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9"/>
  </p:notesMasterIdLst>
  <p:sldIdLst>
    <p:sldId id="396" r:id="rId3"/>
    <p:sldId id="398" r:id="rId4"/>
    <p:sldId id="267" r:id="rId5"/>
    <p:sldId id="313" r:id="rId6"/>
    <p:sldId id="265" r:id="rId7"/>
    <p:sldId id="304" r:id="rId8"/>
    <p:sldId id="257" r:id="rId9"/>
    <p:sldId id="296" r:id="rId10"/>
    <p:sldId id="319" r:id="rId11"/>
    <p:sldId id="400" r:id="rId12"/>
    <p:sldId id="262" r:id="rId13"/>
    <p:sldId id="293" r:id="rId14"/>
    <p:sldId id="263" r:id="rId15"/>
    <p:sldId id="278" r:id="rId16"/>
    <p:sldId id="268" r:id="rId17"/>
    <p:sldId id="287" r:id="rId18"/>
    <p:sldId id="295" r:id="rId19"/>
    <p:sldId id="272" r:id="rId20"/>
    <p:sldId id="281" r:id="rId21"/>
    <p:sldId id="305" r:id="rId22"/>
    <p:sldId id="289" r:id="rId23"/>
    <p:sldId id="282" r:id="rId24"/>
    <p:sldId id="273" r:id="rId25"/>
    <p:sldId id="274" r:id="rId26"/>
    <p:sldId id="284" r:id="rId27"/>
    <p:sldId id="266" r:id="rId28"/>
    <p:sldId id="264" r:id="rId29"/>
    <p:sldId id="292" r:id="rId30"/>
    <p:sldId id="300" r:id="rId31"/>
    <p:sldId id="260" r:id="rId32"/>
    <p:sldId id="309" r:id="rId33"/>
    <p:sldId id="310" r:id="rId34"/>
    <p:sldId id="314" r:id="rId35"/>
    <p:sldId id="275" r:id="rId36"/>
    <p:sldId id="317" r:id="rId37"/>
    <p:sldId id="3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1C5F3D-53A6-CC80-F948-21E2656AD0D8}" name="Amy Bahruth, Health Issues" initials="AI" userId="S::abahruth@aft.org::4889f70c-5c54-4cc9-974f-063b94f0cfc1" providerId="AD"/>
  <p188:author id="{320764E3-F368-23AF-7FB7-F41FBD746566}" name="Sara Markle, Health Issues" initials="SI" userId="S::smarkle@aft.org::cc4a7d06-d1c0-4dd6-842f-79976b751ab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34F12-605D-10AA-0F49-3B7DB5128CCD}" v="14" dt="2023-02-22T13:54:18.913"/>
    <p1510:client id="{1CD881BA-3D47-2A12-9940-28AE053D6B4E}" v="62" dt="2023-02-22T15:57:32.680"/>
    <p1510:client id="{21214564-40D7-619B-4E49-4EF01E42D7D1}" v="50" dt="2023-02-23T18:37:36.004"/>
    <p1510:client id="{3A21139F-FF0C-E819-2B4B-FDB6EE3C8D16}" v="197" dt="2023-02-23T15:09:03.857"/>
    <p1510:client id="{6401C23A-4E64-49FA-8388-6D63BE5A3C73}" v="3106" dt="2023-02-21T17:58:59.886"/>
    <p1510:client id="{65C0F281-519F-4FEB-9C5D-36035EC80E63}" v="326" dt="2023-02-20T20:52:12.673"/>
    <p1510:client id="{720C2CCF-3B65-18A2-F5E2-BDF319A81B0A}" v="82" dt="2023-02-24T21:26:42.698"/>
    <p1510:client id="{7B02730F-1C7F-2BC4-4599-46995012FEAA}" v="1442" dt="2023-02-23T15:44:30.854"/>
    <p1510:client id="{8BB06022-4259-01A7-D697-9DD72A4822BD}" v="348" dt="2023-02-22T18:50:27.914"/>
    <p1510:client id="{9BDF3862-81BC-11AE-F49C-21DB305B50C0}" v="100" dt="2023-02-22T20:19:14.581"/>
    <p1510:client id="{F7BBD3BB-201A-A465-067F-6E434D0A7E60}" v="776" dt="2023-02-21T16:30:19.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78"/>
    <p:restoredTop sz="72721"/>
  </p:normalViewPr>
  <p:slideViewPr>
    <p:cSldViewPr snapToGrid="0">
      <p:cViewPr varScale="1">
        <p:scale>
          <a:sx n="68" d="100"/>
          <a:sy n="68" d="100"/>
        </p:scale>
        <p:origin x="60" y="270"/>
      </p:cViewPr>
      <p:guideLst/>
    </p:cSldViewPr>
  </p:slideViewPr>
  <p:notesTextViewPr>
    <p:cViewPr>
      <p:scale>
        <a:sx n="1" d="1"/>
        <a:sy n="1" d="1"/>
      </p:scale>
      <p:origin x="0" y="0"/>
    </p:cViewPr>
  </p:notesTextViewPr>
  <p:sorterViewPr>
    <p:cViewPr>
      <p:scale>
        <a:sx n="80" d="100"/>
        <a:sy n="80" d="100"/>
      </p:scale>
      <p:origin x="0" y="-4806"/>
    </p:cViewPr>
  </p:sorterViewPr>
  <p:notesViewPr>
    <p:cSldViewPr snapToGrid="0">
      <p:cViewPr varScale="1">
        <p:scale>
          <a:sx n="81" d="100"/>
          <a:sy n="81" d="100"/>
        </p:scale>
        <p:origin x="205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3FA1F-7E80-4748-9A52-318890381166}" type="doc">
      <dgm:prSet loTypeId="urn:microsoft.com/office/officeart/2016/7/layout/VerticalSolidActionList" loCatId="List" qsTypeId="urn:microsoft.com/office/officeart/2005/8/quickstyle/simple4" qsCatId="simple" csTypeId="urn:microsoft.com/office/officeart/2005/8/colors/accent0_3" csCatId="mainScheme"/>
      <dgm:spPr/>
      <dgm:t>
        <a:bodyPr/>
        <a:lstStyle/>
        <a:p>
          <a:endParaRPr lang="en-US"/>
        </a:p>
      </dgm:t>
    </dgm:pt>
    <dgm:pt modelId="{095E05C3-B4EE-407C-80BA-04DB7936C5AB}">
      <dgm:prSet/>
      <dgm:spPr/>
      <dgm:t>
        <a:bodyPr/>
        <a:lstStyle/>
        <a:p>
          <a:r>
            <a:rPr lang="en-US"/>
            <a:t>Identify</a:t>
          </a:r>
        </a:p>
      </dgm:t>
    </dgm:pt>
    <dgm:pt modelId="{67056EFF-82BE-4082-959E-0F4AE751D089}" type="parTrans" cxnId="{F926994D-A5D4-4F2B-B832-C55296E15230}">
      <dgm:prSet/>
      <dgm:spPr/>
      <dgm:t>
        <a:bodyPr/>
        <a:lstStyle/>
        <a:p>
          <a:endParaRPr lang="en-US"/>
        </a:p>
      </dgm:t>
    </dgm:pt>
    <dgm:pt modelId="{0C9A60D2-031F-4C66-9608-E81833E7677E}" type="sibTrans" cxnId="{F926994D-A5D4-4F2B-B832-C55296E15230}">
      <dgm:prSet/>
      <dgm:spPr/>
      <dgm:t>
        <a:bodyPr/>
        <a:lstStyle/>
        <a:p>
          <a:endParaRPr lang="en-US"/>
        </a:p>
      </dgm:t>
    </dgm:pt>
    <dgm:pt modelId="{94372829-9148-4C8D-8D96-F28A6516B012}">
      <dgm:prSet/>
      <dgm:spPr/>
      <dgm:t>
        <a:bodyPr/>
        <a:lstStyle/>
        <a:p>
          <a:r>
            <a:rPr lang="en-US">
              <a:latin typeface="Calibri Light" panose="020F0302020204030204"/>
            </a:rPr>
            <a:t>unique</a:t>
          </a:r>
          <a:r>
            <a:rPr lang="en-US"/>
            <a:t> threats or hazards at your workplace</a:t>
          </a:r>
        </a:p>
      </dgm:t>
    </dgm:pt>
    <dgm:pt modelId="{2C800833-A7DE-4915-A448-089B8A6B86FC}" type="parTrans" cxnId="{21686EDE-80CC-4DFA-8413-94BA8280F128}">
      <dgm:prSet/>
      <dgm:spPr/>
      <dgm:t>
        <a:bodyPr/>
        <a:lstStyle/>
        <a:p>
          <a:endParaRPr lang="en-US"/>
        </a:p>
      </dgm:t>
    </dgm:pt>
    <dgm:pt modelId="{5C24DE7C-5281-420B-B0C7-93119673E60A}" type="sibTrans" cxnId="{21686EDE-80CC-4DFA-8413-94BA8280F128}">
      <dgm:prSet/>
      <dgm:spPr/>
      <dgm:t>
        <a:bodyPr/>
        <a:lstStyle/>
        <a:p>
          <a:endParaRPr lang="en-US"/>
        </a:p>
      </dgm:t>
    </dgm:pt>
    <dgm:pt modelId="{47C4BFF2-88D7-4163-80F1-8F4211C1AB60}">
      <dgm:prSet/>
      <dgm:spPr/>
      <dgm:t>
        <a:bodyPr/>
        <a:lstStyle/>
        <a:p>
          <a:r>
            <a:rPr lang="en-US"/>
            <a:t>Have</a:t>
          </a:r>
        </a:p>
      </dgm:t>
    </dgm:pt>
    <dgm:pt modelId="{86156DF5-3C23-4F3A-839B-117C1F0D87D6}" type="parTrans" cxnId="{3DB6318A-6AC7-47AD-A564-F1602388B8D3}">
      <dgm:prSet/>
      <dgm:spPr/>
      <dgm:t>
        <a:bodyPr/>
        <a:lstStyle/>
        <a:p>
          <a:endParaRPr lang="en-US"/>
        </a:p>
      </dgm:t>
    </dgm:pt>
    <dgm:pt modelId="{5AD500B6-C7AB-45DA-BEB1-736B91EB4DE7}" type="sibTrans" cxnId="{3DB6318A-6AC7-47AD-A564-F1602388B8D3}">
      <dgm:prSet/>
      <dgm:spPr/>
      <dgm:t>
        <a:bodyPr/>
        <a:lstStyle/>
        <a:p>
          <a:endParaRPr lang="en-US"/>
        </a:p>
      </dgm:t>
    </dgm:pt>
    <dgm:pt modelId="{123D2E22-9106-434E-89B0-768F95728E42}">
      <dgm:prSet/>
      <dgm:spPr/>
      <dgm:t>
        <a:bodyPr/>
        <a:lstStyle/>
        <a:p>
          <a:r>
            <a:rPr lang="en-US">
              <a:latin typeface="Calibri Light" panose="020F0302020204030204"/>
            </a:rPr>
            <a:t>a</a:t>
          </a:r>
          <a:r>
            <a:rPr lang="en-US"/>
            <a:t> designated chain of command</a:t>
          </a:r>
        </a:p>
      </dgm:t>
    </dgm:pt>
    <dgm:pt modelId="{BFF22CDD-078B-4A67-A80F-EC6127BC1C1D}" type="parTrans" cxnId="{800F3A80-0A9E-49A6-92A7-17F70B3A2704}">
      <dgm:prSet/>
      <dgm:spPr/>
      <dgm:t>
        <a:bodyPr/>
        <a:lstStyle/>
        <a:p>
          <a:endParaRPr lang="en-US"/>
        </a:p>
      </dgm:t>
    </dgm:pt>
    <dgm:pt modelId="{CC2F3D99-CD44-4264-AB62-4DC81215BF1F}" type="sibTrans" cxnId="{800F3A80-0A9E-49A6-92A7-17F70B3A2704}">
      <dgm:prSet/>
      <dgm:spPr/>
      <dgm:t>
        <a:bodyPr/>
        <a:lstStyle/>
        <a:p>
          <a:endParaRPr lang="en-US"/>
        </a:p>
      </dgm:t>
    </dgm:pt>
    <dgm:pt modelId="{B8D9D020-0499-4F86-8550-B8255C39B4BB}">
      <dgm:prSet/>
      <dgm:spPr/>
      <dgm:t>
        <a:bodyPr/>
        <a:lstStyle/>
        <a:p>
          <a:r>
            <a:rPr lang="en-US"/>
            <a:t>Include</a:t>
          </a:r>
        </a:p>
      </dgm:t>
    </dgm:pt>
    <dgm:pt modelId="{087ED3D8-E1BB-49C2-9990-821456A3619F}" type="parTrans" cxnId="{B3FA6635-4564-456E-9B81-437A00F5294A}">
      <dgm:prSet/>
      <dgm:spPr/>
      <dgm:t>
        <a:bodyPr/>
        <a:lstStyle/>
        <a:p>
          <a:endParaRPr lang="en-US"/>
        </a:p>
      </dgm:t>
    </dgm:pt>
    <dgm:pt modelId="{AC9229AE-BE6A-4F2C-9F18-CF33F23A1183}" type="sibTrans" cxnId="{B3FA6635-4564-456E-9B81-437A00F5294A}">
      <dgm:prSet/>
      <dgm:spPr/>
      <dgm:t>
        <a:bodyPr/>
        <a:lstStyle/>
        <a:p>
          <a:endParaRPr lang="en-US"/>
        </a:p>
      </dgm:t>
    </dgm:pt>
    <dgm:pt modelId="{0F646325-2A54-4B2B-BACF-C775BC828EFD}">
      <dgm:prSet/>
      <dgm:spPr/>
      <dgm:t>
        <a:bodyPr/>
        <a:lstStyle/>
        <a:p>
          <a:r>
            <a:rPr lang="en-US">
              <a:latin typeface="Calibri Light" panose="020F0302020204030204"/>
            </a:rPr>
            <a:t>actions</a:t>
          </a:r>
          <a:r>
            <a:rPr lang="en-US"/>
            <a:t> and response protocols for crisis situations</a:t>
          </a:r>
        </a:p>
      </dgm:t>
    </dgm:pt>
    <dgm:pt modelId="{059B1CEF-68B9-42FE-9D95-2C1C355C7D06}" type="parTrans" cxnId="{F206229D-D5CB-43AA-A722-ABF77A073FFF}">
      <dgm:prSet/>
      <dgm:spPr/>
      <dgm:t>
        <a:bodyPr/>
        <a:lstStyle/>
        <a:p>
          <a:endParaRPr lang="en-US"/>
        </a:p>
      </dgm:t>
    </dgm:pt>
    <dgm:pt modelId="{1862AD31-ADC5-48EA-A3AA-5843C02C2538}" type="sibTrans" cxnId="{F206229D-D5CB-43AA-A722-ABF77A073FFF}">
      <dgm:prSet/>
      <dgm:spPr/>
      <dgm:t>
        <a:bodyPr/>
        <a:lstStyle/>
        <a:p>
          <a:endParaRPr lang="en-US"/>
        </a:p>
      </dgm:t>
    </dgm:pt>
    <dgm:pt modelId="{C8B1F82E-83BA-422E-ADC2-12A121B1514B}">
      <dgm:prSet/>
      <dgm:spPr/>
      <dgm:t>
        <a:bodyPr/>
        <a:lstStyle/>
        <a:p>
          <a:r>
            <a:rPr lang="en-US"/>
            <a:t>Provide</a:t>
          </a:r>
        </a:p>
      </dgm:t>
    </dgm:pt>
    <dgm:pt modelId="{99DB8168-AB60-48E9-9870-2DE0C00429B3}" type="parTrans" cxnId="{2F6A965B-CD42-4AD2-8D1B-D355B77AF606}">
      <dgm:prSet/>
      <dgm:spPr/>
      <dgm:t>
        <a:bodyPr/>
        <a:lstStyle/>
        <a:p>
          <a:endParaRPr lang="en-US"/>
        </a:p>
      </dgm:t>
    </dgm:pt>
    <dgm:pt modelId="{786D6EA0-929D-492F-AC40-3F6F89AD8E3F}" type="sibTrans" cxnId="{2F6A965B-CD42-4AD2-8D1B-D355B77AF606}">
      <dgm:prSet/>
      <dgm:spPr/>
      <dgm:t>
        <a:bodyPr/>
        <a:lstStyle/>
        <a:p>
          <a:endParaRPr lang="en-US"/>
        </a:p>
      </dgm:t>
    </dgm:pt>
    <dgm:pt modelId="{1F108BFF-CEDD-481F-84A1-ED84CEC1CA76}">
      <dgm:prSet/>
      <dgm:spPr/>
      <dgm:t>
        <a:bodyPr/>
        <a:lstStyle/>
        <a:p>
          <a:r>
            <a:rPr lang="en-US">
              <a:latin typeface="Calibri Light" panose="020F0302020204030204"/>
            </a:rPr>
            <a:t>a</a:t>
          </a:r>
          <a:r>
            <a:rPr lang="en-US"/>
            <a:t> communication process for all key stakeholders</a:t>
          </a:r>
        </a:p>
      </dgm:t>
    </dgm:pt>
    <dgm:pt modelId="{1BBAC459-C05A-46D1-89FF-BABF9611B34B}" type="parTrans" cxnId="{F9929FC3-C5F1-4CA5-BAF9-7C403D0DB3E3}">
      <dgm:prSet/>
      <dgm:spPr/>
      <dgm:t>
        <a:bodyPr/>
        <a:lstStyle/>
        <a:p>
          <a:endParaRPr lang="en-US"/>
        </a:p>
      </dgm:t>
    </dgm:pt>
    <dgm:pt modelId="{6916762C-8A8B-44C2-91FA-AB49678519C4}" type="sibTrans" cxnId="{F9929FC3-C5F1-4CA5-BAF9-7C403D0DB3E3}">
      <dgm:prSet/>
      <dgm:spPr/>
      <dgm:t>
        <a:bodyPr/>
        <a:lstStyle/>
        <a:p>
          <a:endParaRPr lang="en-US"/>
        </a:p>
      </dgm:t>
    </dgm:pt>
    <dgm:pt modelId="{6349EFF3-DDA7-4EAF-AA6E-0DE96952B569}">
      <dgm:prSet/>
      <dgm:spPr/>
      <dgm:t>
        <a:bodyPr/>
        <a:lstStyle/>
        <a:p>
          <a:r>
            <a:rPr lang="en-US"/>
            <a:t>Allow</a:t>
          </a:r>
        </a:p>
      </dgm:t>
    </dgm:pt>
    <dgm:pt modelId="{EF799E40-7FD1-43B4-9E5E-32540D1859E6}" type="parTrans" cxnId="{B2D43570-8A23-44CE-99E0-D970B4F511CF}">
      <dgm:prSet/>
      <dgm:spPr/>
      <dgm:t>
        <a:bodyPr/>
        <a:lstStyle/>
        <a:p>
          <a:endParaRPr lang="en-US"/>
        </a:p>
      </dgm:t>
    </dgm:pt>
    <dgm:pt modelId="{E0418E04-584D-4C62-8542-B1DE963FABF2}" type="sibTrans" cxnId="{B2D43570-8A23-44CE-99E0-D970B4F511CF}">
      <dgm:prSet/>
      <dgm:spPr/>
      <dgm:t>
        <a:bodyPr/>
        <a:lstStyle/>
        <a:p>
          <a:endParaRPr lang="en-US"/>
        </a:p>
      </dgm:t>
    </dgm:pt>
    <dgm:pt modelId="{85E4E0F7-7764-4969-8091-E7BBB3665711}">
      <dgm:prSet/>
      <dgm:spPr/>
      <dgm:t>
        <a:bodyPr/>
        <a:lstStyle/>
        <a:p>
          <a:r>
            <a:rPr lang="en-US">
              <a:latin typeface="Calibri Light" panose="020F0302020204030204"/>
            </a:rPr>
            <a:t>for</a:t>
          </a:r>
          <a:r>
            <a:rPr lang="en-US"/>
            <a:t> practice drills and evaluation of how well they were conducted</a:t>
          </a:r>
        </a:p>
      </dgm:t>
    </dgm:pt>
    <dgm:pt modelId="{97819A6E-9653-4103-9E5B-C0B153707A18}" type="parTrans" cxnId="{98FB44F4-6B4B-4C46-BA0C-0519633E5423}">
      <dgm:prSet/>
      <dgm:spPr/>
      <dgm:t>
        <a:bodyPr/>
        <a:lstStyle/>
        <a:p>
          <a:endParaRPr lang="en-US"/>
        </a:p>
      </dgm:t>
    </dgm:pt>
    <dgm:pt modelId="{3B2CF906-59BF-4847-A64C-DDABDF61D181}" type="sibTrans" cxnId="{98FB44F4-6B4B-4C46-BA0C-0519633E5423}">
      <dgm:prSet/>
      <dgm:spPr/>
      <dgm:t>
        <a:bodyPr/>
        <a:lstStyle/>
        <a:p>
          <a:endParaRPr lang="en-US"/>
        </a:p>
      </dgm:t>
    </dgm:pt>
    <dgm:pt modelId="{F4D59278-147F-534A-BD33-CAB59774C60B}" type="pres">
      <dgm:prSet presAssocID="{EFE3FA1F-7E80-4748-9A52-318890381166}" presName="Name0" presStyleCnt="0">
        <dgm:presLayoutVars>
          <dgm:dir/>
          <dgm:animLvl val="lvl"/>
          <dgm:resizeHandles val="exact"/>
        </dgm:presLayoutVars>
      </dgm:prSet>
      <dgm:spPr/>
    </dgm:pt>
    <dgm:pt modelId="{1151AE53-56E7-934F-AA7F-2BE451C61B74}" type="pres">
      <dgm:prSet presAssocID="{095E05C3-B4EE-407C-80BA-04DB7936C5AB}" presName="linNode" presStyleCnt="0"/>
      <dgm:spPr/>
    </dgm:pt>
    <dgm:pt modelId="{14C622FB-A67C-E640-944D-10A995050426}" type="pres">
      <dgm:prSet presAssocID="{095E05C3-B4EE-407C-80BA-04DB7936C5AB}" presName="parentText" presStyleLbl="alignNode1" presStyleIdx="0" presStyleCnt="5">
        <dgm:presLayoutVars>
          <dgm:chMax val="1"/>
          <dgm:bulletEnabled/>
        </dgm:presLayoutVars>
      </dgm:prSet>
      <dgm:spPr/>
    </dgm:pt>
    <dgm:pt modelId="{C7560255-B58D-3A45-A99A-5FE6C91B595E}" type="pres">
      <dgm:prSet presAssocID="{095E05C3-B4EE-407C-80BA-04DB7936C5AB}" presName="descendantText" presStyleLbl="alignAccFollowNode1" presStyleIdx="0" presStyleCnt="5">
        <dgm:presLayoutVars>
          <dgm:bulletEnabled/>
        </dgm:presLayoutVars>
      </dgm:prSet>
      <dgm:spPr/>
    </dgm:pt>
    <dgm:pt modelId="{D3CC5A77-70C9-7545-87C8-5ABC8594C6F7}" type="pres">
      <dgm:prSet presAssocID="{0C9A60D2-031F-4C66-9608-E81833E7677E}" presName="sp" presStyleCnt="0"/>
      <dgm:spPr/>
    </dgm:pt>
    <dgm:pt modelId="{407EFECE-D417-8341-8DED-8E7161E404D1}" type="pres">
      <dgm:prSet presAssocID="{47C4BFF2-88D7-4163-80F1-8F4211C1AB60}" presName="linNode" presStyleCnt="0"/>
      <dgm:spPr/>
    </dgm:pt>
    <dgm:pt modelId="{CF8F6C38-3C9E-3D40-879B-75C11C7C83D8}" type="pres">
      <dgm:prSet presAssocID="{47C4BFF2-88D7-4163-80F1-8F4211C1AB60}" presName="parentText" presStyleLbl="alignNode1" presStyleIdx="1" presStyleCnt="5">
        <dgm:presLayoutVars>
          <dgm:chMax val="1"/>
          <dgm:bulletEnabled/>
        </dgm:presLayoutVars>
      </dgm:prSet>
      <dgm:spPr/>
    </dgm:pt>
    <dgm:pt modelId="{3981EA94-1EBF-4D40-9700-C0A5FFFA9208}" type="pres">
      <dgm:prSet presAssocID="{47C4BFF2-88D7-4163-80F1-8F4211C1AB60}" presName="descendantText" presStyleLbl="alignAccFollowNode1" presStyleIdx="1" presStyleCnt="5">
        <dgm:presLayoutVars>
          <dgm:bulletEnabled/>
        </dgm:presLayoutVars>
      </dgm:prSet>
      <dgm:spPr/>
    </dgm:pt>
    <dgm:pt modelId="{EB2FE55E-B1D0-BD40-BD3B-506787E68D31}" type="pres">
      <dgm:prSet presAssocID="{5AD500B6-C7AB-45DA-BEB1-736B91EB4DE7}" presName="sp" presStyleCnt="0"/>
      <dgm:spPr/>
    </dgm:pt>
    <dgm:pt modelId="{1AE1DAC9-F52E-2649-BF1F-2399091008E3}" type="pres">
      <dgm:prSet presAssocID="{B8D9D020-0499-4F86-8550-B8255C39B4BB}" presName="linNode" presStyleCnt="0"/>
      <dgm:spPr/>
    </dgm:pt>
    <dgm:pt modelId="{986C45E3-F624-B042-BFE1-BBDF9782B4AE}" type="pres">
      <dgm:prSet presAssocID="{B8D9D020-0499-4F86-8550-B8255C39B4BB}" presName="parentText" presStyleLbl="alignNode1" presStyleIdx="2" presStyleCnt="5">
        <dgm:presLayoutVars>
          <dgm:chMax val="1"/>
          <dgm:bulletEnabled/>
        </dgm:presLayoutVars>
      </dgm:prSet>
      <dgm:spPr/>
    </dgm:pt>
    <dgm:pt modelId="{90F6E7F2-7167-4340-83F8-43890E07B86E}" type="pres">
      <dgm:prSet presAssocID="{B8D9D020-0499-4F86-8550-B8255C39B4BB}" presName="descendantText" presStyleLbl="alignAccFollowNode1" presStyleIdx="2" presStyleCnt="5">
        <dgm:presLayoutVars>
          <dgm:bulletEnabled/>
        </dgm:presLayoutVars>
      </dgm:prSet>
      <dgm:spPr/>
    </dgm:pt>
    <dgm:pt modelId="{B6629EB9-58D7-C545-B3B8-03225134B63E}" type="pres">
      <dgm:prSet presAssocID="{AC9229AE-BE6A-4F2C-9F18-CF33F23A1183}" presName="sp" presStyleCnt="0"/>
      <dgm:spPr/>
    </dgm:pt>
    <dgm:pt modelId="{DCF939B9-B142-6143-BE83-704B0DB1B28A}" type="pres">
      <dgm:prSet presAssocID="{C8B1F82E-83BA-422E-ADC2-12A121B1514B}" presName="linNode" presStyleCnt="0"/>
      <dgm:spPr/>
    </dgm:pt>
    <dgm:pt modelId="{BD490747-6840-8C42-A61E-E4FFD9CD4F15}" type="pres">
      <dgm:prSet presAssocID="{C8B1F82E-83BA-422E-ADC2-12A121B1514B}" presName="parentText" presStyleLbl="alignNode1" presStyleIdx="3" presStyleCnt="5">
        <dgm:presLayoutVars>
          <dgm:chMax val="1"/>
          <dgm:bulletEnabled/>
        </dgm:presLayoutVars>
      </dgm:prSet>
      <dgm:spPr/>
    </dgm:pt>
    <dgm:pt modelId="{65BB21B3-991F-014E-9CBF-D2C4741F5AA9}" type="pres">
      <dgm:prSet presAssocID="{C8B1F82E-83BA-422E-ADC2-12A121B1514B}" presName="descendantText" presStyleLbl="alignAccFollowNode1" presStyleIdx="3" presStyleCnt="5">
        <dgm:presLayoutVars>
          <dgm:bulletEnabled/>
        </dgm:presLayoutVars>
      </dgm:prSet>
      <dgm:spPr/>
    </dgm:pt>
    <dgm:pt modelId="{109CCE4C-A0EB-4D45-85E6-3C9D9F5ED3A2}" type="pres">
      <dgm:prSet presAssocID="{786D6EA0-929D-492F-AC40-3F6F89AD8E3F}" presName="sp" presStyleCnt="0"/>
      <dgm:spPr/>
    </dgm:pt>
    <dgm:pt modelId="{5539601F-AAC6-3B44-83E2-987156082E72}" type="pres">
      <dgm:prSet presAssocID="{6349EFF3-DDA7-4EAF-AA6E-0DE96952B569}" presName="linNode" presStyleCnt="0"/>
      <dgm:spPr/>
    </dgm:pt>
    <dgm:pt modelId="{7F8342EB-E573-C849-A98C-BA99ADBCA2E0}" type="pres">
      <dgm:prSet presAssocID="{6349EFF3-DDA7-4EAF-AA6E-0DE96952B569}" presName="parentText" presStyleLbl="alignNode1" presStyleIdx="4" presStyleCnt="5">
        <dgm:presLayoutVars>
          <dgm:chMax val="1"/>
          <dgm:bulletEnabled/>
        </dgm:presLayoutVars>
      </dgm:prSet>
      <dgm:spPr/>
    </dgm:pt>
    <dgm:pt modelId="{82F0C90D-4383-5442-8A1E-0547119E3BA1}" type="pres">
      <dgm:prSet presAssocID="{6349EFF3-DDA7-4EAF-AA6E-0DE96952B569}" presName="descendantText" presStyleLbl="alignAccFollowNode1" presStyleIdx="4" presStyleCnt="5">
        <dgm:presLayoutVars>
          <dgm:bulletEnabled/>
        </dgm:presLayoutVars>
      </dgm:prSet>
      <dgm:spPr/>
    </dgm:pt>
  </dgm:ptLst>
  <dgm:cxnLst>
    <dgm:cxn modelId="{94B6FE05-6E15-2D44-A7B5-2D12BE1212CB}" type="presOf" srcId="{B8D9D020-0499-4F86-8550-B8255C39B4BB}" destId="{986C45E3-F624-B042-BFE1-BBDF9782B4AE}" srcOrd="0" destOrd="0" presId="urn:microsoft.com/office/officeart/2016/7/layout/VerticalSolidActionList"/>
    <dgm:cxn modelId="{6227E12E-2B29-5A49-BA46-124729EEED45}" type="presOf" srcId="{94372829-9148-4C8D-8D96-F28A6516B012}" destId="{C7560255-B58D-3A45-A99A-5FE6C91B595E}" srcOrd="0" destOrd="0" presId="urn:microsoft.com/office/officeart/2016/7/layout/VerticalSolidActionList"/>
    <dgm:cxn modelId="{C8AEAE2F-3B63-E140-BAD4-F7598F2B09AD}" type="presOf" srcId="{C8B1F82E-83BA-422E-ADC2-12A121B1514B}" destId="{BD490747-6840-8C42-A61E-E4FFD9CD4F15}" srcOrd="0" destOrd="0" presId="urn:microsoft.com/office/officeart/2016/7/layout/VerticalSolidActionList"/>
    <dgm:cxn modelId="{B3FA6635-4564-456E-9B81-437A00F5294A}" srcId="{EFE3FA1F-7E80-4748-9A52-318890381166}" destId="{B8D9D020-0499-4F86-8550-B8255C39B4BB}" srcOrd="2" destOrd="0" parTransId="{087ED3D8-E1BB-49C2-9990-821456A3619F}" sibTransId="{AC9229AE-BE6A-4F2C-9F18-CF33F23A1183}"/>
    <dgm:cxn modelId="{2F6A965B-CD42-4AD2-8D1B-D355B77AF606}" srcId="{EFE3FA1F-7E80-4748-9A52-318890381166}" destId="{C8B1F82E-83BA-422E-ADC2-12A121B1514B}" srcOrd="3" destOrd="0" parTransId="{99DB8168-AB60-48E9-9870-2DE0C00429B3}" sibTransId="{786D6EA0-929D-492F-AC40-3F6F89AD8E3F}"/>
    <dgm:cxn modelId="{5316D95E-E01A-3D4B-B7E9-7755B1E1158F}" type="presOf" srcId="{47C4BFF2-88D7-4163-80F1-8F4211C1AB60}" destId="{CF8F6C38-3C9E-3D40-879B-75C11C7C83D8}" srcOrd="0" destOrd="0" presId="urn:microsoft.com/office/officeart/2016/7/layout/VerticalSolidActionList"/>
    <dgm:cxn modelId="{F926994D-A5D4-4F2B-B832-C55296E15230}" srcId="{EFE3FA1F-7E80-4748-9A52-318890381166}" destId="{095E05C3-B4EE-407C-80BA-04DB7936C5AB}" srcOrd="0" destOrd="0" parTransId="{67056EFF-82BE-4082-959E-0F4AE751D089}" sibTransId="{0C9A60D2-031F-4C66-9608-E81833E7677E}"/>
    <dgm:cxn modelId="{B2D43570-8A23-44CE-99E0-D970B4F511CF}" srcId="{EFE3FA1F-7E80-4748-9A52-318890381166}" destId="{6349EFF3-DDA7-4EAF-AA6E-0DE96952B569}" srcOrd="4" destOrd="0" parTransId="{EF799E40-7FD1-43B4-9E5E-32540D1859E6}" sibTransId="{E0418E04-584D-4C62-8542-B1DE963FABF2}"/>
    <dgm:cxn modelId="{FF1BB955-E80A-AB4C-80CD-697C66965ABB}" type="presOf" srcId="{0F646325-2A54-4B2B-BACF-C775BC828EFD}" destId="{90F6E7F2-7167-4340-83F8-43890E07B86E}" srcOrd="0" destOrd="0" presId="urn:microsoft.com/office/officeart/2016/7/layout/VerticalSolidActionList"/>
    <dgm:cxn modelId="{800F3A80-0A9E-49A6-92A7-17F70B3A2704}" srcId="{47C4BFF2-88D7-4163-80F1-8F4211C1AB60}" destId="{123D2E22-9106-434E-89B0-768F95728E42}" srcOrd="0" destOrd="0" parTransId="{BFF22CDD-078B-4A67-A80F-EC6127BC1C1D}" sibTransId="{CC2F3D99-CD44-4264-AB62-4DC81215BF1F}"/>
    <dgm:cxn modelId="{3DB6318A-6AC7-47AD-A564-F1602388B8D3}" srcId="{EFE3FA1F-7E80-4748-9A52-318890381166}" destId="{47C4BFF2-88D7-4163-80F1-8F4211C1AB60}" srcOrd="1" destOrd="0" parTransId="{86156DF5-3C23-4F3A-839B-117C1F0D87D6}" sibTransId="{5AD500B6-C7AB-45DA-BEB1-736B91EB4DE7}"/>
    <dgm:cxn modelId="{F206229D-D5CB-43AA-A722-ABF77A073FFF}" srcId="{B8D9D020-0499-4F86-8550-B8255C39B4BB}" destId="{0F646325-2A54-4B2B-BACF-C775BC828EFD}" srcOrd="0" destOrd="0" parTransId="{059B1CEF-68B9-42FE-9D95-2C1C355C7D06}" sibTransId="{1862AD31-ADC5-48EA-A3AA-5843C02C2538}"/>
    <dgm:cxn modelId="{36AD7AA1-6D09-6B43-8DC1-A06EB2D8DB8D}" type="presOf" srcId="{123D2E22-9106-434E-89B0-768F95728E42}" destId="{3981EA94-1EBF-4D40-9700-C0A5FFFA9208}" srcOrd="0" destOrd="0" presId="urn:microsoft.com/office/officeart/2016/7/layout/VerticalSolidActionList"/>
    <dgm:cxn modelId="{F6FB85B4-BECF-B842-9F8D-1F03AB4FF3A2}" type="presOf" srcId="{85E4E0F7-7764-4969-8091-E7BBB3665711}" destId="{82F0C90D-4383-5442-8A1E-0547119E3BA1}" srcOrd="0" destOrd="0" presId="urn:microsoft.com/office/officeart/2016/7/layout/VerticalSolidActionList"/>
    <dgm:cxn modelId="{F9929FC3-C5F1-4CA5-BAF9-7C403D0DB3E3}" srcId="{C8B1F82E-83BA-422E-ADC2-12A121B1514B}" destId="{1F108BFF-CEDD-481F-84A1-ED84CEC1CA76}" srcOrd="0" destOrd="0" parTransId="{1BBAC459-C05A-46D1-89FF-BABF9611B34B}" sibTransId="{6916762C-8A8B-44C2-91FA-AB49678519C4}"/>
    <dgm:cxn modelId="{21686EDE-80CC-4DFA-8413-94BA8280F128}" srcId="{095E05C3-B4EE-407C-80BA-04DB7936C5AB}" destId="{94372829-9148-4C8D-8D96-F28A6516B012}" srcOrd="0" destOrd="0" parTransId="{2C800833-A7DE-4915-A448-089B8A6B86FC}" sibTransId="{5C24DE7C-5281-420B-B0C7-93119673E60A}"/>
    <dgm:cxn modelId="{EC8BEEE1-8F5D-0645-A208-B8730152672B}" type="presOf" srcId="{6349EFF3-DDA7-4EAF-AA6E-0DE96952B569}" destId="{7F8342EB-E573-C849-A98C-BA99ADBCA2E0}" srcOrd="0" destOrd="0" presId="urn:microsoft.com/office/officeart/2016/7/layout/VerticalSolidActionList"/>
    <dgm:cxn modelId="{3AF800E5-E228-3545-8A90-88EC194B000A}" type="presOf" srcId="{1F108BFF-CEDD-481F-84A1-ED84CEC1CA76}" destId="{65BB21B3-991F-014E-9CBF-D2C4741F5AA9}" srcOrd="0" destOrd="0" presId="urn:microsoft.com/office/officeart/2016/7/layout/VerticalSolidActionList"/>
    <dgm:cxn modelId="{13AC6FEE-8DB4-D24C-99FA-38B9AAF37F77}" type="presOf" srcId="{EFE3FA1F-7E80-4748-9A52-318890381166}" destId="{F4D59278-147F-534A-BD33-CAB59774C60B}" srcOrd="0" destOrd="0" presId="urn:microsoft.com/office/officeart/2016/7/layout/VerticalSolidActionList"/>
    <dgm:cxn modelId="{98FB44F4-6B4B-4C46-BA0C-0519633E5423}" srcId="{6349EFF3-DDA7-4EAF-AA6E-0DE96952B569}" destId="{85E4E0F7-7764-4969-8091-E7BBB3665711}" srcOrd="0" destOrd="0" parTransId="{97819A6E-9653-4103-9E5B-C0B153707A18}" sibTransId="{3B2CF906-59BF-4847-A64C-DDABDF61D181}"/>
    <dgm:cxn modelId="{BD770BFA-7DEC-044A-BAC1-F71156A37644}" type="presOf" srcId="{095E05C3-B4EE-407C-80BA-04DB7936C5AB}" destId="{14C622FB-A67C-E640-944D-10A995050426}" srcOrd="0" destOrd="0" presId="urn:microsoft.com/office/officeart/2016/7/layout/VerticalSolidActionList"/>
    <dgm:cxn modelId="{F14C6814-9DF2-284D-A4AE-5A2C2F297775}" type="presParOf" srcId="{F4D59278-147F-534A-BD33-CAB59774C60B}" destId="{1151AE53-56E7-934F-AA7F-2BE451C61B74}" srcOrd="0" destOrd="0" presId="urn:microsoft.com/office/officeart/2016/7/layout/VerticalSolidActionList"/>
    <dgm:cxn modelId="{509B5D8B-56D2-6F49-819F-90511CEA6973}" type="presParOf" srcId="{1151AE53-56E7-934F-AA7F-2BE451C61B74}" destId="{14C622FB-A67C-E640-944D-10A995050426}" srcOrd="0" destOrd="0" presId="urn:microsoft.com/office/officeart/2016/7/layout/VerticalSolidActionList"/>
    <dgm:cxn modelId="{074333B2-7F22-3B42-A9B8-06186C45E3C8}" type="presParOf" srcId="{1151AE53-56E7-934F-AA7F-2BE451C61B74}" destId="{C7560255-B58D-3A45-A99A-5FE6C91B595E}" srcOrd="1" destOrd="0" presId="urn:microsoft.com/office/officeart/2016/7/layout/VerticalSolidActionList"/>
    <dgm:cxn modelId="{C939B9FF-64D3-8541-BD15-EC5FEF688D71}" type="presParOf" srcId="{F4D59278-147F-534A-BD33-CAB59774C60B}" destId="{D3CC5A77-70C9-7545-87C8-5ABC8594C6F7}" srcOrd="1" destOrd="0" presId="urn:microsoft.com/office/officeart/2016/7/layout/VerticalSolidActionList"/>
    <dgm:cxn modelId="{451271AE-C027-3E42-A49A-E7E189021D6E}" type="presParOf" srcId="{F4D59278-147F-534A-BD33-CAB59774C60B}" destId="{407EFECE-D417-8341-8DED-8E7161E404D1}" srcOrd="2" destOrd="0" presId="urn:microsoft.com/office/officeart/2016/7/layout/VerticalSolidActionList"/>
    <dgm:cxn modelId="{EDB9A348-AFC7-0049-A629-F202C9D10FBE}" type="presParOf" srcId="{407EFECE-D417-8341-8DED-8E7161E404D1}" destId="{CF8F6C38-3C9E-3D40-879B-75C11C7C83D8}" srcOrd="0" destOrd="0" presId="urn:microsoft.com/office/officeart/2016/7/layout/VerticalSolidActionList"/>
    <dgm:cxn modelId="{3EC3C9E5-03A9-6242-89E6-C27421A8E30E}" type="presParOf" srcId="{407EFECE-D417-8341-8DED-8E7161E404D1}" destId="{3981EA94-1EBF-4D40-9700-C0A5FFFA9208}" srcOrd="1" destOrd="0" presId="urn:microsoft.com/office/officeart/2016/7/layout/VerticalSolidActionList"/>
    <dgm:cxn modelId="{7523300A-C3D0-BB46-BF54-2DA3773279EA}" type="presParOf" srcId="{F4D59278-147F-534A-BD33-CAB59774C60B}" destId="{EB2FE55E-B1D0-BD40-BD3B-506787E68D31}" srcOrd="3" destOrd="0" presId="urn:microsoft.com/office/officeart/2016/7/layout/VerticalSolidActionList"/>
    <dgm:cxn modelId="{FDC45E5C-D15F-944B-9D56-DDE9244AB790}" type="presParOf" srcId="{F4D59278-147F-534A-BD33-CAB59774C60B}" destId="{1AE1DAC9-F52E-2649-BF1F-2399091008E3}" srcOrd="4" destOrd="0" presId="urn:microsoft.com/office/officeart/2016/7/layout/VerticalSolidActionList"/>
    <dgm:cxn modelId="{094CF5DB-9627-F442-870E-EFE033FD9857}" type="presParOf" srcId="{1AE1DAC9-F52E-2649-BF1F-2399091008E3}" destId="{986C45E3-F624-B042-BFE1-BBDF9782B4AE}" srcOrd="0" destOrd="0" presId="urn:microsoft.com/office/officeart/2016/7/layout/VerticalSolidActionList"/>
    <dgm:cxn modelId="{EA6C9173-2A45-E14B-BEE1-6BDB1B8F01AC}" type="presParOf" srcId="{1AE1DAC9-F52E-2649-BF1F-2399091008E3}" destId="{90F6E7F2-7167-4340-83F8-43890E07B86E}" srcOrd="1" destOrd="0" presId="urn:microsoft.com/office/officeart/2016/7/layout/VerticalSolidActionList"/>
    <dgm:cxn modelId="{8B279947-B5C5-DA42-A66A-C09D02807B99}" type="presParOf" srcId="{F4D59278-147F-534A-BD33-CAB59774C60B}" destId="{B6629EB9-58D7-C545-B3B8-03225134B63E}" srcOrd="5" destOrd="0" presId="urn:microsoft.com/office/officeart/2016/7/layout/VerticalSolidActionList"/>
    <dgm:cxn modelId="{F6052D22-C619-774A-8712-1DCDB6A469DC}" type="presParOf" srcId="{F4D59278-147F-534A-BD33-CAB59774C60B}" destId="{DCF939B9-B142-6143-BE83-704B0DB1B28A}" srcOrd="6" destOrd="0" presId="urn:microsoft.com/office/officeart/2016/7/layout/VerticalSolidActionList"/>
    <dgm:cxn modelId="{A419A39C-80F8-B64E-BF03-2B21E52A33C7}" type="presParOf" srcId="{DCF939B9-B142-6143-BE83-704B0DB1B28A}" destId="{BD490747-6840-8C42-A61E-E4FFD9CD4F15}" srcOrd="0" destOrd="0" presId="urn:microsoft.com/office/officeart/2016/7/layout/VerticalSolidActionList"/>
    <dgm:cxn modelId="{393B1359-5779-0C45-8FF6-A085C82D033B}" type="presParOf" srcId="{DCF939B9-B142-6143-BE83-704B0DB1B28A}" destId="{65BB21B3-991F-014E-9CBF-D2C4741F5AA9}" srcOrd="1" destOrd="0" presId="urn:microsoft.com/office/officeart/2016/7/layout/VerticalSolidActionList"/>
    <dgm:cxn modelId="{D5D8B487-734F-BC43-9379-520488091549}" type="presParOf" srcId="{F4D59278-147F-534A-BD33-CAB59774C60B}" destId="{109CCE4C-A0EB-4D45-85E6-3C9D9F5ED3A2}" srcOrd="7" destOrd="0" presId="urn:microsoft.com/office/officeart/2016/7/layout/VerticalSolidActionList"/>
    <dgm:cxn modelId="{97268F3F-0843-754E-B895-487F818D4C33}" type="presParOf" srcId="{F4D59278-147F-534A-BD33-CAB59774C60B}" destId="{5539601F-AAC6-3B44-83E2-987156082E72}" srcOrd="8" destOrd="0" presId="urn:microsoft.com/office/officeart/2016/7/layout/VerticalSolidActionList"/>
    <dgm:cxn modelId="{0041ADA8-B260-A842-BF76-DEC92B228E6D}" type="presParOf" srcId="{5539601F-AAC6-3B44-83E2-987156082E72}" destId="{7F8342EB-E573-C849-A98C-BA99ADBCA2E0}" srcOrd="0" destOrd="0" presId="urn:microsoft.com/office/officeart/2016/7/layout/VerticalSolidActionList"/>
    <dgm:cxn modelId="{5508EA94-2203-F347-8E28-2314CED4624D}" type="presParOf" srcId="{5539601F-AAC6-3B44-83E2-987156082E72}" destId="{82F0C90D-4383-5442-8A1E-0547119E3BA1}"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2839D2-E495-4A1A-8EC9-6DCCD5E7AEC9}"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4CA018A6-1995-4EC8-8F47-3220BACFFE96}">
      <dgm:prSet/>
      <dgm:spPr/>
      <dgm:t>
        <a:bodyPr/>
        <a:lstStyle/>
        <a:p>
          <a:r>
            <a:rPr lang="en-US"/>
            <a:t>Address all four phases of emergency management </a:t>
          </a:r>
        </a:p>
      </dgm:t>
    </dgm:pt>
    <dgm:pt modelId="{698C00E1-9395-4987-8C5C-044DCD2B9E8F}" type="parTrans" cxnId="{F67F70A6-37B8-4CA5-9DA9-AA4E8CD65B1B}">
      <dgm:prSet/>
      <dgm:spPr/>
      <dgm:t>
        <a:bodyPr/>
        <a:lstStyle/>
        <a:p>
          <a:endParaRPr lang="en-US"/>
        </a:p>
      </dgm:t>
    </dgm:pt>
    <dgm:pt modelId="{B7AC0104-479F-450D-A640-3C5C83960BEE}" type="sibTrans" cxnId="{F67F70A6-37B8-4CA5-9DA9-AA4E8CD65B1B}">
      <dgm:prSet/>
      <dgm:spPr/>
      <dgm:t>
        <a:bodyPr/>
        <a:lstStyle/>
        <a:p>
          <a:endParaRPr lang="en-US"/>
        </a:p>
      </dgm:t>
    </dgm:pt>
    <dgm:pt modelId="{DC3C2C05-176A-4F32-BECF-1B96FFADE2E4}">
      <dgm:prSet/>
      <dgm:spPr/>
      <dgm:t>
        <a:bodyPr/>
        <a:lstStyle/>
        <a:p>
          <a:r>
            <a:rPr lang="en-US"/>
            <a:t>Take an “all hazards” approach and are tailored to conditions of individual workplaces</a:t>
          </a:r>
        </a:p>
      </dgm:t>
    </dgm:pt>
    <dgm:pt modelId="{CBCF94C8-9597-4C0C-8054-7CEBF29DC062}" type="parTrans" cxnId="{5EE3A3CB-C58A-40A2-BDEB-B352B490EEFF}">
      <dgm:prSet/>
      <dgm:spPr/>
      <dgm:t>
        <a:bodyPr/>
        <a:lstStyle/>
        <a:p>
          <a:endParaRPr lang="en-US"/>
        </a:p>
      </dgm:t>
    </dgm:pt>
    <dgm:pt modelId="{DB38F361-656E-46FF-B8F8-463F66025429}" type="sibTrans" cxnId="{5EE3A3CB-C58A-40A2-BDEB-B352B490EEFF}">
      <dgm:prSet/>
      <dgm:spPr/>
      <dgm:t>
        <a:bodyPr/>
        <a:lstStyle/>
        <a:p>
          <a:endParaRPr lang="en-US"/>
        </a:p>
      </dgm:t>
    </dgm:pt>
    <dgm:pt modelId="{2AD790F6-2BFF-4DAD-9887-CA5C7AE5051C}">
      <dgm:prSet/>
      <dgm:spPr/>
      <dgm:t>
        <a:bodyPr/>
        <a:lstStyle/>
        <a:p>
          <a:r>
            <a:rPr lang="en-US"/>
            <a:t>Are developed collaboratively with key stakeholders and include incident command structure </a:t>
          </a:r>
        </a:p>
      </dgm:t>
    </dgm:pt>
    <dgm:pt modelId="{30C8B010-2F78-4817-85D0-F2EE3BADDFFB}" type="parTrans" cxnId="{7773F361-D013-4212-9832-2866B90728A7}">
      <dgm:prSet/>
      <dgm:spPr/>
      <dgm:t>
        <a:bodyPr/>
        <a:lstStyle/>
        <a:p>
          <a:endParaRPr lang="en-US"/>
        </a:p>
      </dgm:t>
    </dgm:pt>
    <dgm:pt modelId="{0CB7CFF1-D628-4858-AB64-DCF48FC4066C}" type="sibTrans" cxnId="{7773F361-D013-4212-9832-2866B90728A7}">
      <dgm:prSet/>
      <dgm:spPr/>
      <dgm:t>
        <a:bodyPr/>
        <a:lstStyle/>
        <a:p>
          <a:endParaRPr lang="en-US"/>
        </a:p>
      </dgm:t>
    </dgm:pt>
    <dgm:pt modelId="{A7C35870-E6D8-461C-8DD9-FDDCFC421749}">
      <dgm:prSet/>
      <dgm:spPr/>
      <dgm:t>
        <a:bodyPr/>
        <a:lstStyle/>
        <a:p>
          <a:r>
            <a:rPr lang="en-US"/>
            <a:t>Are based upon sound data and information </a:t>
          </a:r>
        </a:p>
      </dgm:t>
    </dgm:pt>
    <dgm:pt modelId="{A3696F1F-4FEA-462A-AA70-D20B044E0699}" type="parTrans" cxnId="{045870B0-519D-4877-96CF-EF73F2BC28CB}">
      <dgm:prSet/>
      <dgm:spPr/>
      <dgm:t>
        <a:bodyPr/>
        <a:lstStyle/>
        <a:p>
          <a:endParaRPr lang="en-US"/>
        </a:p>
      </dgm:t>
    </dgm:pt>
    <dgm:pt modelId="{02C32C72-532F-4BE8-A8FF-1839C841673B}" type="sibTrans" cxnId="{045870B0-519D-4877-96CF-EF73F2BC28CB}">
      <dgm:prSet/>
      <dgm:spPr/>
      <dgm:t>
        <a:bodyPr/>
        <a:lstStyle/>
        <a:p>
          <a:endParaRPr lang="en-US"/>
        </a:p>
      </dgm:t>
    </dgm:pt>
    <dgm:pt modelId="{1E62199F-6A93-4F5F-A46B-63814D11A151}">
      <dgm:prSet/>
      <dgm:spPr/>
      <dgm:t>
        <a:bodyPr/>
        <a:lstStyle/>
        <a:p>
          <a:r>
            <a:rPr lang="en-US"/>
            <a:t>Are practiced on a regular basis </a:t>
          </a:r>
        </a:p>
      </dgm:t>
    </dgm:pt>
    <dgm:pt modelId="{AA6AAB34-4C62-4A8A-A6FA-44FAF0127C8E}" type="parTrans" cxnId="{392936E5-716B-47C3-B580-F23DF6BF3542}">
      <dgm:prSet/>
      <dgm:spPr/>
      <dgm:t>
        <a:bodyPr/>
        <a:lstStyle/>
        <a:p>
          <a:endParaRPr lang="en-US"/>
        </a:p>
      </dgm:t>
    </dgm:pt>
    <dgm:pt modelId="{7DEE0A4E-4566-42DF-B20E-91721653DC3B}" type="sibTrans" cxnId="{392936E5-716B-47C3-B580-F23DF6BF3542}">
      <dgm:prSet/>
      <dgm:spPr/>
      <dgm:t>
        <a:bodyPr/>
        <a:lstStyle/>
        <a:p>
          <a:endParaRPr lang="en-US"/>
        </a:p>
      </dgm:t>
    </dgm:pt>
    <dgm:pt modelId="{AC31400C-51EB-4F8C-8EAE-07D2D341E716}">
      <dgm:prSet/>
      <dgm:spPr/>
      <dgm:t>
        <a:bodyPr/>
        <a:lstStyle/>
        <a:p>
          <a:r>
            <a:rPr lang="en-US"/>
            <a:t>Are living documents that are continually reviewed and updated</a:t>
          </a:r>
          <a:r>
            <a:rPr lang="en-US" b="1"/>
            <a:t> </a:t>
          </a:r>
          <a:endParaRPr lang="en-US"/>
        </a:p>
      </dgm:t>
    </dgm:pt>
    <dgm:pt modelId="{AFD2C260-4248-446F-8A0D-E55BBECA238C}" type="parTrans" cxnId="{9876975F-8B52-45E5-B1CC-745FAEBAEFAB}">
      <dgm:prSet/>
      <dgm:spPr/>
      <dgm:t>
        <a:bodyPr/>
        <a:lstStyle/>
        <a:p>
          <a:endParaRPr lang="en-US"/>
        </a:p>
      </dgm:t>
    </dgm:pt>
    <dgm:pt modelId="{B8418BDA-20B2-4008-B1B0-37CC5CBC0AA5}" type="sibTrans" cxnId="{9876975F-8B52-45E5-B1CC-745FAEBAEFAB}">
      <dgm:prSet/>
      <dgm:spPr/>
      <dgm:t>
        <a:bodyPr/>
        <a:lstStyle/>
        <a:p>
          <a:endParaRPr lang="en-US"/>
        </a:p>
      </dgm:t>
    </dgm:pt>
    <dgm:pt modelId="{170D1441-6D4D-4FCC-A30B-972C673969C2}" type="pres">
      <dgm:prSet presAssocID="{6F2839D2-E495-4A1A-8EC9-6DCCD5E7AEC9}" presName="Name0" presStyleCnt="0">
        <dgm:presLayoutVars>
          <dgm:dir/>
          <dgm:resizeHandles val="exact"/>
        </dgm:presLayoutVars>
      </dgm:prSet>
      <dgm:spPr/>
    </dgm:pt>
    <dgm:pt modelId="{1632214F-8F8D-4A18-8EBB-2745CBE17D1D}" type="pres">
      <dgm:prSet presAssocID="{4CA018A6-1995-4EC8-8F47-3220BACFFE96}" presName="node" presStyleLbl="node1" presStyleIdx="0" presStyleCnt="6">
        <dgm:presLayoutVars>
          <dgm:bulletEnabled val="1"/>
        </dgm:presLayoutVars>
      </dgm:prSet>
      <dgm:spPr/>
    </dgm:pt>
    <dgm:pt modelId="{D23D85D5-F95A-4318-8701-1182302E8459}" type="pres">
      <dgm:prSet presAssocID="{B7AC0104-479F-450D-A640-3C5C83960BEE}" presName="sibTrans" presStyleLbl="sibTrans1D1" presStyleIdx="0" presStyleCnt="5"/>
      <dgm:spPr/>
    </dgm:pt>
    <dgm:pt modelId="{1EBE6171-8338-48DE-A250-C6330BBA76E4}" type="pres">
      <dgm:prSet presAssocID="{B7AC0104-479F-450D-A640-3C5C83960BEE}" presName="connectorText" presStyleLbl="sibTrans1D1" presStyleIdx="0" presStyleCnt="5"/>
      <dgm:spPr/>
    </dgm:pt>
    <dgm:pt modelId="{756BA08D-007D-4A62-A172-AD5D3D95100C}" type="pres">
      <dgm:prSet presAssocID="{DC3C2C05-176A-4F32-BECF-1B96FFADE2E4}" presName="node" presStyleLbl="node1" presStyleIdx="1" presStyleCnt="6">
        <dgm:presLayoutVars>
          <dgm:bulletEnabled val="1"/>
        </dgm:presLayoutVars>
      </dgm:prSet>
      <dgm:spPr/>
    </dgm:pt>
    <dgm:pt modelId="{5AFA170C-018A-4BCC-9D0C-E7BE4105031B}" type="pres">
      <dgm:prSet presAssocID="{DB38F361-656E-46FF-B8F8-463F66025429}" presName="sibTrans" presStyleLbl="sibTrans1D1" presStyleIdx="1" presStyleCnt="5"/>
      <dgm:spPr/>
    </dgm:pt>
    <dgm:pt modelId="{61777722-0741-4AB3-95CA-85FED14D3434}" type="pres">
      <dgm:prSet presAssocID="{DB38F361-656E-46FF-B8F8-463F66025429}" presName="connectorText" presStyleLbl="sibTrans1D1" presStyleIdx="1" presStyleCnt="5"/>
      <dgm:spPr/>
    </dgm:pt>
    <dgm:pt modelId="{583AA338-47FA-415D-B332-D428030425EC}" type="pres">
      <dgm:prSet presAssocID="{2AD790F6-2BFF-4DAD-9887-CA5C7AE5051C}" presName="node" presStyleLbl="node1" presStyleIdx="2" presStyleCnt="6">
        <dgm:presLayoutVars>
          <dgm:bulletEnabled val="1"/>
        </dgm:presLayoutVars>
      </dgm:prSet>
      <dgm:spPr/>
    </dgm:pt>
    <dgm:pt modelId="{CD46D514-3A99-4E27-8815-7A922E78A4ED}" type="pres">
      <dgm:prSet presAssocID="{0CB7CFF1-D628-4858-AB64-DCF48FC4066C}" presName="sibTrans" presStyleLbl="sibTrans1D1" presStyleIdx="2" presStyleCnt="5"/>
      <dgm:spPr/>
    </dgm:pt>
    <dgm:pt modelId="{CB3A9125-112A-4FDB-B431-2E68EE0AE78E}" type="pres">
      <dgm:prSet presAssocID="{0CB7CFF1-D628-4858-AB64-DCF48FC4066C}" presName="connectorText" presStyleLbl="sibTrans1D1" presStyleIdx="2" presStyleCnt="5"/>
      <dgm:spPr/>
    </dgm:pt>
    <dgm:pt modelId="{7E1C0705-9C9C-4F5F-9229-E45980E34448}" type="pres">
      <dgm:prSet presAssocID="{A7C35870-E6D8-461C-8DD9-FDDCFC421749}" presName="node" presStyleLbl="node1" presStyleIdx="3" presStyleCnt="6">
        <dgm:presLayoutVars>
          <dgm:bulletEnabled val="1"/>
        </dgm:presLayoutVars>
      </dgm:prSet>
      <dgm:spPr/>
    </dgm:pt>
    <dgm:pt modelId="{4E5DAD74-1A6E-4C3C-B215-B12F42CA1944}" type="pres">
      <dgm:prSet presAssocID="{02C32C72-532F-4BE8-A8FF-1839C841673B}" presName="sibTrans" presStyleLbl="sibTrans1D1" presStyleIdx="3" presStyleCnt="5"/>
      <dgm:spPr/>
    </dgm:pt>
    <dgm:pt modelId="{451E5854-38EC-4C53-934B-CD7468CE3909}" type="pres">
      <dgm:prSet presAssocID="{02C32C72-532F-4BE8-A8FF-1839C841673B}" presName="connectorText" presStyleLbl="sibTrans1D1" presStyleIdx="3" presStyleCnt="5"/>
      <dgm:spPr/>
    </dgm:pt>
    <dgm:pt modelId="{6291A65D-6182-49ED-8C5C-163F59DA4323}" type="pres">
      <dgm:prSet presAssocID="{1E62199F-6A93-4F5F-A46B-63814D11A151}" presName="node" presStyleLbl="node1" presStyleIdx="4" presStyleCnt="6">
        <dgm:presLayoutVars>
          <dgm:bulletEnabled val="1"/>
        </dgm:presLayoutVars>
      </dgm:prSet>
      <dgm:spPr/>
    </dgm:pt>
    <dgm:pt modelId="{BF3E0B18-F021-4CDB-B656-E03A39882476}" type="pres">
      <dgm:prSet presAssocID="{7DEE0A4E-4566-42DF-B20E-91721653DC3B}" presName="sibTrans" presStyleLbl="sibTrans1D1" presStyleIdx="4" presStyleCnt="5"/>
      <dgm:spPr/>
    </dgm:pt>
    <dgm:pt modelId="{5869C57D-BBDC-4772-AFBD-A9D709D2DA9F}" type="pres">
      <dgm:prSet presAssocID="{7DEE0A4E-4566-42DF-B20E-91721653DC3B}" presName="connectorText" presStyleLbl="sibTrans1D1" presStyleIdx="4" presStyleCnt="5"/>
      <dgm:spPr/>
    </dgm:pt>
    <dgm:pt modelId="{3D7BFEEA-FFE6-4A9E-BED6-F19320510CBB}" type="pres">
      <dgm:prSet presAssocID="{AC31400C-51EB-4F8C-8EAE-07D2D341E716}" presName="node" presStyleLbl="node1" presStyleIdx="5" presStyleCnt="6">
        <dgm:presLayoutVars>
          <dgm:bulletEnabled val="1"/>
        </dgm:presLayoutVars>
      </dgm:prSet>
      <dgm:spPr/>
    </dgm:pt>
  </dgm:ptLst>
  <dgm:cxnLst>
    <dgm:cxn modelId="{C1DC9B06-5147-48FA-94D9-9B527A8BDC80}" type="presOf" srcId="{7DEE0A4E-4566-42DF-B20E-91721653DC3B}" destId="{5869C57D-BBDC-4772-AFBD-A9D709D2DA9F}" srcOrd="1" destOrd="0" presId="urn:microsoft.com/office/officeart/2016/7/layout/RepeatingBendingProcessNew"/>
    <dgm:cxn modelId="{78312308-C4B5-47E0-8A3B-FC300B28F0EA}" type="presOf" srcId="{1E62199F-6A93-4F5F-A46B-63814D11A151}" destId="{6291A65D-6182-49ED-8C5C-163F59DA4323}" srcOrd="0" destOrd="0" presId="urn:microsoft.com/office/officeart/2016/7/layout/RepeatingBendingProcessNew"/>
    <dgm:cxn modelId="{BF5AD514-0EC9-4104-BABD-F9B9F00B9F58}" type="presOf" srcId="{B7AC0104-479F-450D-A640-3C5C83960BEE}" destId="{1EBE6171-8338-48DE-A250-C6330BBA76E4}" srcOrd="1" destOrd="0" presId="urn:microsoft.com/office/officeart/2016/7/layout/RepeatingBendingProcessNew"/>
    <dgm:cxn modelId="{E80D911C-E076-4795-867C-01D1B52C12E1}" type="presOf" srcId="{AC31400C-51EB-4F8C-8EAE-07D2D341E716}" destId="{3D7BFEEA-FFE6-4A9E-BED6-F19320510CBB}" srcOrd="0" destOrd="0" presId="urn:microsoft.com/office/officeart/2016/7/layout/RepeatingBendingProcessNew"/>
    <dgm:cxn modelId="{137C6329-5581-4E69-97F7-4B57F027A6F7}" type="presOf" srcId="{0CB7CFF1-D628-4858-AB64-DCF48FC4066C}" destId="{CD46D514-3A99-4E27-8815-7A922E78A4ED}" srcOrd="0" destOrd="0" presId="urn:microsoft.com/office/officeart/2016/7/layout/RepeatingBendingProcessNew"/>
    <dgm:cxn modelId="{8B45A234-0385-453E-A2FF-148E68FE1C0F}" type="presOf" srcId="{2AD790F6-2BFF-4DAD-9887-CA5C7AE5051C}" destId="{583AA338-47FA-415D-B332-D428030425EC}" srcOrd="0" destOrd="0" presId="urn:microsoft.com/office/officeart/2016/7/layout/RepeatingBendingProcessNew"/>
    <dgm:cxn modelId="{38639F3A-7F12-4E5B-9514-6B5A2BD677FF}" type="presOf" srcId="{DB38F361-656E-46FF-B8F8-463F66025429}" destId="{61777722-0741-4AB3-95CA-85FED14D3434}" srcOrd="1" destOrd="0" presId="urn:microsoft.com/office/officeart/2016/7/layout/RepeatingBendingProcessNew"/>
    <dgm:cxn modelId="{9876975F-8B52-45E5-B1CC-745FAEBAEFAB}" srcId="{6F2839D2-E495-4A1A-8EC9-6DCCD5E7AEC9}" destId="{AC31400C-51EB-4F8C-8EAE-07D2D341E716}" srcOrd="5" destOrd="0" parTransId="{AFD2C260-4248-446F-8A0D-E55BBECA238C}" sibTransId="{B8418BDA-20B2-4008-B1B0-37CC5CBC0AA5}"/>
    <dgm:cxn modelId="{7773F361-D013-4212-9832-2866B90728A7}" srcId="{6F2839D2-E495-4A1A-8EC9-6DCCD5E7AEC9}" destId="{2AD790F6-2BFF-4DAD-9887-CA5C7AE5051C}" srcOrd="2" destOrd="0" parTransId="{30C8B010-2F78-4817-85D0-F2EE3BADDFFB}" sibTransId="{0CB7CFF1-D628-4858-AB64-DCF48FC4066C}"/>
    <dgm:cxn modelId="{3198EB68-A58E-4FE3-91AA-A5A7E36E5E6B}" type="presOf" srcId="{B7AC0104-479F-450D-A640-3C5C83960BEE}" destId="{D23D85D5-F95A-4318-8701-1182302E8459}" srcOrd="0" destOrd="0" presId="urn:microsoft.com/office/officeart/2016/7/layout/RepeatingBendingProcessNew"/>
    <dgm:cxn modelId="{85422A6C-2EB7-48B7-A18F-E685DDFF8E83}" type="presOf" srcId="{7DEE0A4E-4566-42DF-B20E-91721653DC3B}" destId="{BF3E0B18-F021-4CDB-B656-E03A39882476}" srcOrd="0" destOrd="0" presId="urn:microsoft.com/office/officeart/2016/7/layout/RepeatingBendingProcessNew"/>
    <dgm:cxn modelId="{90AC2174-9FE3-4C69-BA42-425D1ADC555D}" type="presOf" srcId="{0CB7CFF1-D628-4858-AB64-DCF48FC4066C}" destId="{CB3A9125-112A-4FDB-B431-2E68EE0AE78E}" srcOrd="1" destOrd="0" presId="urn:microsoft.com/office/officeart/2016/7/layout/RepeatingBendingProcessNew"/>
    <dgm:cxn modelId="{3D9A4257-6C53-404D-BD8E-52A1831850BA}" type="presOf" srcId="{02C32C72-532F-4BE8-A8FF-1839C841673B}" destId="{451E5854-38EC-4C53-934B-CD7468CE3909}" srcOrd="1" destOrd="0" presId="urn:microsoft.com/office/officeart/2016/7/layout/RepeatingBendingProcessNew"/>
    <dgm:cxn modelId="{021A069D-AF26-483F-BB62-C635036705AE}" type="presOf" srcId="{4CA018A6-1995-4EC8-8F47-3220BACFFE96}" destId="{1632214F-8F8D-4A18-8EBB-2745CBE17D1D}" srcOrd="0" destOrd="0" presId="urn:microsoft.com/office/officeart/2016/7/layout/RepeatingBendingProcessNew"/>
    <dgm:cxn modelId="{D2BC9EA0-10B2-4E50-852A-32AA4EDFFE65}" type="presOf" srcId="{A7C35870-E6D8-461C-8DD9-FDDCFC421749}" destId="{7E1C0705-9C9C-4F5F-9229-E45980E34448}" srcOrd="0" destOrd="0" presId="urn:microsoft.com/office/officeart/2016/7/layout/RepeatingBendingProcessNew"/>
    <dgm:cxn modelId="{F67F70A6-37B8-4CA5-9DA9-AA4E8CD65B1B}" srcId="{6F2839D2-E495-4A1A-8EC9-6DCCD5E7AEC9}" destId="{4CA018A6-1995-4EC8-8F47-3220BACFFE96}" srcOrd="0" destOrd="0" parTransId="{698C00E1-9395-4987-8C5C-044DCD2B9E8F}" sibTransId="{B7AC0104-479F-450D-A640-3C5C83960BEE}"/>
    <dgm:cxn modelId="{AF669CA9-309B-42CD-974E-39B7BB90C385}" type="presOf" srcId="{6F2839D2-E495-4A1A-8EC9-6DCCD5E7AEC9}" destId="{170D1441-6D4D-4FCC-A30B-972C673969C2}" srcOrd="0" destOrd="0" presId="urn:microsoft.com/office/officeart/2016/7/layout/RepeatingBendingProcessNew"/>
    <dgm:cxn modelId="{045870B0-519D-4877-96CF-EF73F2BC28CB}" srcId="{6F2839D2-E495-4A1A-8EC9-6DCCD5E7AEC9}" destId="{A7C35870-E6D8-461C-8DD9-FDDCFC421749}" srcOrd="3" destOrd="0" parTransId="{A3696F1F-4FEA-462A-AA70-D20B044E0699}" sibTransId="{02C32C72-532F-4BE8-A8FF-1839C841673B}"/>
    <dgm:cxn modelId="{7A937CCA-440A-4616-AB30-0B9FA0F70EB5}" type="presOf" srcId="{DB38F361-656E-46FF-B8F8-463F66025429}" destId="{5AFA170C-018A-4BCC-9D0C-E7BE4105031B}" srcOrd="0" destOrd="0" presId="urn:microsoft.com/office/officeart/2016/7/layout/RepeatingBendingProcessNew"/>
    <dgm:cxn modelId="{5EE3A3CB-C58A-40A2-BDEB-B352B490EEFF}" srcId="{6F2839D2-E495-4A1A-8EC9-6DCCD5E7AEC9}" destId="{DC3C2C05-176A-4F32-BECF-1B96FFADE2E4}" srcOrd="1" destOrd="0" parTransId="{CBCF94C8-9597-4C0C-8054-7CEBF29DC062}" sibTransId="{DB38F361-656E-46FF-B8F8-463F66025429}"/>
    <dgm:cxn modelId="{E4FF09CD-4CA5-4AD3-93AF-681BE1A83F9B}" type="presOf" srcId="{02C32C72-532F-4BE8-A8FF-1839C841673B}" destId="{4E5DAD74-1A6E-4C3C-B215-B12F42CA1944}" srcOrd="0" destOrd="0" presId="urn:microsoft.com/office/officeart/2016/7/layout/RepeatingBendingProcessNew"/>
    <dgm:cxn modelId="{3160CCD4-8CC0-4A44-87DD-5F714111C63A}" type="presOf" srcId="{DC3C2C05-176A-4F32-BECF-1B96FFADE2E4}" destId="{756BA08D-007D-4A62-A172-AD5D3D95100C}" srcOrd="0" destOrd="0" presId="urn:microsoft.com/office/officeart/2016/7/layout/RepeatingBendingProcessNew"/>
    <dgm:cxn modelId="{392936E5-716B-47C3-B580-F23DF6BF3542}" srcId="{6F2839D2-E495-4A1A-8EC9-6DCCD5E7AEC9}" destId="{1E62199F-6A93-4F5F-A46B-63814D11A151}" srcOrd="4" destOrd="0" parTransId="{AA6AAB34-4C62-4A8A-A6FA-44FAF0127C8E}" sibTransId="{7DEE0A4E-4566-42DF-B20E-91721653DC3B}"/>
    <dgm:cxn modelId="{C30FCD05-F14C-4768-83E1-96508FA7DE12}" type="presParOf" srcId="{170D1441-6D4D-4FCC-A30B-972C673969C2}" destId="{1632214F-8F8D-4A18-8EBB-2745CBE17D1D}" srcOrd="0" destOrd="0" presId="urn:microsoft.com/office/officeart/2016/7/layout/RepeatingBendingProcessNew"/>
    <dgm:cxn modelId="{18407B61-BE5B-4248-A548-574D73D4BDCA}" type="presParOf" srcId="{170D1441-6D4D-4FCC-A30B-972C673969C2}" destId="{D23D85D5-F95A-4318-8701-1182302E8459}" srcOrd="1" destOrd="0" presId="urn:microsoft.com/office/officeart/2016/7/layout/RepeatingBendingProcessNew"/>
    <dgm:cxn modelId="{F52D3E71-2270-45C2-84E6-B31DCCEDDA7E}" type="presParOf" srcId="{D23D85D5-F95A-4318-8701-1182302E8459}" destId="{1EBE6171-8338-48DE-A250-C6330BBA76E4}" srcOrd="0" destOrd="0" presId="urn:microsoft.com/office/officeart/2016/7/layout/RepeatingBendingProcessNew"/>
    <dgm:cxn modelId="{708EA246-DB4D-41EE-A358-A79EB1E9EBB2}" type="presParOf" srcId="{170D1441-6D4D-4FCC-A30B-972C673969C2}" destId="{756BA08D-007D-4A62-A172-AD5D3D95100C}" srcOrd="2" destOrd="0" presId="urn:microsoft.com/office/officeart/2016/7/layout/RepeatingBendingProcessNew"/>
    <dgm:cxn modelId="{092273DA-4505-4325-AB05-D4B37BC0C674}" type="presParOf" srcId="{170D1441-6D4D-4FCC-A30B-972C673969C2}" destId="{5AFA170C-018A-4BCC-9D0C-E7BE4105031B}" srcOrd="3" destOrd="0" presId="urn:microsoft.com/office/officeart/2016/7/layout/RepeatingBendingProcessNew"/>
    <dgm:cxn modelId="{9C27AAA5-A132-4768-88F1-4C647E3CAFEF}" type="presParOf" srcId="{5AFA170C-018A-4BCC-9D0C-E7BE4105031B}" destId="{61777722-0741-4AB3-95CA-85FED14D3434}" srcOrd="0" destOrd="0" presId="urn:microsoft.com/office/officeart/2016/7/layout/RepeatingBendingProcessNew"/>
    <dgm:cxn modelId="{F3ABD4F8-05B7-4D61-A075-C3E6DAA403A6}" type="presParOf" srcId="{170D1441-6D4D-4FCC-A30B-972C673969C2}" destId="{583AA338-47FA-415D-B332-D428030425EC}" srcOrd="4" destOrd="0" presId="urn:microsoft.com/office/officeart/2016/7/layout/RepeatingBendingProcessNew"/>
    <dgm:cxn modelId="{2A42A13B-CD72-430F-A876-CDFCE159A190}" type="presParOf" srcId="{170D1441-6D4D-4FCC-A30B-972C673969C2}" destId="{CD46D514-3A99-4E27-8815-7A922E78A4ED}" srcOrd="5" destOrd="0" presId="urn:microsoft.com/office/officeart/2016/7/layout/RepeatingBendingProcessNew"/>
    <dgm:cxn modelId="{537F2A83-C31F-47D5-AF22-97054D726ED6}" type="presParOf" srcId="{CD46D514-3A99-4E27-8815-7A922E78A4ED}" destId="{CB3A9125-112A-4FDB-B431-2E68EE0AE78E}" srcOrd="0" destOrd="0" presId="urn:microsoft.com/office/officeart/2016/7/layout/RepeatingBendingProcessNew"/>
    <dgm:cxn modelId="{A38031DB-03CA-444C-AEFB-9941B37288C2}" type="presParOf" srcId="{170D1441-6D4D-4FCC-A30B-972C673969C2}" destId="{7E1C0705-9C9C-4F5F-9229-E45980E34448}" srcOrd="6" destOrd="0" presId="urn:microsoft.com/office/officeart/2016/7/layout/RepeatingBendingProcessNew"/>
    <dgm:cxn modelId="{FB6A096A-1290-486C-A097-0C4320E6BE8B}" type="presParOf" srcId="{170D1441-6D4D-4FCC-A30B-972C673969C2}" destId="{4E5DAD74-1A6E-4C3C-B215-B12F42CA1944}" srcOrd="7" destOrd="0" presId="urn:microsoft.com/office/officeart/2016/7/layout/RepeatingBendingProcessNew"/>
    <dgm:cxn modelId="{04931FEC-9894-4601-906E-7B160E6B78E9}" type="presParOf" srcId="{4E5DAD74-1A6E-4C3C-B215-B12F42CA1944}" destId="{451E5854-38EC-4C53-934B-CD7468CE3909}" srcOrd="0" destOrd="0" presId="urn:microsoft.com/office/officeart/2016/7/layout/RepeatingBendingProcessNew"/>
    <dgm:cxn modelId="{C74F69D6-0FF5-4A3F-B71E-DFC85CC72FF3}" type="presParOf" srcId="{170D1441-6D4D-4FCC-A30B-972C673969C2}" destId="{6291A65D-6182-49ED-8C5C-163F59DA4323}" srcOrd="8" destOrd="0" presId="urn:microsoft.com/office/officeart/2016/7/layout/RepeatingBendingProcessNew"/>
    <dgm:cxn modelId="{CBD657C4-9EC8-42FE-8E3B-293E155E86AC}" type="presParOf" srcId="{170D1441-6D4D-4FCC-A30B-972C673969C2}" destId="{BF3E0B18-F021-4CDB-B656-E03A39882476}" srcOrd="9" destOrd="0" presId="urn:microsoft.com/office/officeart/2016/7/layout/RepeatingBendingProcessNew"/>
    <dgm:cxn modelId="{6D1F7923-8F51-4499-87F8-C0A7C3CDA091}" type="presParOf" srcId="{BF3E0B18-F021-4CDB-B656-E03A39882476}" destId="{5869C57D-BBDC-4772-AFBD-A9D709D2DA9F}" srcOrd="0" destOrd="0" presId="urn:microsoft.com/office/officeart/2016/7/layout/RepeatingBendingProcessNew"/>
    <dgm:cxn modelId="{169B1B01-5304-4BAA-B6BB-7CDD54CEAF13}" type="presParOf" srcId="{170D1441-6D4D-4FCC-A30B-972C673969C2}" destId="{3D7BFEEA-FFE6-4A9E-BED6-F19320510CBB}"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60255-B58D-3A45-A99A-5FE6C91B595E}">
      <dsp:nvSpPr>
        <dsp:cNvPr id="0" name=""/>
        <dsp:cNvSpPr/>
      </dsp:nvSpPr>
      <dsp:spPr>
        <a:xfrm>
          <a:off x="1116882" y="2168"/>
          <a:ext cx="4467531" cy="95165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683" tIns="241720" rIns="86683" bIns="24172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Light" panose="020F0302020204030204"/>
            </a:rPr>
            <a:t>unique</a:t>
          </a:r>
          <a:r>
            <a:rPr lang="en-US" sz="1600" kern="1200"/>
            <a:t> threats or hazards at your workplace</a:t>
          </a:r>
        </a:p>
      </dsp:txBody>
      <dsp:txXfrm>
        <a:off x="1116882" y="2168"/>
        <a:ext cx="4467531" cy="951651"/>
      </dsp:txXfrm>
    </dsp:sp>
    <dsp:sp modelId="{14C622FB-A67C-E640-944D-10A995050426}">
      <dsp:nvSpPr>
        <dsp:cNvPr id="0" name=""/>
        <dsp:cNvSpPr/>
      </dsp:nvSpPr>
      <dsp:spPr>
        <a:xfrm>
          <a:off x="0" y="2168"/>
          <a:ext cx="1116882" cy="95165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102" tIns="94002" rIns="59102" bIns="94002" numCol="1" spcCol="1270" anchor="ctr" anchorCtr="0">
          <a:noAutofit/>
        </a:bodyPr>
        <a:lstStyle/>
        <a:p>
          <a:pPr marL="0" lvl="0" indent="0" algn="ctr" defTabSz="889000">
            <a:lnSpc>
              <a:spcPct val="90000"/>
            </a:lnSpc>
            <a:spcBef>
              <a:spcPct val="0"/>
            </a:spcBef>
            <a:spcAft>
              <a:spcPct val="35000"/>
            </a:spcAft>
            <a:buNone/>
          </a:pPr>
          <a:r>
            <a:rPr lang="en-US" sz="2000" kern="1200"/>
            <a:t>Identify</a:t>
          </a:r>
        </a:p>
      </dsp:txBody>
      <dsp:txXfrm>
        <a:off x="0" y="2168"/>
        <a:ext cx="1116882" cy="951651"/>
      </dsp:txXfrm>
    </dsp:sp>
    <dsp:sp modelId="{3981EA94-1EBF-4D40-9700-C0A5FFFA9208}">
      <dsp:nvSpPr>
        <dsp:cNvPr id="0" name=""/>
        <dsp:cNvSpPr/>
      </dsp:nvSpPr>
      <dsp:spPr>
        <a:xfrm>
          <a:off x="1116882" y="1010919"/>
          <a:ext cx="4467531" cy="95165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683" tIns="241720" rIns="86683" bIns="24172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Light" panose="020F0302020204030204"/>
            </a:rPr>
            <a:t>a</a:t>
          </a:r>
          <a:r>
            <a:rPr lang="en-US" sz="1600" kern="1200"/>
            <a:t> designated chain of command</a:t>
          </a:r>
        </a:p>
      </dsp:txBody>
      <dsp:txXfrm>
        <a:off x="1116882" y="1010919"/>
        <a:ext cx="4467531" cy="951651"/>
      </dsp:txXfrm>
    </dsp:sp>
    <dsp:sp modelId="{CF8F6C38-3C9E-3D40-879B-75C11C7C83D8}">
      <dsp:nvSpPr>
        <dsp:cNvPr id="0" name=""/>
        <dsp:cNvSpPr/>
      </dsp:nvSpPr>
      <dsp:spPr>
        <a:xfrm>
          <a:off x="0" y="1010919"/>
          <a:ext cx="1116882" cy="95165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102" tIns="94002" rIns="59102" bIns="94002" numCol="1" spcCol="1270" anchor="ctr" anchorCtr="0">
          <a:noAutofit/>
        </a:bodyPr>
        <a:lstStyle/>
        <a:p>
          <a:pPr marL="0" lvl="0" indent="0" algn="ctr" defTabSz="889000">
            <a:lnSpc>
              <a:spcPct val="90000"/>
            </a:lnSpc>
            <a:spcBef>
              <a:spcPct val="0"/>
            </a:spcBef>
            <a:spcAft>
              <a:spcPct val="35000"/>
            </a:spcAft>
            <a:buNone/>
          </a:pPr>
          <a:r>
            <a:rPr lang="en-US" sz="2000" kern="1200"/>
            <a:t>Have</a:t>
          </a:r>
        </a:p>
      </dsp:txBody>
      <dsp:txXfrm>
        <a:off x="0" y="1010919"/>
        <a:ext cx="1116882" cy="951651"/>
      </dsp:txXfrm>
    </dsp:sp>
    <dsp:sp modelId="{90F6E7F2-7167-4340-83F8-43890E07B86E}">
      <dsp:nvSpPr>
        <dsp:cNvPr id="0" name=""/>
        <dsp:cNvSpPr/>
      </dsp:nvSpPr>
      <dsp:spPr>
        <a:xfrm>
          <a:off x="1116882" y="2019671"/>
          <a:ext cx="4467531" cy="95165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683" tIns="241720" rIns="86683" bIns="24172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Light" panose="020F0302020204030204"/>
            </a:rPr>
            <a:t>actions</a:t>
          </a:r>
          <a:r>
            <a:rPr lang="en-US" sz="1600" kern="1200"/>
            <a:t> and response protocols for crisis situations</a:t>
          </a:r>
        </a:p>
      </dsp:txBody>
      <dsp:txXfrm>
        <a:off x="1116882" y="2019671"/>
        <a:ext cx="4467531" cy="951651"/>
      </dsp:txXfrm>
    </dsp:sp>
    <dsp:sp modelId="{986C45E3-F624-B042-BFE1-BBDF9782B4AE}">
      <dsp:nvSpPr>
        <dsp:cNvPr id="0" name=""/>
        <dsp:cNvSpPr/>
      </dsp:nvSpPr>
      <dsp:spPr>
        <a:xfrm>
          <a:off x="0" y="2019671"/>
          <a:ext cx="1116882" cy="95165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102" tIns="94002" rIns="59102" bIns="94002" numCol="1" spcCol="1270" anchor="ctr" anchorCtr="0">
          <a:noAutofit/>
        </a:bodyPr>
        <a:lstStyle/>
        <a:p>
          <a:pPr marL="0" lvl="0" indent="0" algn="ctr" defTabSz="889000">
            <a:lnSpc>
              <a:spcPct val="90000"/>
            </a:lnSpc>
            <a:spcBef>
              <a:spcPct val="0"/>
            </a:spcBef>
            <a:spcAft>
              <a:spcPct val="35000"/>
            </a:spcAft>
            <a:buNone/>
          </a:pPr>
          <a:r>
            <a:rPr lang="en-US" sz="2000" kern="1200"/>
            <a:t>Include</a:t>
          </a:r>
        </a:p>
      </dsp:txBody>
      <dsp:txXfrm>
        <a:off x="0" y="2019671"/>
        <a:ext cx="1116882" cy="951651"/>
      </dsp:txXfrm>
    </dsp:sp>
    <dsp:sp modelId="{65BB21B3-991F-014E-9CBF-D2C4741F5AA9}">
      <dsp:nvSpPr>
        <dsp:cNvPr id="0" name=""/>
        <dsp:cNvSpPr/>
      </dsp:nvSpPr>
      <dsp:spPr>
        <a:xfrm>
          <a:off x="1116882" y="3028422"/>
          <a:ext cx="4467531" cy="95165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683" tIns="241720" rIns="86683" bIns="24172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Light" panose="020F0302020204030204"/>
            </a:rPr>
            <a:t>a</a:t>
          </a:r>
          <a:r>
            <a:rPr lang="en-US" sz="1600" kern="1200"/>
            <a:t> communication process for all key stakeholders</a:t>
          </a:r>
        </a:p>
      </dsp:txBody>
      <dsp:txXfrm>
        <a:off x="1116882" y="3028422"/>
        <a:ext cx="4467531" cy="951651"/>
      </dsp:txXfrm>
    </dsp:sp>
    <dsp:sp modelId="{BD490747-6840-8C42-A61E-E4FFD9CD4F15}">
      <dsp:nvSpPr>
        <dsp:cNvPr id="0" name=""/>
        <dsp:cNvSpPr/>
      </dsp:nvSpPr>
      <dsp:spPr>
        <a:xfrm>
          <a:off x="0" y="3028422"/>
          <a:ext cx="1116882" cy="95165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102" tIns="94002" rIns="59102" bIns="94002" numCol="1" spcCol="1270" anchor="ctr" anchorCtr="0">
          <a:noAutofit/>
        </a:bodyPr>
        <a:lstStyle/>
        <a:p>
          <a:pPr marL="0" lvl="0" indent="0" algn="ctr" defTabSz="889000">
            <a:lnSpc>
              <a:spcPct val="90000"/>
            </a:lnSpc>
            <a:spcBef>
              <a:spcPct val="0"/>
            </a:spcBef>
            <a:spcAft>
              <a:spcPct val="35000"/>
            </a:spcAft>
            <a:buNone/>
          </a:pPr>
          <a:r>
            <a:rPr lang="en-US" sz="2000" kern="1200"/>
            <a:t>Provide</a:t>
          </a:r>
        </a:p>
      </dsp:txBody>
      <dsp:txXfrm>
        <a:off x="0" y="3028422"/>
        <a:ext cx="1116882" cy="951651"/>
      </dsp:txXfrm>
    </dsp:sp>
    <dsp:sp modelId="{82F0C90D-4383-5442-8A1E-0547119E3BA1}">
      <dsp:nvSpPr>
        <dsp:cNvPr id="0" name=""/>
        <dsp:cNvSpPr/>
      </dsp:nvSpPr>
      <dsp:spPr>
        <a:xfrm>
          <a:off x="1116882" y="4037173"/>
          <a:ext cx="4467531" cy="95165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683" tIns="241720" rIns="86683" bIns="24172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Light" panose="020F0302020204030204"/>
            </a:rPr>
            <a:t>for</a:t>
          </a:r>
          <a:r>
            <a:rPr lang="en-US" sz="1600" kern="1200"/>
            <a:t> practice drills and evaluation of how well they were conducted</a:t>
          </a:r>
        </a:p>
      </dsp:txBody>
      <dsp:txXfrm>
        <a:off x="1116882" y="4037173"/>
        <a:ext cx="4467531" cy="951651"/>
      </dsp:txXfrm>
    </dsp:sp>
    <dsp:sp modelId="{7F8342EB-E573-C849-A98C-BA99ADBCA2E0}">
      <dsp:nvSpPr>
        <dsp:cNvPr id="0" name=""/>
        <dsp:cNvSpPr/>
      </dsp:nvSpPr>
      <dsp:spPr>
        <a:xfrm>
          <a:off x="0" y="4037173"/>
          <a:ext cx="1116882" cy="95165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102" tIns="94002" rIns="59102" bIns="94002" numCol="1" spcCol="1270" anchor="ctr" anchorCtr="0">
          <a:noAutofit/>
        </a:bodyPr>
        <a:lstStyle/>
        <a:p>
          <a:pPr marL="0" lvl="0" indent="0" algn="ctr" defTabSz="889000">
            <a:lnSpc>
              <a:spcPct val="90000"/>
            </a:lnSpc>
            <a:spcBef>
              <a:spcPct val="0"/>
            </a:spcBef>
            <a:spcAft>
              <a:spcPct val="35000"/>
            </a:spcAft>
            <a:buNone/>
          </a:pPr>
          <a:r>
            <a:rPr lang="en-US" sz="2000" kern="1200"/>
            <a:t>Allow</a:t>
          </a:r>
        </a:p>
      </dsp:txBody>
      <dsp:txXfrm>
        <a:off x="0" y="4037173"/>
        <a:ext cx="1116882" cy="951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D85D5-F95A-4318-8701-1182302E8459}">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1632214F-8F8D-4A18-8EBB-2745CBE17D1D}">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Address all four phases of emergency management </a:t>
          </a:r>
        </a:p>
      </dsp:txBody>
      <dsp:txXfrm>
        <a:off x="8061" y="5979"/>
        <a:ext cx="3034531" cy="1820718"/>
      </dsp:txXfrm>
    </dsp:sp>
    <dsp:sp modelId="{5AFA170C-018A-4BCC-9D0C-E7BE4105031B}">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756BA08D-007D-4A62-A172-AD5D3D95100C}">
      <dsp:nvSpPr>
        <dsp:cNvPr id="0" name=""/>
        <dsp:cNvSpPr/>
      </dsp:nvSpPr>
      <dsp:spPr>
        <a:xfrm>
          <a:off x="3740534" y="5979"/>
          <a:ext cx="3034531" cy="18207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Take an “all hazards” approach and are tailored to conditions of individual workplaces</a:t>
          </a:r>
        </a:p>
      </dsp:txBody>
      <dsp:txXfrm>
        <a:off x="3740534" y="5979"/>
        <a:ext cx="3034531" cy="1820718"/>
      </dsp:txXfrm>
    </dsp:sp>
    <dsp:sp modelId="{CD46D514-3A99-4E27-8815-7A922E78A4ED}">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583AA338-47FA-415D-B332-D428030425EC}">
      <dsp:nvSpPr>
        <dsp:cNvPr id="0" name=""/>
        <dsp:cNvSpPr/>
      </dsp:nvSpPr>
      <dsp:spPr>
        <a:xfrm>
          <a:off x="7473007" y="5979"/>
          <a:ext cx="3034531" cy="182071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Are developed collaboratively with key stakeholders and include incident command structure </a:t>
          </a:r>
        </a:p>
      </dsp:txBody>
      <dsp:txXfrm>
        <a:off x="7473007" y="5979"/>
        <a:ext cx="3034531" cy="1820718"/>
      </dsp:txXfrm>
    </dsp:sp>
    <dsp:sp modelId="{4E5DAD74-1A6E-4C3C-B215-B12F42CA1944}">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7E1C0705-9C9C-4F5F-9229-E45980E34448}">
      <dsp:nvSpPr>
        <dsp:cNvPr id="0" name=""/>
        <dsp:cNvSpPr/>
      </dsp:nvSpPr>
      <dsp:spPr>
        <a:xfrm>
          <a:off x="8061" y="2524640"/>
          <a:ext cx="3034531" cy="18207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Are based upon sound data and information </a:t>
          </a:r>
        </a:p>
      </dsp:txBody>
      <dsp:txXfrm>
        <a:off x="8061" y="2524640"/>
        <a:ext cx="3034531" cy="1820718"/>
      </dsp:txXfrm>
    </dsp:sp>
    <dsp:sp modelId="{BF3E0B18-F021-4CDB-B656-E03A39882476}">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6291A65D-6182-49ED-8C5C-163F59DA4323}">
      <dsp:nvSpPr>
        <dsp:cNvPr id="0" name=""/>
        <dsp:cNvSpPr/>
      </dsp:nvSpPr>
      <dsp:spPr>
        <a:xfrm>
          <a:off x="3740534" y="2524640"/>
          <a:ext cx="3034531" cy="182071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Are practiced on a regular basis </a:t>
          </a:r>
        </a:p>
      </dsp:txBody>
      <dsp:txXfrm>
        <a:off x="3740534" y="2524640"/>
        <a:ext cx="3034531" cy="1820718"/>
      </dsp:txXfrm>
    </dsp:sp>
    <dsp:sp modelId="{3D7BFEEA-FFE6-4A9E-BED6-F19320510CBB}">
      <dsp:nvSpPr>
        <dsp:cNvPr id="0" name=""/>
        <dsp:cNvSpPr/>
      </dsp:nvSpPr>
      <dsp:spPr>
        <a:xfrm>
          <a:off x="7473007" y="2524640"/>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Are living documents that are continually reviewed and updated</a:t>
          </a:r>
          <a:r>
            <a:rPr lang="en-US" sz="2100" b="1" kern="1200"/>
            <a:t> </a:t>
          </a:r>
          <a:endParaRPr lang="en-US" sz="2100" kern="1200"/>
        </a:p>
      </dsp:txBody>
      <dsp:txXfrm>
        <a:off x="7473007" y="2524640"/>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6B320-FA91-4CA3-AEAD-B21DE6FC1318}" type="datetimeFigureOut">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93630-6FE2-4987-AF70-E2831D867FB2}" type="slidenum">
              <a:t>‹#›</a:t>
            </a:fld>
            <a:endParaRPr lang="en-US"/>
          </a:p>
        </p:txBody>
      </p:sp>
    </p:spTree>
    <p:extLst>
      <p:ext uri="{BB962C8B-B14F-4D97-AF65-F5344CB8AC3E}">
        <p14:creationId xmlns:p14="http://schemas.microsoft.com/office/powerpoint/2010/main" val="471817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ady.gov/shelter"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ready.gov/safety-skill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smarkle@aft.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Sarah.S.2@bwc.state.oh.u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mailto:Wilma.P.1@bwc.state.oh.u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cs typeface="Calibri"/>
              </a:rPr>
              <a:t>Kelly</a:t>
            </a:r>
            <a:endParaRPr lang="en-US" dirty="0"/>
          </a:p>
          <a:p>
            <a:r>
              <a:rPr lang="en-US" dirty="0">
                <a:cs typeface="Calibri"/>
              </a:rPr>
              <a:t>Sara puts resource handout in the chat. </a:t>
            </a:r>
          </a:p>
          <a:p>
            <a:pPr>
              <a:spcBef>
                <a:spcPct val="0"/>
              </a:spcBef>
            </a:pPr>
            <a:endParaRPr lang="en-US" dirty="0">
              <a:latin typeface="Calibri"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653077" rtl="0" eaLnBrk="1" fontAlgn="base" latinLnBrk="0" hangingPunct="1">
              <a:lnSpc>
                <a:spcPct val="100000"/>
              </a:lnSpc>
              <a:spcBef>
                <a:spcPct val="0"/>
              </a:spcBef>
              <a:spcAft>
                <a:spcPct val="0"/>
              </a:spcAft>
              <a:buClrTx/>
              <a:buSzTx/>
              <a:buFontTx/>
              <a:buNone/>
              <a:tabLst/>
              <a:defRPr/>
            </a:pPr>
            <a:fld id="{03165C49-A99F-1441-802F-BBE89D90D83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Arial"/>
              </a:rPr>
              <a:pPr marL="0" marR="0" lvl="0" indent="0" algn="r" defTabSz="653077"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KW</a:t>
            </a:r>
          </a:p>
        </p:txBody>
      </p:sp>
      <p:sp>
        <p:nvSpPr>
          <p:cNvPr id="4" name="Slide Number Placeholder 3"/>
          <p:cNvSpPr>
            <a:spLocks noGrp="1"/>
          </p:cNvSpPr>
          <p:nvPr>
            <p:ph type="sldNum" sz="quarter" idx="5"/>
          </p:nvPr>
        </p:nvSpPr>
        <p:spPr/>
        <p:txBody>
          <a:bodyPr/>
          <a:lstStyle/>
          <a:p>
            <a:fld id="{F5793630-6FE2-4987-AF70-E2831D867FB2}" type="slidenum">
              <a:rPr lang="en-US"/>
              <a:t>12</a:t>
            </a:fld>
            <a:endParaRPr lang="en-US"/>
          </a:p>
        </p:txBody>
      </p:sp>
    </p:spTree>
    <p:extLst>
      <p:ext uri="{BB962C8B-B14F-4D97-AF65-F5344CB8AC3E}">
        <p14:creationId xmlns:p14="http://schemas.microsoft.com/office/powerpoint/2010/main" val="369300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a:buChar char="•"/>
            </a:pPr>
            <a:endParaRPr lang="en-US"/>
          </a:p>
          <a:p>
            <a:pPr>
              <a:spcAft>
                <a:spcPts val="600"/>
              </a:spcAft>
            </a:pPr>
            <a:r>
              <a:rPr lang="en-US">
                <a:cs typeface="Calibri" panose="020F0502020204030204"/>
              </a:rPr>
              <a:t>KW</a:t>
            </a:r>
          </a:p>
          <a:p>
            <a:pPr marL="171450" indent="-171450">
              <a:spcAft>
                <a:spcPts val="600"/>
              </a:spcAft>
              <a:buFont typeface="Arial"/>
              <a:buChar char="•"/>
            </a:pPr>
            <a:r>
              <a:rPr lang="en-US"/>
              <a:t>Considering all possible events</a:t>
            </a:r>
            <a:endParaRPr lang="en-US">
              <a:cs typeface="Calibri" panose="020F0502020204030204"/>
            </a:endParaRPr>
          </a:p>
          <a:p>
            <a:pPr marL="171450" indent="-171450">
              <a:spcAft>
                <a:spcPts val="600"/>
              </a:spcAft>
              <a:buFont typeface="Arial"/>
              <a:buChar char="•"/>
            </a:pPr>
            <a:r>
              <a:rPr lang="en-US"/>
              <a:t>Planning for situations of high probability as well as unique events</a:t>
            </a:r>
            <a:endParaRPr lang="en-US">
              <a:cs typeface="Calibri"/>
            </a:endParaRPr>
          </a:p>
          <a:p>
            <a:pPr marL="171450" indent="-171450">
              <a:spcAft>
                <a:spcPts val="600"/>
              </a:spcAft>
              <a:buFont typeface="Arial"/>
              <a:buChar char="•"/>
            </a:pPr>
            <a:r>
              <a:rPr lang="en-US"/>
              <a:t>Providing for resources to meet the event</a:t>
            </a:r>
            <a:endParaRPr lang="en-US">
              <a:cs typeface="Calibri"/>
            </a:endParaRPr>
          </a:p>
          <a:p>
            <a:pPr marL="171450" indent="-171450">
              <a:spcAft>
                <a:spcPts val="600"/>
              </a:spcAft>
              <a:buFont typeface="Arial"/>
              <a:buChar char="•"/>
            </a:pPr>
            <a:r>
              <a:rPr lang="en-US"/>
              <a:t>Recovering and restoring to normal</a:t>
            </a:r>
          </a:p>
          <a:p>
            <a:pPr marL="342900" indent="-342900">
              <a:spcBef>
                <a:spcPct val="20000"/>
              </a:spcBef>
              <a:spcAft>
                <a:spcPct val="0"/>
              </a:spcAft>
            </a:pPr>
            <a:endParaRPr lang="en-US">
              <a:cs typeface="Calibri"/>
            </a:endParaRPr>
          </a:p>
          <a:p>
            <a:pPr marL="342900" indent="-342900">
              <a:spcBef>
                <a:spcPct val="20000"/>
              </a:spcBef>
              <a:spcAft>
                <a:spcPct val="0"/>
              </a:spcAft>
              <a:buFont typeface="Courier New,monospace"/>
              <a:buChar char="o"/>
            </a:pPr>
            <a:r>
              <a:rPr lang="en-US"/>
              <a:t>Fire</a:t>
            </a:r>
            <a:endParaRPr lang="en-US">
              <a:cs typeface="Calibri"/>
            </a:endParaRPr>
          </a:p>
          <a:p>
            <a:pPr marL="342900" indent="-342900">
              <a:spcBef>
                <a:spcPct val="20000"/>
              </a:spcBef>
              <a:spcAft>
                <a:spcPct val="0"/>
              </a:spcAft>
              <a:buFont typeface="Courier New,monospace"/>
              <a:buChar char="o"/>
            </a:pPr>
            <a:r>
              <a:rPr lang="en-US"/>
              <a:t>Natural disasters</a:t>
            </a:r>
            <a:endParaRPr lang="en-US">
              <a:cs typeface="Calibri"/>
            </a:endParaRPr>
          </a:p>
          <a:p>
            <a:pPr marL="342900" indent="-342900">
              <a:spcBef>
                <a:spcPct val="20000"/>
              </a:spcBef>
              <a:spcAft>
                <a:spcPct val="0"/>
              </a:spcAft>
              <a:buFont typeface="Courier New,monospace"/>
              <a:buChar char="o"/>
            </a:pPr>
            <a:r>
              <a:rPr lang="en-US"/>
              <a:t>Chemical spills</a:t>
            </a:r>
            <a:endParaRPr lang="en-US">
              <a:cs typeface="Calibri"/>
            </a:endParaRPr>
          </a:p>
          <a:p>
            <a:pPr marL="342900" indent="-342900">
              <a:spcBef>
                <a:spcPct val="20000"/>
              </a:spcBef>
              <a:spcAft>
                <a:spcPct val="0"/>
              </a:spcAft>
              <a:buFont typeface="Courier New,monospace"/>
              <a:buChar char="o"/>
            </a:pPr>
            <a:r>
              <a:rPr lang="en-US"/>
              <a:t>Severe Weather</a:t>
            </a:r>
            <a:endParaRPr lang="en-US">
              <a:cs typeface="Calibri"/>
            </a:endParaRPr>
          </a:p>
          <a:p>
            <a:pPr marL="342900" indent="-342900">
              <a:spcBef>
                <a:spcPct val="20000"/>
              </a:spcBef>
              <a:spcAft>
                <a:spcPct val="0"/>
              </a:spcAft>
              <a:buFont typeface="Courier New,monospace"/>
              <a:buChar char="o"/>
            </a:pPr>
            <a:r>
              <a:rPr lang="en-US"/>
              <a:t>Bomb Threats</a:t>
            </a:r>
            <a:endParaRPr lang="en-US">
              <a:cs typeface="Calibri"/>
            </a:endParaRPr>
          </a:p>
          <a:p>
            <a:pPr marL="342900" indent="-342900">
              <a:spcBef>
                <a:spcPct val="20000"/>
              </a:spcBef>
              <a:spcAft>
                <a:spcPct val="0"/>
              </a:spcAft>
              <a:buFont typeface="Courier New,monospace"/>
              <a:buChar char="o"/>
            </a:pPr>
            <a:r>
              <a:rPr lang="en-US"/>
              <a:t>Intruders</a:t>
            </a:r>
            <a:endParaRPr lang="en-US">
              <a:cs typeface="Calibri"/>
            </a:endParaRPr>
          </a:p>
          <a:p>
            <a:pPr marL="342900" indent="-342900">
              <a:spcBef>
                <a:spcPct val="20000"/>
              </a:spcBef>
              <a:spcAft>
                <a:spcPct val="0"/>
              </a:spcAft>
              <a:buFont typeface="Courier New,monospace"/>
              <a:buChar char="o"/>
            </a:pPr>
            <a:r>
              <a:rPr lang="en-US"/>
              <a:t>Community incidents</a:t>
            </a:r>
            <a:endParaRPr lang="en-US">
              <a:cs typeface="Calibri"/>
            </a:endParaRPr>
          </a:p>
          <a:p>
            <a:pPr marL="342900" indent="-342900">
              <a:spcBef>
                <a:spcPct val="20000"/>
              </a:spcBef>
              <a:spcAft>
                <a:spcPct val="0"/>
              </a:spcAft>
              <a:buFont typeface="Courier New,monospace"/>
              <a:buChar char="o"/>
            </a:pPr>
            <a:r>
              <a:rPr lang="en-US"/>
              <a:t>Structure or facilities failure</a:t>
            </a:r>
            <a:endParaRPr lang="en-US">
              <a:cs typeface="Calibri" panose="020F0502020204030204"/>
            </a:endParaRPr>
          </a:p>
          <a:p>
            <a:pPr marL="342900" indent="-342900">
              <a:spcBef>
                <a:spcPct val="20000"/>
              </a:spcBef>
              <a:spcAft>
                <a:spcPct val="0"/>
              </a:spcAft>
              <a:buFont typeface="Courier New,monospace"/>
              <a:buChar char="o"/>
            </a:pPr>
            <a:r>
              <a:rPr lang="en-US"/>
              <a:t>Bullying/Fighting/Assaults/Homicides/Weapons</a:t>
            </a:r>
            <a:endParaRPr lang="en-US">
              <a:cs typeface="Calibri" panose="020F0502020204030204"/>
            </a:endParaRPr>
          </a:p>
          <a:p>
            <a:pPr marL="342900" indent="-342900">
              <a:spcBef>
                <a:spcPct val="20000"/>
              </a:spcBef>
              <a:spcAft>
                <a:spcPct val="0"/>
              </a:spcAft>
              <a:buFont typeface="Courier New,monospace"/>
              <a:buChar char="o"/>
            </a:pPr>
            <a:r>
              <a:rPr lang="en-US"/>
              <a:t>Pandemic Influenza or other Public Health Crisis</a:t>
            </a:r>
            <a:endParaRPr lang="en-US">
              <a:cs typeface="Calibri"/>
            </a:endParaRPr>
          </a:p>
          <a:p>
            <a:pPr marL="171450" indent="-171450">
              <a:spcBef>
                <a:spcPct val="0"/>
              </a:spcBef>
              <a:spcAft>
                <a:spcPct val="0"/>
              </a:spcAft>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t>13</a:t>
            </a:fld>
            <a:endParaRPr lang="en-US"/>
          </a:p>
        </p:txBody>
      </p:sp>
    </p:spTree>
    <p:extLst>
      <p:ext uri="{BB962C8B-B14F-4D97-AF65-F5344CB8AC3E}">
        <p14:creationId xmlns:p14="http://schemas.microsoft.com/office/powerpoint/2010/main" val="34685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AB</a:t>
            </a:r>
          </a:p>
        </p:txBody>
      </p:sp>
      <p:sp>
        <p:nvSpPr>
          <p:cNvPr id="4" name="Slide Number Placeholder 3"/>
          <p:cNvSpPr>
            <a:spLocks noGrp="1"/>
          </p:cNvSpPr>
          <p:nvPr>
            <p:ph type="sldNum" sz="quarter" idx="5"/>
          </p:nvPr>
        </p:nvSpPr>
        <p:spPr/>
        <p:txBody>
          <a:bodyPr/>
          <a:lstStyle/>
          <a:p>
            <a:fld id="{F5793630-6FE2-4987-AF70-E2831D867FB2}" type="slidenum">
              <a:rPr lang="en-US"/>
              <a:t>14</a:t>
            </a:fld>
            <a:endParaRPr lang="en-US"/>
          </a:p>
        </p:txBody>
      </p:sp>
    </p:spTree>
    <p:extLst>
      <p:ext uri="{BB962C8B-B14F-4D97-AF65-F5344CB8AC3E}">
        <p14:creationId xmlns:p14="http://schemas.microsoft.com/office/powerpoint/2010/main" val="92696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AB</a:t>
            </a:r>
          </a:p>
        </p:txBody>
      </p:sp>
      <p:sp>
        <p:nvSpPr>
          <p:cNvPr id="4" name="Slide Number Placeholder 3"/>
          <p:cNvSpPr>
            <a:spLocks noGrp="1"/>
          </p:cNvSpPr>
          <p:nvPr>
            <p:ph type="sldNum" sz="quarter" idx="5"/>
          </p:nvPr>
        </p:nvSpPr>
        <p:spPr/>
        <p:txBody>
          <a:bodyPr/>
          <a:lstStyle/>
          <a:p>
            <a:fld id="{F5793630-6FE2-4987-AF70-E2831D867FB2}" type="slidenum">
              <a:rPr lang="en-US"/>
              <a:t>15</a:t>
            </a:fld>
            <a:endParaRPr lang="en-US"/>
          </a:p>
        </p:txBody>
      </p:sp>
    </p:spTree>
    <p:extLst>
      <p:ext uri="{BB962C8B-B14F-4D97-AF65-F5344CB8AC3E}">
        <p14:creationId xmlns:p14="http://schemas.microsoft.com/office/powerpoint/2010/main" val="403766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endParaRPr lang="en-US" dirty="0"/>
          </a:p>
          <a:p>
            <a:pPr>
              <a:spcBef>
                <a:spcPts val="1000"/>
              </a:spcBef>
            </a:pPr>
            <a:r>
              <a:rPr lang="en-US" dirty="0"/>
              <a:t>AB</a:t>
            </a:r>
          </a:p>
          <a:p>
            <a:pPr>
              <a:spcBef>
                <a:spcPts val="1000"/>
              </a:spcBef>
            </a:pPr>
            <a:r>
              <a:rPr lang="en-US" dirty="0"/>
              <a:t>Local and county agencies that have a knowledge of threats and hazards include, but are not limited to, emergency management offices, fire and police departments, as well as local organizations and community groups (e.g., local chapter of the American Red Cross, CERT), utilities, and other businesses that can provide helpful information. </a:t>
            </a:r>
            <a:endParaRPr lang="en-US" dirty="0">
              <a:cs typeface="Calibri"/>
            </a:endParaRPr>
          </a:p>
          <a:p>
            <a:pPr marL="171450" indent="-171450">
              <a:spcBef>
                <a:spcPts val="1000"/>
              </a:spcBef>
              <a:buFont typeface="Arial"/>
              <a:buChar char="•"/>
            </a:pP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16</a:t>
            </a:fld>
            <a:endParaRPr lang="en-US"/>
          </a:p>
        </p:txBody>
      </p:sp>
    </p:spTree>
    <p:extLst>
      <p:ext uri="{BB962C8B-B14F-4D97-AF65-F5344CB8AC3E}">
        <p14:creationId xmlns:p14="http://schemas.microsoft.com/office/powerpoint/2010/main" val="357192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t>
            </a:r>
          </a:p>
          <a:p>
            <a:r>
              <a:rPr lang="en-US" dirty="0"/>
              <a:t>Evaluating risk entails understanding the probability that the specific threat or hazard will occur; the effects it will likely have, including the severity of the impact; the time the employer will have to warn staff about the threat or hazard; and how long it may last.</a:t>
            </a:r>
          </a:p>
        </p:txBody>
      </p:sp>
      <p:sp>
        <p:nvSpPr>
          <p:cNvPr id="4" name="Slide Number Placeholder 3"/>
          <p:cNvSpPr>
            <a:spLocks noGrp="1"/>
          </p:cNvSpPr>
          <p:nvPr>
            <p:ph type="sldNum" sz="quarter" idx="5"/>
          </p:nvPr>
        </p:nvSpPr>
        <p:spPr/>
        <p:txBody>
          <a:bodyPr/>
          <a:lstStyle/>
          <a:p>
            <a:fld id="{F5793630-6FE2-4987-AF70-E2831D867FB2}" type="slidenum">
              <a:rPr lang="en-US"/>
              <a:t>17</a:t>
            </a:fld>
            <a:endParaRPr lang="en-US"/>
          </a:p>
        </p:txBody>
      </p:sp>
    </p:spTree>
    <p:extLst>
      <p:ext uri="{BB962C8B-B14F-4D97-AF65-F5344CB8AC3E}">
        <p14:creationId xmlns:p14="http://schemas.microsoft.com/office/powerpoint/2010/main" val="372959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t>
            </a:r>
          </a:p>
          <a:p>
            <a:endParaRPr lang="en-US" dirty="0"/>
          </a:p>
          <a:p>
            <a:r>
              <a:rPr lang="en-US" dirty="0"/>
              <a:t>The </a:t>
            </a:r>
            <a:r>
              <a:rPr lang="en-US" i="1" dirty="0"/>
              <a:t>Threat- and Hazard-Specific Responses </a:t>
            </a:r>
            <a:r>
              <a:rPr lang="en-US" dirty="0"/>
              <a:t>specifies the goals, objectives, and courses of action that an employer will follow to address a particular type of threat or hazard (e.g., hurricane, </a:t>
            </a:r>
            <a:r>
              <a:rPr lang="en-US" i="1" dirty="0"/>
              <a:t>active shooter</a:t>
            </a:r>
            <a:r>
              <a:rPr lang="en-US" dirty="0"/>
              <a:t>) and discuss how the employer manages a function before, during, and after an emergency.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18</a:t>
            </a:fld>
            <a:endParaRPr lang="en-US"/>
          </a:p>
        </p:txBody>
      </p:sp>
    </p:spTree>
    <p:extLst>
      <p:ext uri="{BB962C8B-B14F-4D97-AF65-F5344CB8AC3E}">
        <p14:creationId xmlns:p14="http://schemas.microsoft.com/office/powerpoint/2010/main" val="228076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t>
            </a:r>
          </a:p>
          <a:p>
            <a:endParaRPr lang="en-US" dirty="0"/>
          </a:p>
          <a:p>
            <a:r>
              <a:rPr lang="en-US" dirty="0"/>
              <a:t>Who Responds:</a:t>
            </a:r>
            <a:endParaRPr lang="en-US" dirty="0">
              <a:cs typeface="Calibri" panose="020F0502020204030204"/>
            </a:endParaRPr>
          </a:p>
          <a:p>
            <a:pPr marL="171450" indent="-171450">
              <a:buFont typeface="Arial"/>
              <a:buChar char="•"/>
            </a:pPr>
            <a:r>
              <a:rPr lang="en-US" dirty="0"/>
              <a:t>Dictated by the event</a:t>
            </a:r>
            <a:endParaRPr lang="en-US" dirty="0">
              <a:cs typeface="Calibri"/>
            </a:endParaRPr>
          </a:p>
          <a:p>
            <a:pPr marL="171450" indent="-171450">
              <a:buFont typeface="Arial"/>
              <a:buChar char="•"/>
            </a:pPr>
            <a:r>
              <a:rPr lang="en-US" dirty="0"/>
              <a:t>Numbers impacted</a:t>
            </a:r>
            <a:endParaRPr lang="en-US" dirty="0">
              <a:cs typeface="Calibri"/>
            </a:endParaRPr>
          </a:p>
          <a:p>
            <a:pPr marL="171450" indent="-171450">
              <a:buFont typeface="Arial"/>
              <a:buChar char="•"/>
            </a:pPr>
            <a:r>
              <a:rPr lang="en-US" dirty="0"/>
              <a:t>Nature of impacting material</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19</a:t>
            </a:fld>
            <a:endParaRPr lang="en-US"/>
          </a:p>
        </p:txBody>
      </p:sp>
    </p:spTree>
    <p:extLst>
      <p:ext uri="{BB962C8B-B14F-4D97-AF65-F5344CB8AC3E}">
        <p14:creationId xmlns:p14="http://schemas.microsoft.com/office/powerpoint/2010/main" val="245753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Emergencies can create a variety of hazards for workers in the impacted area. Preparing before an emergency incident plays a vital role in ensuring that employers and workers have the necessary equipment, know where to go, and know how to keep themselves safe when an emergency occurs.</a:t>
            </a:r>
          </a:p>
          <a:p>
            <a:r>
              <a:rPr lang="en-US" b="1" dirty="0">
                <a:cs typeface="Calibri" panose="020F0502020204030204"/>
              </a:rPr>
              <a:t>Workplace Supplies</a:t>
            </a:r>
          </a:p>
          <a:p>
            <a:pPr marL="171450" indent="-171450">
              <a:buFont typeface="Arial"/>
              <a:buChar char="•"/>
            </a:pPr>
            <a:r>
              <a:rPr lang="en-US" dirty="0"/>
              <a:t>Safety glasses, goggles, or face shields for eye protection</a:t>
            </a:r>
            <a:endParaRPr lang="en-US" dirty="0">
              <a:cs typeface="Calibri"/>
            </a:endParaRPr>
          </a:p>
          <a:p>
            <a:pPr marL="171450" indent="-171450">
              <a:buFont typeface="Arial"/>
              <a:buChar char="•"/>
            </a:pPr>
            <a:r>
              <a:rPr lang="en-US" dirty="0"/>
              <a:t>Hard hats and safety shoes for head and foot protection</a:t>
            </a:r>
            <a:endParaRPr lang="en-US" dirty="0">
              <a:cs typeface="Calibri"/>
            </a:endParaRPr>
          </a:p>
          <a:p>
            <a:pPr marL="171450" indent="-171450">
              <a:buFont typeface="Arial"/>
              <a:buChar char="•"/>
            </a:pPr>
            <a:r>
              <a:rPr lang="en-US" dirty="0"/>
              <a:t>Proper respirators</a:t>
            </a:r>
            <a:endParaRPr lang="en-US" dirty="0">
              <a:cs typeface="Calibri"/>
            </a:endParaRPr>
          </a:p>
          <a:p>
            <a:pPr marL="171450" indent="-171450">
              <a:buFont typeface="Arial"/>
              <a:buChar char="•"/>
            </a:pPr>
            <a:r>
              <a:rPr lang="en-US" dirty="0"/>
              <a:t>Chemical suits, gloves, hoods, and boots for body protection from chemicals</a:t>
            </a:r>
            <a:endParaRPr lang="en-US" dirty="0">
              <a:cs typeface="Calibri"/>
            </a:endParaRPr>
          </a:p>
          <a:p>
            <a:pPr marL="171450" indent="-171450">
              <a:buFont typeface="Arial"/>
              <a:buChar char="•"/>
            </a:pPr>
            <a:r>
              <a:rPr lang="en-US" dirty="0"/>
              <a:t>Special body protection (e.g., fire-retardant clothing) for abnormal environmental conditions, such as extreme temperatures</a:t>
            </a:r>
            <a:endParaRPr lang="en-US" dirty="0">
              <a:cs typeface="Calibri"/>
            </a:endParaRPr>
          </a:p>
          <a:p>
            <a:pPr marL="171450" indent="-171450">
              <a:buFont typeface="Arial"/>
              <a:buChar char="•"/>
            </a:pPr>
            <a:r>
              <a:rPr lang="en-US" dirty="0"/>
              <a:t>Any other special equipment or warning devices necessary for hazards associated with the worksite </a:t>
            </a:r>
            <a:endParaRPr lang="en-US" dirty="0">
              <a:cs typeface="Calibri"/>
            </a:endParaRPr>
          </a:p>
          <a:p>
            <a:pPr marL="171450" indent="-171450">
              <a:buFont typeface="Arial"/>
              <a:buChar char="•"/>
            </a:pPr>
            <a:r>
              <a:rPr lang="en-US" dirty="0">
                <a:cs typeface="Calibri"/>
              </a:rPr>
              <a:t>Specialty equipment for moving people and patients   </a:t>
            </a:r>
          </a:p>
          <a:p>
            <a:endParaRPr lang="en-US" dirty="0">
              <a:cs typeface="Calibri"/>
            </a:endParaRPr>
          </a:p>
          <a:p>
            <a:r>
              <a:rPr lang="en-US" b="1" dirty="0">
                <a:cs typeface="Calibri"/>
              </a:rPr>
              <a:t>Other Supplies (general public) </a:t>
            </a:r>
          </a:p>
          <a:p>
            <a:pPr marL="171450" indent="-171450">
              <a:buFont typeface="Arial"/>
              <a:buChar char="•"/>
            </a:pPr>
            <a:r>
              <a:rPr lang="en-US" dirty="0">
                <a:cs typeface="Calibri"/>
              </a:rPr>
              <a:t>Masks (for everyone ages 2 and above), soap, hand sanitizer, disinfecting wipes to disinfect surfaces</a:t>
            </a:r>
          </a:p>
          <a:p>
            <a:pPr marL="171450" indent="-171450">
              <a:buFont typeface="Arial"/>
              <a:buChar char="•"/>
            </a:pPr>
            <a:r>
              <a:rPr lang="en-US" dirty="0"/>
              <a:t>Prescription medications. About half of all Americans take a prescription medicine every day. An emergency can make it difficult for them to refill their prescription or to find an open pharmacy. Organize and protect your prescriptions, over-the-counter drugs, and vitamins to prepare for an emergency.</a:t>
            </a:r>
            <a:endParaRPr lang="en-US" dirty="0">
              <a:cs typeface="Calibri" panose="020F0502020204030204"/>
            </a:endParaRPr>
          </a:p>
          <a:p>
            <a:pPr marL="171450" indent="-171450">
              <a:buFont typeface="Arial"/>
              <a:buChar char="•"/>
            </a:pPr>
            <a:r>
              <a:rPr lang="en-US" dirty="0"/>
              <a:t>Non-prescription medications such as pain relievers, anti-diarrhea medication, antacids or laxatives</a:t>
            </a:r>
            <a:endParaRPr lang="en-US" dirty="0">
              <a:cs typeface="Calibri" panose="020F0502020204030204"/>
            </a:endParaRPr>
          </a:p>
          <a:p>
            <a:pPr marL="171450" indent="-171450">
              <a:buFont typeface="Arial"/>
              <a:buChar char="•"/>
            </a:pPr>
            <a:r>
              <a:rPr lang="en-US" dirty="0"/>
              <a:t>Prescription eyeglasses and contact lens solution</a:t>
            </a:r>
            <a:endParaRPr lang="en-US" dirty="0">
              <a:cs typeface="Calibri" panose="020F0502020204030204"/>
            </a:endParaRPr>
          </a:p>
          <a:p>
            <a:pPr marL="171450" indent="-171450">
              <a:buFont typeface="Arial"/>
              <a:buChar char="•"/>
            </a:pPr>
            <a:r>
              <a:rPr lang="en-US" dirty="0"/>
              <a:t>Infant formula, bottles, diapers, wipes and diaper rash cream</a:t>
            </a:r>
            <a:endParaRPr lang="en-US" dirty="0">
              <a:cs typeface="Calibri" panose="020F0502020204030204"/>
            </a:endParaRPr>
          </a:p>
          <a:p>
            <a:pPr marL="171450" indent="-171450">
              <a:buFont typeface="Arial"/>
              <a:buChar char="•"/>
            </a:pPr>
            <a:r>
              <a:rPr lang="en-US" dirty="0"/>
              <a:t>Pet food and extra water for your pet</a:t>
            </a:r>
            <a:endParaRPr lang="en-US" dirty="0">
              <a:cs typeface="Calibri" panose="020F0502020204030204"/>
            </a:endParaRPr>
          </a:p>
          <a:p>
            <a:pPr marL="171450" indent="-171450">
              <a:buFont typeface="Arial"/>
              <a:buChar char="•"/>
            </a:pPr>
            <a:r>
              <a:rPr lang="en-US" dirty="0"/>
              <a:t>Cash or traveler's checks</a:t>
            </a:r>
            <a:endParaRPr lang="en-US" dirty="0">
              <a:cs typeface="Calibri" panose="020F0502020204030204"/>
            </a:endParaRPr>
          </a:p>
          <a:p>
            <a:pPr marL="171450" indent="-171450">
              <a:buFont typeface="Arial"/>
              <a:buChar char="•"/>
            </a:pPr>
            <a:r>
              <a:rPr lang="en-US" dirty="0"/>
              <a:t>Important family documents such as copies of insurance policies, identification and bank account records saved electronically or in a waterproof, portable container</a:t>
            </a:r>
            <a:endParaRPr lang="en-US" dirty="0">
              <a:cs typeface="Calibri" panose="020F0502020204030204"/>
            </a:endParaRPr>
          </a:p>
          <a:p>
            <a:pPr marL="171450" indent="-171450">
              <a:buFont typeface="Arial"/>
              <a:buChar char="•"/>
            </a:pPr>
            <a:r>
              <a:rPr lang="en-US" dirty="0"/>
              <a:t>Sleeping bag or warm blanket for each person</a:t>
            </a:r>
            <a:endParaRPr lang="en-US" dirty="0">
              <a:cs typeface="Calibri" panose="020F0502020204030204"/>
            </a:endParaRPr>
          </a:p>
          <a:p>
            <a:pPr marL="171450" indent="-171450">
              <a:buFont typeface="Arial"/>
              <a:buChar char="•"/>
            </a:pPr>
            <a:r>
              <a:rPr lang="en-US" dirty="0"/>
              <a:t>Complete change of clothing appropriate for your climate and sturdy shoes</a:t>
            </a:r>
            <a:endParaRPr lang="en-US" dirty="0">
              <a:cs typeface="Calibri" panose="020F0502020204030204"/>
            </a:endParaRPr>
          </a:p>
          <a:p>
            <a:pPr marL="171450" indent="-171450">
              <a:buFont typeface="Arial"/>
              <a:buChar char="•"/>
            </a:pPr>
            <a:r>
              <a:rPr lang="en-US" dirty="0"/>
              <a:t>Fire extinguisher</a:t>
            </a:r>
            <a:endParaRPr lang="en-US" dirty="0">
              <a:cs typeface="Calibri" panose="020F0502020204030204"/>
            </a:endParaRPr>
          </a:p>
          <a:p>
            <a:pPr marL="171450" indent="-171450">
              <a:buFont typeface="Arial"/>
              <a:buChar char="•"/>
            </a:pPr>
            <a:r>
              <a:rPr lang="en-US" dirty="0"/>
              <a:t>Matches in a waterproof container</a:t>
            </a:r>
            <a:endParaRPr lang="en-US" dirty="0">
              <a:cs typeface="Calibri" panose="020F0502020204030204"/>
            </a:endParaRPr>
          </a:p>
          <a:p>
            <a:pPr marL="171450" indent="-171450">
              <a:buFont typeface="Arial"/>
              <a:buChar char="•"/>
            </a:pPr>
            <a:r>
              <a:rPr lang="en-US" dirty="0"/>
              <a:t>Feminine supplies and personal hygiene items</a:t>
            </a:r>
            <a:endParaRPr lang="en-US" dirty="0">
              <a:cs typeface="Calibri" panose="020F0502020204030204"/>
            </a:endParaRPr>
          </a:p>
          <a:p>
            <a:pPr marL="171450" indent="-171450">
              <a:buFont typeface="Arial"/>
              <a:buChar char="•"/>
            </a:pPr>
            <a:r>
              <a:rPr lang="en-US" dirty="0"/>
              <a:t>Mess kits, paper cups, plates, paper towels and plastic utensils</a:t>
            </a:r>
            <a:endParaRPr lang="en-US" dirty="0">
              <a:cs typeface="Calibri" panose="020F0502020204030204"/>
            </a:endParaRPr>
          </a:p>
          <a:p>
            <a:pPr marL="171450" indent="-171450">
              <a:buFont typeface="Arial"/>
              <a:buChar char="•"/>
            </a:pPr>
            <a:r>
              <a:rPr lang="en-US" dirty="0"/>
              <a:t>Paper and pencil</a:t>
            </a:r>
            <a:endParaRPr lang="en-US" dirty="0">
              <a:cs typeface="Calibri" panose="020F0502020204030204"/>
            </a:endParaRPr>
          </a:p>
          <a:p>
            <a:pPr marL="171450" indent="-171450">
              <a:buFont typeface="Arial"/>
              <a:buChar char="•"/>
            </a:pPr>
            <a:r>
              <a:rPr lang="en-US" dirty="0"/>
              <a:t>Books, games, puzzles or other activities for children</a:t>
            </a:r>
            <a:endParaRPr lang="en-US" dirty="0">
              <a:cs typeface="Calibri"/>
            </a:endParaRPr>
          </a:p>
          <a:p>
            <a:pPr marL="171450" indent="-171450">
              <a:buFont typeface="Arial"/>
              <a:buChar char="•"/>
            </a:pPr>
            <a:r>
              <a:rPr lang="en-US" dirty="0"/>
              <a:t>Water (one gallon per person per day for several days, for drinking and sanitation)</a:t>
            </a:r>
            <a:endParaRPr lang="en-US" dirty="0">
              <a:cs typeface="Calibri"/>
            </a:endParaRPr>
          </a:p>
          <a:p>
            <a:pPr marL="171450" indent="-171450">
              <a:buFont typeface="Arial"/>
              <a:buChar char="•"/>
            </a:pPr>
            <a:r>
              <a:rPr lang="en-US" dirty="0"/>
              <a:t>Food (at least a several-day supply of non-perishable food)</a:t>
            </a:r>
            <a:endParaRPr lang="en-US" dirty="0">
              <a:cs typeface="Calibri"/>
            </a:endParaRPr>
          </a:p>
          <a:p>
            <a:pPr marL="171450" indent="-171450">
              <a:buFont typeface="Arial"/>
              <a:buChar char="•"/>
            </a:pPr>
            <a:r>
              <a:rPr lang="en-US" dirty="0"/>
              <a:t>Battery-powered or hand crank radio and a NOAA Weather Radio with tone alert</a:t>
            </a:r>
            <a:endParaRPr lang="en-US" dirty="0">
              <a:cs typeface="Calibri" panose="020F0502020204030204"/>
            </a:endParaRPr>
          </a:p>
          <a:p>
            <a:pPr marL="171450" indent="-171450">
              <a:buFont typeface="Arial"/>
              <a:buChar char="•"/>
            </a:pPr>
            <a:r>
              <a:rPr lang="en-US" dirty="0"/>
              <a:t>Flashlight</a:t>
            </a:r>
            <a:endParaRPr lang="en-US" dirty="0">
              <a:cs typeface="Calibri" panose="020F0502020204030204"/>
            </a:endParaRPr>
          </a:p>
          <a:p>
            <a:pPr marL="171450" indent="-171450">
              <a:buFont typeface="Arial"/>
              <a:buChar char="•"/>
            </a:pPr>
            <a:r>
              <a:rPr lang="en-US" dirty="0"/>
              <a:t>First aid kit</a:t>
            </a:r>
            <a:endParaRPr lang="en-US" dirty="0">
              <a:cs typeface="Calibri" panose="020F0502020204030204"/>
            </a:endParaRPr>
          </a:p>
          <a:p>
            <a:pPr marL="171450" indent="-171450">
              <a:buFont typeface="Arial"/>
              <a:buChar char="•"/>
            </a:pPr>
            <a:r>
              <a:rPr lang="en-US" dirty="0"/>
              <a:t>Extra batteries</a:t>
            </a:r>
            <a:endParaRPr lang="en-US" dirty="0">
              <a:cs typeface="Calibri" panose="020F0502020204030204"/>
            </a:endParaRPr>
          </a:p>
          <a:p>
            <a:pPr marL="171450" indent="-171450">
              <a:buFont typeface="Arial"/>
              <a:buChar char="•"/>
            </a:pPr>
            <a:r>
              <a:rPr lang="en-US" dirty="0"/>
              <a:t>Whistle (to signal for help)</a:t>
            </a:r>
            <a:endParaRPr lang="en-US" dirty="0">
              <a:cs typeface="Calibri" panose="020F0502020204030204"/>
            </a:endParaRPr>
          </a:p>
          <a:p>
            <a:pPr marL="171450" indent="-171450">
              <a:buFont typeface="Arial"/>
              <a:buChar char="•"/>
            </a:pPr>
            <a:r>
              <a:rPr lang="en-US" dirty="0"/>
              <a:t>Dust mask (to help filter contaminated air)</a:t>
            </a:r>
            <a:endParaRPr lang="en-US" dirty="0">
              <a:cs typeface="Calibri" panose="020F0502020204030204"/>
            </a:endParaRPr>
          </a:p>
          <a:p>
            <a:pPr marL="171450" indent="-171450">
              <a:buFont typeface="Arial"/>
              <a:buChar char="•"/>
            </a:pPr>
            <a:r>
              <a:rPr lang="en-US" dirty="0"/>
              <a:t>Plastic sheeting and duct tape (to </a:t>
            </a:r>
            <a:r>
              <a:rPr lang="en-US" dirty="0">
                <a:hlinkClick r:id="rId3"/>
              </a:rPr>
              <a:t>shelter in place</a:t>
            </a:r>
            <a:r>
              <a:rPr lang="en-US" dirty="0"/>
              <a:t>)</a:t>
            </a:r>
            <a:endParaRPr lang="en-US" dirty="0">
              <a:cs typeface="Calibri" panose="020F0502020204030204"/>
            </a:endParaRPr>
          </a:p>
          <a:p>
            <a:pPr marL="171450" indent="-171450">
              <a:buFont typeface="Arial"/>
              <a:buChar char="•"/>
            </a:pPr>
            <a:r>
              <a:rPr lang="en-US" dirty="0"/>
              <a:t>Moist towelettes, garbage bags and plastic ties (for personal sanitation)</a:t>
            </a:r>
            <a:endParaRPr lang="en-US" dirty="0">
              <a:cs typeface="Calibri" panose="020F0502020204030204"/>
            </a:endParaRPr>
          </a:p>
          <a:p>
            <a:pPr marL="171450" indent="-171450">
              <a:buFont typeface="Arial"/>
              <a:buChar char="•"/>
            </a:pPr>
            <a:r>
              <a:rPr lang="en-US" dirty="0"/>
              <a:t>Wrench or pliers (to </a:t>
            </a:r>
            <a:r>
              <a:rPr lang="en-US" dirty="0">
                <a:hlinkClick r:id="rId4"/>
              </a:rPr>
              <a:t>turn off utilities</a:t>
            </a:r>
            <a:r>
              <a:rPr lang="en-US" dirty="0"/>
              <a:t>)</a:t>
            </a:r>
            <a:endParaRPr lang="en-US" dirty="0">
              <a:cs typeface="Calibri" panose="020F0502020204030204"/>
            </a:endParaRPr>
          </a:p>
          <a:p>
            <a:pPr marL="171450" indent="-171450">
              <a:buFont typeface="Arial"/>
              <a:buChar char="•"/>
            </a:pPr>
            <a:r>
              <a:rPr lang="en-US" dirty="0"/>
              <a:t>Manual can opener (for food)</a:t>
            </a:r>
            <a:endParaRPr lang="en-US" dirty="0">
              <a:cs typeface="Calibri" panose="020F0502020204030204"/>
            </a:endParaRPr>
          </a:p>
          <a:p>
            <a:pPr marL="171450" indent="-171450">
              <a:buFont typeface="Arial"/>
              <a:buChar char="•"/>
            </a:pPr>
            <a:r>
              <a:rPr lang="en-US" dirty="0"/>
              <a:t>Local maps</a:t>
            </a:r>
            <a:endParaRPr lang="en-US" dirty="0">
              <a:cs typeface="Calibri" panose="020F0502020204030204"/>
            </a:endParaRPr>
          </a:p>
          <a:p>
            <a:pPr marL="171450" indent="-171450">
              <a:buFont typeface="Arial"/>
              <a:buChar char="•"/>
            </a:pPr>
            <a:r>
              <a:rPr lang="en-US" dirty="0"/>
              <a:t>Cell phone with chargers and a backup battery</a:t>
            </a: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a:p>
            <a:pPr>
              <a:buFont typeface="Arial"/>
              <a:buChar char="•"/>
            </a:pPr>
            <a:endParaRPr lang="en-US" dirty="0">
              <a:cs typeface="Calibri"/>
            </a:endParaRPr>
          </a:p>
          <a:p>
            <a:pPr>
              <a:buFont typeface="Arial"/>
              <a:buChar char="•"/>
            </a:pP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20</a:t>
            </a:fld>
            <a:endParaRPr lang="en-US"/>
          </a:p>
        </p:txBody>
      </p:sp>
    </p:spTree>
    <p:extLst>
      <p:ext uri="{BB962C8B-B14F-4D97-AF65-F5344CB8AC3E}">
        <p14:creationId xmlns:p14="http://schemas.microsoft.com/office/powerpoint/2010/main" val="12867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AB</a:t>
            </a:r>
          </a:p>
        </p:txBody>
      </p:sp>
      <p:sp>
        <p:nvSpPr>
          <p:cNvPr id="4" name="Slide Number Placeholder 3"/>
          <p:cNvSpPr>
            <a:spLocks noGrp="1"/>
          </p:cNvSpPr>
          <p:nvPr>
            <p:ph type="sldNum" sz="quarter" idx="5"/>
          </p:nvPr>
        </p:nvSpPr>
        <p:spPr/>
        <p:txBody>
          <a:bodyPr/>
          <a:lstStyle/>
          <a:p>
            <a:fld id="{F5793630-6FE2-4987-AF70-E2831D867FB2}" type="slidenum">
              <a:rPr lang="en-US"/>
              <a:t>21</a:t>
            </a:fld>
            <a:endParaRPr lang="en-US"/>
          </a:p>
        </p:txBody>
      </p:sp>
    </p:spTree>
    <p:extLst>
      <p:ext uri="{BB962C8B-B14F-4D97-AF65-F5344CB8AC3E}">
        <p14:creationId xmlns:p14="http://schemas.microsoft.com/office/powerpoint/2010/main" val="370773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SM—</a:t>
            </a:r>
          </a:p>
          <a:p>
            <a:endParaRPr lang="en-US" dirty="0">
              <a:cs typeface="Calibri"/>
            </a:endParaRPr>
          </a:p>
          <a:p>
            <a:r>
              <a:rPr lang="en-US" dirty="0">
                <a:cs typeface="Calibri"/>
              </a:rPr>
              <a:t>We would like to know about you.  Please put your name, where you work, and where you live in the chat.  Thanks. </a:t>
            </a:r>
          </a:p>
          <a:p>
            <a:endParaRPr lang="en-US" dirty="0">
              <a:cs typeface="Calibri"/>
            </a:endParaRPr>
          </a:p>
          <a:p>
            <a:r>
              <a:rPr lang="en-US" dirty="0"/>
              <a:t>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3</a:t>
            </a:fld>
            <a:endParaRPr lang="en-US"/>
          </a:p>
        </p:txBody>
      </p:sp>
    </p:spTree>
    <p:extLst>
      <p:ext uri="{BB962C8B-B14F-4D97-AF65-F5344CB8AC3E}">
        <p14:creationId xmlns:p14="http://schemas.microsoft.com/office/powerpoint/2010/main" val="2897530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t>AB</a:t>
            </a:r>
          </a:p>
          <a:p>
            <a:pPr>
              <a:lnSpc>
                <a:spcPct val="90000"/>
              </a:lnSpc>
            </a:pPr>
            <a:endParaRPr lang="en-US" dirty="0"/>
          </a:p>
          <a:p>
            <a:pPr>
              <a:lnSpc>
                <a:spcPct val="90000"/>
              </a:lnSpc>
            </a:pPr>
            <a:r>
              <a:rPr lang="en-US" dirty="0"/>
              <a:t>Include first responders (e.g., law enforcement officers, EMS personnel, fire department officials), local emergency managers, and public and mental health officials; </a:t>
            </a:r>
            <a:endParaRPr lang="en-US" dirty="0">
              <a:cs typeface="Calibri" panose="020F0502020204030204"/>
            </a:endParaRPr>
          </a:p>
          <a:p>
            <a:pPr>
              <a:lnSpc>
                <a:spcPct val="90000"/>
              </a:lnSpc>
            </a:pPr>
            <a:endParaRPr lang="en-US" dirty="0"/>
          </a:p>
          <a:p>
            <a:pPr marL="171450" indent="-171450">
              <a:lnSpc>
                <a:spcPct val="90000"/>
              </a:lnSpc>
              <a:buFont typeface="Arial"/>
              <a:buChar char="•"/>
            </a:pPr>
            <a:r>
              <a:rPr lang="en-US" dirty="0"/>
              <a:t>Include additional stakeholders such as community organizations; </a:t>
            </a:r>
          </a:p>
          <a:p>
            <a:pPr marL="171450" indent="-171450">
              <a:lnSpc>
                <a:spcPct val="90000"/>
              </a:lnSpc>
              <a:buFont typeface="Arial"/>
              <a:buChar char="•"/>
            </a:pPr>
            <a:endParaRPr lang="en-US" dirty="0"/>
          </a:p>
          <a:p>
            <a:pPr marL="171450" indent="-171450">
              <a:lnSpc>
                <a:spcPct val="90000"/>
              </a:lnSpc>
              <a:buFont typeface="Arial"/>
              <a:buChar char="•"/>
            </a:pPr>
            <a:r>
              <a:rPr lang="en-US" dirty="0"/>
              <a:t>Communicate information in advance to avoid confusion and concern; </a:t>
            </a:r>
          </a:p>
          <a:p>
            <a:pPr marL="171450" indent="-171450">
              <a:lnSpc>
                <a:spcPct val="90000"/>
              </a:lnSpc>
              <a:buFont typeface="Arial"/>
              <a:buChar char="•"/>
            </a:pPr>
            <a:endParaRPr lang="en-US" dirty="0"/>
          </a:p>
          <a:p>
            <a:pPr marL="171450" indent="-171450">
              <a:lnSpc>
                <a:spcPct val="90000"/>
              </a:lnSpc>
              <a:buFont typeface="Arial"/>
              <a:buChar char="•"/>
            </a:pPr>
            <a:r>
              <a:rPr lang="en-US" dirty="0"/>
              <a:t>Exercise under different and non-ideal conditions (e.g., time of day, weather, absence of key personnel and various workplace events); </a:t>
            </a:r>
          </a:p>
          <a:p>
            <a:pPr marL="171450" indent="-171450">
              <a:lnSpc>
                <a:spcPct val="90000"/>
              </a:lnSpc>
              <a:buFont typeface="Arial"/>
              <a:buChar char="•"/>
            </a:pPr>
            <a:endParaRPr lang="en-US" dirty="0"/>
          </a:p>
          <a:p>
            <a:pPr marL="171450" indent="-171450">
              <a:lnSpc>
                <a:spcPct val="90000"/>
              </a:lnSpc>
              <a:buFont typeface="Arial"/>
              <a:buChar char="•"/>
            </a:pPr>
            <a:r>
              <a:rPr lang="en-US" dirty="0"/>
              <a:t>Be consistent with common emergency management terminology </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endParaRPr lang="en-US" dirty="0"/>
          </a:p>
          <a:p>
            <a:pPr>
              <a:spcBef>
                <a:spcPct val="0"/>
              </a:spcBef>
              <a:spcAft>
                <a:spcPct val="0"/>
              </a:spcAft>
            </a:pPr>
            <a:r>
              <a:rPr lang="en-US" b="1" dirty="0"/>
              <a:t>Evacuation Drills</a:t>
            </a:r>
            <a:endParaRPr lang="en-US" dirty="0">
              <a:cs typeface="Calibri" panose="020F0502020204030204"/>
            </a:endParaRPr>
          </a:p>
          <a:p>
            <a:pPr>
              <a:spcBef>
                <a:spcPct val="0"/>
              </a:spcBef>
              <a:spcAft>
                <a:spcPct val="0"/>
              </a:spcAft>
            </a:pPr>
            <a:r>
              <a:rPr lang="en-US" b="1" dirty="0"/>
              <a:t>Reverse Evacuation Drills</a:t>
            </a:r>
            <a:endParaRPr lang="en-US" dirty="0"/>
          </a:p>
          <a:p>
            <a:pPr>
              <a:spcBef>
                <a:spcPct val="0"/>
              </a:spcBef>
              <a:spcAft>
                <a:spcPct val="0"/>
              </a:spcAft>
            </a:pPr>
            <a:r>
              <a:rPr lang="en-US" b="1" dirty="0"/>
              <a:t>Lockdown</a:t>
            </a:r>
            <a:endParaRPr lang="en-US" dirty="0"/>
          </a:p>
          <a:p>
            <a:pPr>
              <a:spcBef>
                <a:spcPct val="0"/>
              </a:spcBef>
              <a:spcAft>
                <a:spcPct val="0"/>
              </a:spcAft>
            </a:pPr>
            <a:r>
              <a:rPr lang="en-US" b="1" dirty="0"/>
              <a:t>Shelter-in-Place</a:t>
            </a:r>
            <a:endParaRPr lang="en-US" b="1" dirty="0">
              <a:cs typeface="Calibri" panose="020F0502020204030204"/>
            </a:endParaRPr>
          </a:p>
          <a:p>
            <a:pPr>
              <a:spcBef>
                <a:spcPct val="0"/>
              </a:spcBef>
              <a:spcAft>
                <a:spcPct val="0"/>
              </a:spcAft>
            </a:pPr>
            <a:r>
              <a:rPr lang="en-US" b="1" dirty="0">
                <a:cs typeface="Calibri" panose="020F0502020204030204"/>
              </a:rPr>
              <a:t>Full-Scale with Emergency Responders</a:t>
            </a:r>
          </a:p>
        </p:txBody>
      </p:sp>
      <p:sp>
        <p:nvSpPr>
          <p:cNvPr id="4" name="Slide Number Placeholder 3"/>
          <p:cNvSpPr>
            <a:spLocks noGrp="1"/>
          </p:cNvSpPr>
          <p:nvPr>
            <p:ph type="sldNum" sz="quarter" idx="5"/>
          </p:nvPr>
        </p:nvSpPr>
        <p:spPr/>
        <p:txBody>
          <a:bodyPr/>
          <a:lstStyle/>
          <a:p>
            <a:fld id="{F5793630-6FE2-4987-AF70-E2831D867FB2}" type="slidenum">
              <a:rPr lang="en-US"/>
              <a:t>22</a:t>
            </a:fld>
            <a:endParaRPr lang="en-US"/>
          </a:p>
        </p:txBody>
      </p:sp>
    </p:spTree>
    <p:extLst>
      <p:ext uri="{BB962C8B-B14F-4D97-AF65-F5344CB8AC3E}">
        <p14:creationId xmlns:p14="http://schemas.microsoft.com/office/powerpoint/2010/main" val="260712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t>
            </a:r>
          </a:p>
          <a:p>
            <a:endParaRPr lang="en-US" dirty="0"/>
          </a:p>
          <a:p>
            <a:r>
              <a:rPr lang="en-US" dirty="0"/>
              <a:t>The </a:t>
            </a:r>
            <a:r>
              <a:rPr lang="en-US" b="1" dirty="0"/>
              <a:t>response phase</a:t>
            </a:r>
            <a:r>
              <a:rPr lang="en-US" dirty="0"/>
              <a:t> includes the search and rescue; fulfilling basic humanitarian needs of victims ; assistance by regional, national and international bodies etc.</a:t>
            </a:r>
          </a:p>
        </p:txBody>
      </p:sp>
      <p:sp>
        <p:nvSpPr>
          <p:cNvPr id="4" name="Slide Number Placeholder 3"/>
          <p:cNvSpPr>
            <a:spLocks noGrp="1"/>
          </p:cNvSpPr>
          <p:nvPr>
            <p:ph type="sldNum" sz="quarter" idx="5"/>
          </p:nvPr>
        </p:nvSpPr>
        <p:spPr/>
        <p:txBody>
          <a:bodyPr/>
          <a:lstStyle/>
          <a:p>
            <a:fld id="{F5793630-6FE2-4987-AF70-E2831D867FB2}" type="slidenum">
              <a:rPr lang="en-US"/>
              <a:t>23</a:t>
            </a:fld>
            <a:endParaRPr lang="en-US"/>
          </a:p>
        </p:txBody>
      </p:sp>
    </p:spTree>
    <p:extLst>
      <p:ext uri="{BB962C8B-B14F-4D97-AF65-F5344CB8AC3E}">
        <p14:creationId xmlns:p14="http://schemas.microsoft.com/office/powerpoint/2010/main" val="2910284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t>
            </a:r>
          </a:p>
          <a:p>
            <a:endParaRPr lang="en-US" dirty="0"/>
          </a:p>
          <a:p>
            <a:r>
              <a:rPr lang="en-US" dirty="0"/>
              <a:t>R</a:t>
            </a:r>
            <a:r>
              <a:rPr lang="en-US" b="1" dirty="0"/>
              <a:t>ecovery phase</a:t>
            </a:r>
            <a:r>
              <a:rPr lang="en-US" dirty="0"/>
              <a:t> starts after the immediate threat to human life has subsided. The immediate goal of the recovery phase is to bring the affected area back to some degree of normalcy. During</a:t>
            </a:r>
            <a:r>
              <a:rPr lang="en-US" b="1" dirty="0"/>
              <a:t> reconstruction</a:t>
            </a:r>
            <a:r>
              <a:rPr lang="en-US" dirty="0"/>
              <a:t>, the location or construction material of the property is considered.</a:t>
            </a:r>
          </a:p>
        </p:txBody>
      </p:sp>
      <p:sp>
        <p:nvSpPr>
          <p:cNvPr id="4" name="Slide Number Placeholder 3"/>
          <p:cNvSpPr>
            <a:spLocks noGrp="1"/>
          </p:cNvSpPr>
          <p:nvPr>
            <p:ph type="sldNum" sz="quarter" idx="5"/>
          </p:nvPr>
        </p:nvSpPr>
        <p:spPr/>
        <p:txBody>
          <a:bodyPr/>
          <a:lstStyle/>
          <a:p>
            <a:fld id="{F5793630-6FE2-4987-AF70-E2831D867FB2}" type="slidenum">
              <a:rPr lang="en-US"/>
              <a:t>24</a:t>
            </a:fld>
            <a:endParaRPr lang="en-US"/>
          </a:p>
        </p:txBody>
      </p:sp>
    </p:spTree>
    <p:extLst>
      <p:ext uri="{BB962C8B-B14F-4D97-AF65-F5344CB8AC3E}">
        <p14:creationId xmlns:p14="http://schemas.microsoft.com/office/powerpoint/2010/main" val="3326570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a:t>
            </a:r>
          </a:p>
          <a:p>
            <a:endParaRPr lang="en-US"/>
          </a:p>
          <a:p>
            <a:endParaRPr lang="en-US"/>
          </a:p>
          <a:p>
            <a:r>
              <a:rPr lang="en-US"/>
              <a:t>Make the most of lessons learned</a:t>
            </a:r>
            <a:endParaRPr lang="en-US">
              <a:cs typeface="Calibri" panose="020F0502020204030204"/>
            </a:endParaRPr>
          </a:p>
          <a:p>
            <a:r>
              <a:rPr lang="en-US"/>
              <a:t>Critique response  for fact-finding NOT fault-finding</a:t>
            </a:r>
            <a:endParaRPr lang="en-US">
              <a:cs typeface="Calibri"/>
            </a:endParaRPr>
          </a:p>
          <a:p>
            <a:r>
              <a:rPr lang="en-US"/>
              <a:t>Determine plan changes</a:t>
            </a:r>
            <a:endParaRPr lang="en-US">
              <a:cs typeface="Calibri"/>
            </a:endParaRPr>
          </a:p>
          <a:p>
            <a:r>
              <a:rPr lang="en-US"/>
              <a:t>Train staff on changes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25</a:t>
            </a:fld>
            <a:endParaRPr lang="en-US"/>
          </a:p>
        </p:txBody>
      </p:sp>
    </p:spTree>
    <p:extLst>
      <p:ext uri="{BB962C8B-B14F-4D97-AF65-F5344CB8AC3E}">
        <p14:creationId xmlns:p14="http://schemas.microsoft.com/office/powerpoint/2010/main" val="3931199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26</a:t>
            </a:fld>
            <a:endParaRPr lang="en-US"/>
          </a:p>
        </p:txBody>
      </p:sp>
    </p:spTree>
    <p:extLst>
      <p:ext uri="{BB962C8B-B14F-4D97-AF65-F5344CB8AC3E}">
        <p14:creationId xmlns:p14="http://schemas.microsoft.com/office/powerpoint/2010/main" val="1874741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SM</a:t>
            </a:r>
          </a:p>
          <a:p>
            <a:endParaRPr lang="en-US">
              <a:cs typeface="Calibri"/>
            </a:endParaRPr>
          </a:p>
          <a:p>
            <a:r>
              <a:rPr lang="en-US">
                <a:cs typeface="Calibri"/>
              </a:rPr>
              <a:t>If a hospital is part of a health care system and participates in the system's emergency response plan:</a:t>
            </a:r>
            <a:endParaRPr lang="en-US"/>
          </a:p>
          <a:p>
            <a:r>
              <a:rPr lang="en-US">
                <a:cs typeface="Calibri"/>
              </a:rPr>
              <a:t>-the hospital has to actively participate in planning</a:t>
            </a:r>
          </a:p>
          <a:p>
            <a:r>
              <a:rPr lang="en-US">
                <a:cs typeface="Calibri"/>
              </a:rPr>
              <a:t>-the plan must address the unique needs of the hospital and community</a:t>
            </a:r>
          </a:p>
          <a:p>
            <a:r>
              <a:rPr lang="en-US">
                <a:cs typeface="Calibri"/>
              </a:rPr>
              <a:t>-the hospital must be capable of enacting the system's plan</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27</a:t>
            </a:fld>
            <a:endParaRPr lang="en-US"/>
          </a:p>
        </p:txBody>
      </p:sp>
    </p:spTree>
    <p:extLst>
      <p:ext uri="{BB962C8B-B14F-4D97-AF65-F5344CB8AC3E}">
        <p14:creationId xmlns:p14="http://schemas.microsoft.com/office/powerpoint/2010/main" val="4106165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Hazardous Waste Operations and Emergency Response (HAZWOPER)  </a:t>
            </a:r>
          </a:p>
          <a:p>
            <a:endParaRPr lang="en-US" dirty="0">
              <a:cs typeface="Calibri"/>
            </a:endParaRPr>
          </a:p>
          <a:p>
            <a:r>
              <a:rPr lang="en-US" dirty="0"/>
              <a:t>Healthcare workers risk occupational exposure to chemical, biological, or radiological materials when hospitals receive patients contaminated with these substances during mass casualty incidents. Such incidents could be associated with man-made (intentional or unintentional) or natural disasters. </a:t>
            </a:r>
            <a:endParaRPr lang="en-US" dirty="0">
              <a:cs typeface="Calibri"/>
            </a:endParaRPr>
          </a:p>
          <a:p>
            <a:pPr marL="171450" indent="-171450">
              <a:buFont typeface="Arial"/>
              <a:buChar char="•"/>
            </a:pPr>
            <a:endParaRPr lang="en-US" dirty="0"/>
          </a:p>
          <a:p>
            <a:pPr marL="171450" indent="-171450">
              <a:buFont typeface="Arial"/>
              <a:buChar char="•"/>
            </a:pPr>
            <a:r>
              <a:rPr lang="en-US" dirty="0"/>
              <a:t>Healthcare workers at a hospital receiving contaminated victims for treatment are called first receivers. This group is a subset of first responders (e.g., firefighters, law enforcement, HAZMAT teams, and ambulance service personnel). The extent of the hazard to the hospital-based first receivers can differ from that at the release site. </a:t>
            </a:r>
            <a:endParaRPr lang="en-US" dirty="0">
              <a:cs typeface="Calibri"/>
            </a:endParaRPr>
          </a:p>
          <a:p>
            <a:pPr marL="171450" indent="-171450">
              <a:buFont typeface="Arial"/>
              <a:buChar char="•"/>
            </a:pPr>
            <a:endParaRPr lang="en-US" dirty="0">
              <a:cs typeface="Calibri"/>
            </a:endParaRPr>
          </a:p>
          <a:p>
            <a:pPr marL="171450" indent="-171450">
              <a:buFont typeface="Arial"/>
              <a:buChar char="•"/>
            </a:pPr>
            <a:r>
              <a:rPr lang="en-US" dirty="0">
                <a:cs typeface="Calibri"/>
              </a:rPr>
              <a:t>OSHA has clarified when and how the HAZWOPER standard applies to first receivers. </a:t>
            </a:r>
          </a:p>
          <a:p>
            <a:pPr marL="171450" indent="-171450">
              <a:buFont typeface="Arial"/>
              <a:buChar char="•"/>
            </a:pP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28</a:t>
            </a:fld>
            <a:endParaRPr lang="en-US"/>
          </a:p>
        </p:txBody>
      </p:sp>
    </p:spTree>
    <p:extLst>
      <p:ext uri="{BB962C8B-B14F-4D97-AF65-F5344CB8AC3E}">
        <p14:creationId xmlns:p14="http://schemas.microsoft.com/office/powerpoint/2010/main" val="247824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a:t>
            </a:r>
          </a:p>
          <a:p>
            <a:r>
              <a:rPr lang="en-US" dirty="0"/>
              <a:t>The HAZWOPER standard is complex and the EPA also enforces OSHA standard for local and state employees in OSHA absence. </a:t>
            </a:r>
          </a:p>
          <a:p>
            <a:endParaRPr lang="en-US" dirty="0"/>
          </a:p>
          <a:p>
            <a:r>
              <a:rPr lang="en-US" dirty="0">
                <a:cs typeface="Calibri"/>
              </a:rPr>
              <a:t>The standard requires: </a:t>
            </a:r>
            <a:endParaRPr lang="en-US" dirty="0"/>
          </a:p>
          <a:p>
            <a:pPr marL="171450" indent="-171450">
              <a:buFont typeface="Arial"/>
              <a:buChar char="•"/>
            </a:pPr>
            <a:r>
              <a:rPr lang="en-US" dirty="0"/>
              <a:t>Pre-emergency drills; </a:t>
            </a:r>
            <a:endParaRPr lang="en-US" dirty="0">
              <a:cs typeface="Calibri" panose="020F0502020204030204"/>
            </a:endParaRPr>
          </a:p>
          <a:p>
            <a:pPr marL="171450" indent="-171450">
              <a:buFont typeface="Arial"/>
              <a:buChar char="•"/>
            </a:pPr>
            <a:r>
              <a:rPr lang="en-US" dirty="0"/>
              <a:t> Practice sessions with other local emergency response organizations using the ICS; </a:t>
            </a:r>
          </a:p>
          <a:p>
            <a:pPr marL="171450" indent="-171450">
              <a:buFont typeface="Arial"/>
              <a:buChar char="•"/>
            </a:pPr>
            <a:r>
              <a:rPr lang="en-US" dirty="0"/>
              <a:t> Personnel roles and responsibilities, including who will be in charge of directing the response, training, and communications; </a:t>
            </a:r>
            <a:endParaRPr lang="en-US" dirty="0">
              <a:cs typeface="Calibri" panose="020F0502020204030204"/>
            </a:endParaRPr>
          </a:p>
          <a:p>
            <a:pPr marL="171450" indent="-171450">
              <a:buFont typeface="Arial"/>
              <a:buChar char="•"/>
            </a:pPr>
            <a:r>
              <a:rPr lang="en-US" dirty="0"/>
              <a:t> Lines of authority and communication between the incident site and hospital personnel regarding hazards and potential contamination; </a:t>
            </a:r>
            <a:endParaRPr lang="en-US" dirty="0">
              <a:cs typeface="Calibri" panose="020F0502020204030204"/>
            </a:endParaRPr>
          </a:p>
          <a:p>
            <a:pPr marL="171450" indent="-171450">
              <a:buFont typeface="Arial"/>
              <a:buChar char="•"/>
            </a:pPr>
            <a:r>
              <a:rPr lang="en-US" dirty="0"/>
              <a:t> Designation of a decontamination team, including emergency department physicians, nurses, aides, and support personnel; </a:t>
            </a:r>
            <a:endParaRPr lang="en-US" dirty="0">
              <a:cs typeface="Calibri" panose="020F0502020204030204"/>
            </a:endParaRPr>
          </a:p>
          <a:p>
            <a:pPr marL="171450" indent="-171450">
              <a:buFont typeface="Arial"/>
              <a:buChar char="•"/>
            </a:pPr>
            <a:r>
              <a:rPr lang="en-US" dirty="0"/>
              <a:t> Description of the hospital’s system for immediately accessing information on toxic materials; </a:t>
            </a:r>
            <a:endParaRPr lang="en-US" dirty="0">
              <a:cs typeface="Calibri" panose="020F0502020204030204"/>
            </a:endParaRPr>
          </a:p>
          <a:p>
            <a:pPr marL="171450" indent="-171450">
              <a:buFont typeface="Arial"/>
              <a:buChar char="•"/>
            </a:pPr>
            <a:r>
              <a:rPr lang="en-US" dirty="0"/>
              <a:t> Evacuation plan and designation of alternative facilities that could provide treatment in case of contamination of the hospital’s Emergency Department; </a:t>
            </a:r>
            <a:endParaRPr lang="en-US" dirty="0">
              <a:cs typeface="Calibri" panose="020F0502020204030204"/>
            </a:endParaRPr>
          </a:p>
          <a:p>
            <a:pPr marL="171450" indent="-171450">
              <a:buFont typeface="Arial"/>
              <a:buChar char="•"/>
            </a:pPr>
            <a:r>
              <a:rPr lang="en-US" dirty="0"/>
              <a:t> Plan for managing emergency treatment of non-contaminated patients; </a:t>
            </a:r>
            <a:endParaRPr lang="en-US" dirty="0">
              <a:cs typeface="Calibri" panose="020F0502020204030204"/>
            </a:endParaRPr>
          </a:p>
          <a:p>
            <a:pPr marL="171450" indent="-171450">
              <a:buFont typeface="Arial"/>
              <a:buChar char="•"/>
            </a:pPr>
            <a:r>
              <a:rPr lang="en-US" dirty="0"/>
              <a:t> Decontamination equipment, procedures, and designation of decontamination areas (either indoors or outdoors); </a:t>
            </a:r>
            <a:endParaRPr lang="en-US" dirty="0">
              <a:cs typeface="Calibri" panose="020F0502020204030204"/>
            </a:endParaRPr>
          </a:p>
          <a:p>
            <a:pPr marL="171450" indent="-171450">
              <a:buFont typeface="Arial"/>
              <a:buChar char="•"/>
            </a:pPr>
            <a:r>
              <a:rPr lang="en-US" dirty="0"/>
              <a:t> Hospital staff use of PPE based on hazards present or likely to be present, routes of exposure, degree of contact, and each individual’s specific tasks; </a:t>
            </a:r>
            <a:endParaRPr lang="en-US" dirty="0">
              <a:cs typeface="Calibri" panose="020F0502020204030204"/>
            </a:endParaRPr>
          </a:p>
          <a:p>
            <a:pPr marL="171450" indent="-171450">
              <a:buFont typeface="Arial"/>
              <a:buChar char="•"/>
            </a:pPr>
            <a:r>
              <a:rPr lang="en-US" dirty="0"/>
              <a:t> Location and quantity of PPE; </a:t>
            </a:r>
            <a:endParaRPr lang="en-US" dirty="0">
              <a:cs typeface="Calibri" panose="020F0502020204030204"/>
            </a:endParaRPr>
          </a:p>
          <a:p>
            <a:pPr marL="171450" indent="-171450">
              <a:buFont typeface="Arial"/>
              <a:buChar char="•"/>
            </a:pPr>
            <a:r>
              <a:rPr lang="en-US" dirty="0"/>
              <a:t> Prevention of cross-contamination by airborne substances via the hospital’s ventilation system or other means; </a:t>
            </a:r>
            <a:endParaRPr lang="en-US" dirty="0">
              <a:cs typeface="Calibri" panose="020F0502020204030204"/>
            </a:endParaRPr>
          </a:p>
          <a:p>
            <a:pPr marL="171450" indent="-171450">
              <a:buFont typeface="Arial"/>
              <a:buChar char="•"/>
            </a:pPr>
            <a:r>
              <a:rPr lang="en-US" dirty="0"/>
              <a:t> Prevention of cross-contamination by hazardous substances that are not airborne (e.g., surface contamination); </a:t>
            </a:r>
            <a:endParaRPr lang="en-US" dirty="0">
              <a:cs typeface="Calibri" panose="020F0502020204030204"/>
            </a:endParaRPr>
          </a:p>
          <a:p>
            <a:pPr marL="171450" indent="-171450">
              <a:buFont typeface="Arial"/>
              <a:buChar char="•"/>
            </a:pPr>
            <a:r>
              <a:rPr lang="en-US" dirty="0"/>
              <a:t> Air monitoring to ensure that the facility is safe for occupancy following treatment of contaminated patients; and </a:t>
            </a:r>
            <a:endParaRPr lang="en-US" dirty="0">
              <a:cs typeface="Calibri" panose="020F0502020204030204"/>
            </a:endParaRPr>
          </a:p>
          <a:p>
            <a:pPr marL="171450" indent="-171450">
              <a:buFont typeface="Arial"/>
              <a:buChar char="•"/>
            </a:pPr>
            <a:r>
              <a:rPr lang="en-US" dirty="0"/>
              <a:t> Post-emergency critique and follow-up of drills and actual emergencies.</a:t>
            </a:r>
            <a:endParaRPr lang="en-US" dirty="0">
              <a:cs typeface="Calibri"/>
            </a:endParaRPr>
          </a:p>
          <a:p>
            <a:pPr marL="171450" indent="-171450">
              <a:buFont typeface="Arial"/>
              <a:buChar char="•"/>
            </a:pPr>
            <a:endParaRPr lang="en-US" dirty="0">
              <a:cs typeface="Calibri"/>
            </a:endParaRPr>
          </a:p>
          <a:p>
            <a:pPr marL="171450" indent="-171450">
              <a:buFont typeface="Arial"/>
              <a:buChar char="•"/>
            </a:pPr>
            <a:r>
              <a:rPr lang="en-US" dirty="0">
                <a:cs typeface="Calibri"/>
              </a:rPr>
              <a:t>Initial and annual training requirements range from 8 hours, up to 24 hours depending on a workers anticipated role in the response. </a:t>
            </a:r>
          </a:p>
        </p:txBody>
      </p:sp>
      <p:sp>
        <p:nvSpPr>
          <p:cNvPr id="4" name="Slide Number Placeholder 3"/>
          <p:cNvSpPr>
            <a:spLocks noGrp="1"/>
          </p:cNvSpPr>
          <p:nvPr>
            <p:ph type="sldNum" sz="quarter" idx="5"/>
          </p:nvPr>
        </p:nvSpPr>
        <p:spPr/>
        <p:txBody>
          <a:bodyPr/>
          <a:lstStyle/>
          <a:p>
            <a:fld id="{F5793630-6FE2-4987-AF70-E2831D867FB2}" type="slidenum">
              <a:rPr lang="en-US"/>
              <a:t>29</a:t>
            </a:fld>
            <a:endParaRPr lang="en-US"/>
          </a:p>
        </p:txBody>
      </p:sp>
    </p:spTree>
    <p:extLst>
      <p:ext uri="{BB962C8B-B14F-4D97-AF65-F5344CB8AC3E}">
        <p14:creationId xmlns:p14="http://schemas.microsoft.com/office/powerpoint/2010/main" val="1460725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SM</a:t>
            </a:r>
          </a:p>
          <a:p>
            <a:r>
              <a:rPr lang="en-US">
                <a:cs typeface="Calibri"/>
              </a:rPr>
              <a:t>Joint Commission updated the Emergency Management rule in 2022. </a:t>
            </a:r>
            <a:endParaRPr lang="en-US"/>
          </a:p>
        </p:txBody>
      </p:sp>
      <p:sp>
        <p:nvSpPr>
          <p:cNvPr id="4" name="Slide Number Placeholder 3"/>
          <p:cNvSpPr>
            <a:spLocks noGrp="1"/>
          </p:cNvSpPr>
          <p:nvPr>
            <p:ph type="sldNum" sz="quarter" idx="5"/>
          </p:nvPr>
        </p:nvSpPr>
        <p:spPr/>
        <p:txBody>
          <a:bodyPr/>
          <a:lstStyle/>
          <a:p>
            <a:fld id="{F5793630-6FE2-4987-AF70-E2831D867FB2}" type="slidenum">
              <a:rPr lang="en-US"/>
              <a:t>30</a:t>
            </a:fld>
            <a:endParaRPr lang="en-US"/>
          </a:p>
        </p:txBody>
      </p:sp>
    </p:spTree>
    <p:extLst>
      <p:ext uri="{BB962C8B-B14F-4D97-AF65-F5344CB8AC3E}">
        <p14:creationId xmlns:p14="http://schemas.microsoft.com/office/powerpoint/2010/main" val="2007524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793630-6FE2-4987-AF70-E2831D867FB2}" type="slidenum">
              <a:rPr lang="en-US" smtClean="0"/>
              <a:t>31</a:t>
            </a:fld>
            <a:endParaRPr lang="en-US"/>
          </a:p>
        </p:txBody>
      </p:sp>
    </p:spTree>
    <p:extLst>
      <p:ext uri="{BB962C8B-B14F-4D97-AF65-F5344CB8AC3E}">
        <p14:creationId xmlns:p14="http://schemas.microsoft.com/office/powerpoint/2010/main" val="321080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SME</a:t>
            </a:r>
          </a:p>
          <a:p>
            <a:r>
              <a:rPr lang="en-US" dirty="0"/>
              <a:t>For those of you who are RNs and are interested in earning a contact hour for participating in this webinar, I want to let you know what you have to do.  </a:t>
            </a:r>
          </a:p>
          <a:p>
            <a:r>
              <a:rPr lang="en-US" dirty="0"/>
              <a:t>Please email me at </a:t>
            </a:r>
            <a:r>
              <a:rPr lang="en-US" dirty="0">
                <a:hlinkClick r:id="rId3"/>
              </a:rPr>
              <a:t>smarkle@aft.org</a:t>
            </a:r>
            <a:r>
              <a:rPr lang="en-US" dirty="0"/>
              <a:t> so we have your contact information.</a:t>
            </a:r>
          </a:p>
          <a:p>
            <a:r>
              <a:rPr lang="en-US" dirty="0"/>
              <a:t>Please include your name and whether you are an RN. </a:t>
            </a:r>
          </a:p>
          <a:p>
            <a:r>
              <a:rPr lang="en-US" dirty="0"/>
              <a:t>You must stay on to the end. </a:t>
            </a:r>
          </a:p>
          <a:p>
            <a:r>
              <a:rPr lang="en-US" dirty="0"/>
              <a:t>You will see a QR code to a very short evaluation, or you can use the link I will put into the chat. You must complete the evaluation to earn the credit. </a:t>
            </a:r>
            <a:r>
              <a:rPr lang="en-US" b="1" dirty="0"/>
              <a:t>There will be a code word at the completion of the webinar which you must know to earn the credit.  </a:t>
            </a:r>
          </a:p>
          <a:p>
            <a:r>
              <a:rPr lang="en-US" dirty="0"/>
              <a:t>We will email you a certificate—it is not an automated process, please allow us a few days. </a:t>
            </a:r>
          </a:p>
          <a:p>
            <a:endParaRPr lang="en-US" dirty="0">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4</a:t>
            </a:fld>
            <a:endParaRPr lang="en-US"/>
          </a:p>
        </p:txBody>
      </p:sp>
    </p:spTree>
    <p:extLst>
      <p:ext uri="{BB962C8B-B14F-4D97-AF65-F5344CB8AC3E}">
        <p14:creationId xmlns:p14="http://schemas.microsoft.com/office/powerpoint/2010/main" val="236364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793630-6FE2-4987-AF70-E2831D867FB2}" type="slidenum">
              <a:rPr lang="en-US" smtClean="0"/>
              <a:t>32</a:t>
            </a:fld>
            <a:endParaRPr lang="en-US"/>
          </a:p>
        </p:txBody>
      </p:sp>
    </p:spTree>
    <p:extLst>
      <p:ext uri="{BB962C8B-B14F-4D97-AF65-F5344CB8AC3E}">
        <p14:creationId xmlns:p14="http://schemas.microsoft.com/office/powerpoint/2010/main" val="65317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they been doing this? </a:t>
            </a:r>
          </a:p>
          <a:p>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33</a:t>
            </a:fld>
            <a:endParaRPr lang="en-US"/>
          </a:p>
        </p:txBody>
      </p:sp>
    </p:spTree>
    <p:extLst>
      <p:ext uri="{BB962C8B-B14F-4D97-AF65-F5344CB8AC3E}">
        <p14:creationId xmlns:p14="http://schemas.microsoft.com/office/powerpoint/2010/main" val="2169615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SM</a:t>
            </a:r>
          </a:p>
        </p:txBody>
      </p:sp>
      <p:sp>
        <p:nvSpPr>
          <p:cNvPr id="4" name="Slide Number Placeholder 3"/>
          <p:cNvSpPr>
            <a:spLocks noGrp="1"/>
          </p:cNvSpPr>
          <p:nvPr>
            <p:ph type="sldNum" sz="quarter" idx="5"/>
          </p:nvPr>
        </p:nvSpPr>
        <p:spPr/>
        <p:txBody>
          <a:bodyPr/>
          <a:lstStyle/>
          <a:p>
            <a:fld id="{F5793630-6FE2-4987-AF70-E2831D867FB2}" type="slidenum">
              <a:rPr lang="en-US"/>
              <a:t>34</a:t>
            </a:fld>
            <a:endParaRPr lang="en-US"/>
          </a:p>
        </p:txBody>
      </p:sp>
    </p:spTree>
    <p:extLst>
      <p:ext uri="{BB962C8B-B14F-4D97-AF65-F5344CB8AC3E}">
        <p14:creationId xmlns:p14="http://schemas.microsoft.com/office/powerpoint/2010/main" val="4064136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93630-6FE2-4987-AF70-E2831D867FB2}" type="slidenum">
              <a:rPr lang="en-US" smtClean="0"/>
              <a:t>35</a:t>
            </a:fld>
            <a:endParaRPr lang="en-US"/>
          </a:p>
        </p:txBody>
      </p:sp>
    </p:spTree>
    <p:extLst>
      <p:ext uri="{BB962C8B-B14F-4D97-AF65-F5344CB8AC3E}">
        <p14:creationId xmlns:p14="http://schemas.microsoft.com/office/powerpoint/2010/main" val="1034499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793630-6FE2-4987-AF70-E2831D867FB2}" type="slidenum">
              <a:rPr lang="en-US" smtClean="0"/>
              <a:t>36</a:t>
            </a:fld>
            <a:endParaRPr lang="en-US"/>
          </a:p>
        </p:txBody>
      </p:sp>
    </p:spTree>
    <p:extLst>
      <p:ext uri="{BB962C8B-B14F-4D97-AF65-F5344CB8AC3E}">
        <p14:creationId xmlns:p14="http://schemas.microsoft.com/office/powerpoint/2010/main" val="407200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1000"/>
              </a:spcBef>
            </a:pPr>
            <a:endParaRPr lang="en-US" b="1"/>
          </a:p>
          <a:p>
            <a:pPr>
              <a:lnSpc>
                <a:spcPct val="110000"/>
              </a:lnSpc>
              <a:spcBef>
                <a:spcPts val="1000"/>
              </a:spcBef>
            </a:pPr>
            <a:r>
              <a:rPr lang="en-US" b="1">
                <a:cs typeface="Calibri"/>
              </a:rPr>
              <a:t>KW</a:t>
            </a:r>
            <a:endParaRPr lang="en-US" b="1"/>
          </a:p>
          <a:p>
            <a:pPr>
              <a:lnSpc>
                <a:spcPct val="110000"/>
              </a:lnSpc>
              <a:spcBef>
                <a:spcPts val="1000"/>
              </a:spcBef>
            </a:pPr>
            <a:r>
              <a:rPr lang="en-US" b="1"/>
              <a:t>The concept of emergency preparedness is defined as:</a:t>
            </a:r>
            <a:endParaRPr lang="en-US">
              <a:cs typeface="Calibri"/>
            </a:endParaRPr>
          </a:p>
          <a:p>
            <a:pPr>
              <a:lnSpc>
                <a:spcPct val="150000"/>
              </a:lnSpc>
              <a:spcBef>
                <a:spcPts val="1000"/>
              </a:spcBef>
            </a:pPr>
            <a:r>
              <a:rPr lang="en-US"/>
              <a:t> </a:t>
            </a:r>
            <a:r>
              <a:rPr lang="en-US" i="1"/>
              <a:t>“a continuous cycle of planning, organizing, training, equipping, exercising, evaluating, and taking corrective active in an effort to ensure effective coordination during incident response”</a:t>
            </a:r>
            <a:r>
              <a:rPr lang="en-US"/>
              <a:t> (National Incident Management System).</a:t>
            </a:r>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5</a:t>
            </a:fld>
            <a:endParaRPr lang="en-US"/>
          </a:p>
        </p:txBody>
      </p:sp>
    </p:spTree>
    <p:extLst>
      <p:ext uri="{BB962C8B-B14F-4D97-AF65-F5344CB8AC3E}">
        <p14:creationId xmlns:p14="http://schemas.microsoft.com/office/powerpoint/2010/main" val="531092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On July 27, 2021, a release of 100,000 pounds of acetic acid during a maintenance event at the LyondellBasell facility in La Porte, TX, resulted in fatal injuries to two contract employees and 30 other personnel being transported to medical facilities for evaluation and/or treatment.</a:t>
            </a:r>
          </a:p>
          <a:p>
            <a:endParaRPr lang="en-US"/>
          </a:p>
          <a:p>
            <a:pPr marL="285750" indent="-285750">
              <a:buFont typeface="Arial,Sans-Serif"/>
              <a:buChar char="•"/>
            </a:pPr>
            <a:r>
              <a:rPr lang="en-US"/>
              <a:t>On April 12, 2022 a pipe leak at the Borghi Plant in Iowa caused a massive spread of hydrochloric acid to spread throughout the floor of the plant. Despite regulation requiring the plant to shut down and call in hazmat crews and the fire department, the plant remained in production. Employees said the plant attempted to use shop vacuums and other in-house methods to clean up the spill. Employees said that several crew members either walked off the job while others left to seek medical attention for becoming ill or injured after being exposed to the chemicals. </a:t>
            </a:r>
          </a:p>
          <a:p>
            <a:endParaRPr lang="en-US"/>
          </a:p>
          <a:p>
            <a:pPr marL="285750" indent="-285750">
              <a:buFont typeface="Arial,Sans-Serif"/>
              <a:buChar char="•"/>
            </a:pPr>
            <a:r>
              <a:rPr lang="en-US"/>
              <a:t>On Feb 14, 2023 a truck carrying liquid nitric acid crashed in Tucson, causing a complete shutdown of Interstate 10 and evacuation and shelter-in-place orders. Authorities ordered a shelter-in-place for a three-mile perimeter around the incident. Emblazoned on the side of that shipping container holding the nitric acid is the name Landstar. The driver of the truck, which was hauling a box trailer, died sometime after the crash.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6</a:t>
            </a:fld>
            <a:endParaRPr lang="en-US"/>
          </a:p>
        </p:txBody>
      </p:sp>
    </p:spTree>
    <p:extLst>
      <p:ext uri="{BB962C8B-B14F-4D97-AF65-F5344CB8AC3E}">
        <p14:creationId xmlns:p14="http://schemas.microsoft.com/office/powerpoint/2010/main" val="407076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of 2/22/23 </a:t>
            </a:r>
          </a:p>
          <a:p>
            <a:r>
              <a:rPr lang="en-US" b="1"/>
              <a:t>Municipal Water Sampling</a:t>
            </a:r>
            <a:endParaRPr lang="en-US"/>
          </a:p>
          <a:p>
            <a:r>
              <a:rPr lang="en-US"/>
              <a:t>Last week, test results confirmed that East Palestine’s municipal water was free from contaminants associated with the derailment. Out of an abundance of caution, the Ohio EPA will independently test the municipal water once a week to ensure that this water source remains clean. </a:t>
            </a:r>
            <a:endParaRPr lang="en-US">
              <a:cs typeface="Calibri"/>
            </a:endParaRPr>
          </a:p>
          <a:p>
            <a:r>
              <a:rPr lang="en-US" b="1"/>
              <a:t>Private Well Sampling</a:t>
            </a:r>
            <a:endParaRPr lang="en-US"/>
          </a:p>
          <a:p>
            <a:r>
              <a:rPr lang="en-US"/>
              <a:t>The Columbiana County Health Department reports that it has sampled 74 private wells in the East Palestine area. Final testing results are pending. Those whose drinking water is sourced from a private well are encouraged to drink bottled water until testing results are returned. To schedule testing for your private well, call 330-849-3919.</a:t>
            </a:r>
            <a:endParaRPr lang="en-US">
              <a:cs typeface="Calibri"/>
            </a:endParaRPr>
          </a:p>
          <a:p>
            <a:r>
              <a:rPr lang="en-US" b="1"/>
              <a:t>Air Monitoring</a:t>
            </a:r>
            <a:endParaRPr lang="en-US"/>
          </a:p>
          <a:p>
            <a:r>
              <a:rPr lang="en-US"/>
              <a:t>The U.S. EPA reported that they have conducted indoor air testing at a total of 560 homes. No contaminants associated with the derailment were detected. Those living in East Palestine who have not yet requested free air sampling can call 330-849-3919. Outdoor air monitoring is ongoing with 20 air monitors in the area. These monitors have not detected contaminants associated with the derailment. </a:t>
            </a:r>
            <a:endParaRPr lang="en-US">
              <a:cs typeface="Calibri"/>
            </a:endParaRPr>
          </a:p>
          <a:p>
            <a:r>
              <a:rPr lang="en-US" b="1"/>
              <a:t>Surface Water Cleanup</a:t>
            </a:r>
            <a:endParaRPr lang="en-US"/>
          </a:p>
          <a:p>
            <a:r>
              <a:rPr lang="en-US"/>
              <a:t>The contaminated section of Sulphur Run near the derailment site remains dammed to the east and west to prevent contamination of other water bodies. Clean creek water at the eastern dam continues to be funneled away before entering the contaminated area and is then released back into Sulphur Run at the western dam.</a:t>
            </a:r>
            <a:endParaRPr lang="en-US">
              <a:cs typeface="Calibri"/>
            </a:endParaRPr>
          </a:p>
          <a:p>
            <a:r>
              <a:rPr lang="en-US"/>
              <a:t>Aeration, the process of injecting oxygen into the water to treat contamination, also remains underway on Sulphur Run. Aeration drives chemicals to the water's surface, which are then extracted from the water. More than 1.6 million gallons of contaminants and contaminated water associated with the derailment have been removed from the area. </a:t>
            </a:r>
            <a:endParaRPr lang="en-US">
              <a:cs typeface="Calibri"/>
            </a:endParaRPr>
          </a:p>
          <a:p>
            <a:r>
              <a:rPr lang="en-US"/>
              <a:t>The quality of Leslie Run continues to improve. The most recent test results available, which are from samples taken on February 15, show very low levels of two contaminants, butyl acrylate and ethyl hexyl acrylate. Tests from North Fork Little Beaver Creek show much lower levels of ethyl hexyl acrylate and no traces of butyl acrylate. No vinyl chloride has been detected in any of these waterways. </a:t>
            </a:r>
            <a:endParaRPr lang="en-US">
              <a:cs typeface="Calibri"/>
            </a:endParaRPr>
          </a:p>
          <a:p>
            <a:r>
              <a:rPr lang="en-US"/>
              <a:t>The Ohio River Valley Water Sanitation Commission is no longer detecting contaminates related to the derailment in the Ohio River. </a:t>
            </a:r>
            <a:endParaRPr lang="en-US">
              <a:cs typeface="Calibri"/>
            </a:endParaRPr>
          </a:p>
          <a:p>
            <a:r>
              <a:rPr lang="en-US" b="1"/>
              <a:t>Soil Removal</a:t>
            </a:r>
            <a:r>
              <a:rPr lang="en-US"/>
              <a:t> </a:t>
            </a:r>
            <a:endParaRPr lang="en-US">
              <a:cs typeface="Calibri"/>
            </a:endParaRPr>
          </a:p>
          <a:p>
            <a:r>
              <a:rPr lang="en-US"/>
              <a:t>To date, approximately 4,588 cubic yards of contaminated soil have been removed from the immediate area of the derailment.</a:t>
            </a:r>
            <a:endParaRPr lang="en-US">
              <a:cs typeface="Calibri"/>
            </a:endParaRPr>
          </a:p>
          <a:p>
            <a:r>
              <a:rPr lang="en-US" b="1"/>
              <a:t>Bureau of Workers' Compensation Claims </a:t>
            </a:r>
            <a:endParaRPr lang="en-US"/>
          </a:p>
          <a:p>
            <a:r>
              <a:rPr lang="en-US"/>
              <a:t>The Ohio Bureau of Workers’ Compensation has created a specialized team to specifically handle any workers’ compensation claims related to the derailment. These claims will be subject to the same standards, rules, and laws as any other claim within the jurisdiction of Ohio but will be administered by staff members with specialized knowledge related to toxic substance/harmful physical agent exposure. All claim-related inquiries may be directed to Sarah Shackelford at </a:t>
            </a:r>
            <a:r>
              <a:rPr lang="en-US">
                <a:hlinkClick r:id="rId3"/>
              </a:rPr>
              <a:t>Sarah.S.2@bwc.state.oh.us</a:t>
            </a:r>
            <a:r>
              <a:rPr lang="en-US"/>
              <a:t> or Wilma Rhone-Perez </a:t>
            </a:r>
            <a:r>
              <a:rPr lang="en-US">
                <a:hlinkClick r:id="rId4"/>
              </a:rPr>
              <a:t>Wilma.P.1@bwc.state.oh.us</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7</a:t>
            </a:fld>
            <a:endParaRPr lang="en-US"/>
          </a:p>
        </p:txBody>
      </p:sp>
    </p:spTree>
    <p:extLst>
      <p:ext uri="{BB962C8B-B14F-4D97-AF65-F5344CB8AC3E}">
        <p14:creationId xmlns:p14="http://schemas.microsoft.com/office/powerpoint/2010/main" val="252816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KW</a:t>
            </a:r>
            <a:endParaRPr lang="en-US"/>
          </a:p>
          <a:p>
            <a:endParaRPr lang="en-US">
              <a:cs typeface="Calibri"/>
            </a:endParaRPr>
          </a:p>
          <a:p>
            <a:r>
              <a:rPr lang="en-US">
                <a:cs typeface="Calibri"/>
              </a:rPr>
              <a:t>Even though it has been nearly a month since the train derailment, federal, state and local governments are still in their response mode. Recovery will be the next step. </a:t>
            </a:r>
          </a:p>
          <a:p>
            <a:endParaRPr lang="en-US">
              <a:cs typeface="Calibri"/>
            </a:endParaRPr>
          </a:p>
          <a:p>
            <a:r>
              <a:rPr lang="en-US">
                <a:cs typeface="Calibri"/>
              </a:rPr>
              <a:t>We are uncertain as to what the plan will look like, however, most recovery plans look something like this: </a:t>
            </a:r>
            <a:endParaRPr lang="en-US"/>
          </a:p>
          <a:p>
            <a:pPr marL="171450" indent="-171450">
              <a:buFont typeface="Arial"/>
              <a:buChar char="•"/>
            </a:pPr>
            <a:endParaRPr lang="en-US"/>
          </a:p>
          <a:p>
            <a:pPr marL="171450" indent="-171450">
              <a:buFont typeface="Arial"/>
              <a:buChar char="•"/>
            </a:pPr>
            <a:r>
              <a:rPr lang="en-US"/>
              <a:t>Assess the Injury: Quantify injuries to the environment, including lost recreational uses, by conducting scientific and economic studies</a:t>
            </a:r>
            <a:endParaRPr lang="en-US">
              <a:cs typeface="Calibri" panose="020F0502020204030204"/>
            </a:endParaRPr>
          </a:p>
          <a:p>
            <a:pPr marL="171450" indent="-171450">
              <a:buFont typeface="Arial"/>
              <a:buChar char="•"/>
            </a:pPr>
            <a:r>
              <a:rPr lang="en-US"/>
              <a:t>Plan the Restoration: Develop a restoration plan that identifies projects and outlines the best methods to restore the impacted environment</a:t>
            </a:r>
            <a:endParaRPr lang="en-US">
              <a:cs typeface="Calibri" panose="020F0502020204030204"/>
            </a:endParaRPr>
          </a:p>
          <a:p>
            <a:pPr marL="171450" indent="-171450">
              <a:buFont typeface="Arial"/>
              <a:buChar char="•"/>
            </a:pPr>
            <a:r>
              <a:rPr lang="en-US"/>
              <a:t>Hold Polluters Accountable: Ensure that responsible parties pay the costs of assessing injuries and restoring the environment</a:t>
            </a:r>
            <a:endParaRPr lang="en-US">
              <a:cs typeface="Calibri" panose="020F0502020204030204"/>
            </a:endParaRPr>
          </a:p>
          <a:p>
            <a:pPr marL="171450" indent="-171450">
              <a:buFont typeface="Arial"/>
              <a:buChar char="•"/>
            </a:pPr>
            <a:r>
              <a:rPr lang="en-US"/>
              <a:t>Restore the Environment: Implement projects to restore habitats and resources to the condition they would have been in had the pollution not occurred</a:t>
            </a: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F5793630-6FE2-4987-AF70-E2831D867FB2}" type="slidenum">
              <a:rPr lang="en-US"/>
              <a:t>8</a:t>
            </a:fld>
            <a:endParaRPr lang="en-US"/>
          </a:p>
        </p:txBody>
      </p:sp>
    </p:spTree>
    <p:extLst>
      <p:ext uri="{BB962C8B-B14F-4D97-AF65-F5344CB8AC3E}">
        <p14:creationId xmlns:p14="http://schemas.microsoft.com/office/powerpoint/2010/main" val="262029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each but they will have them as attachments.</a:t>
            </a:r>
            <a:endParaRPr lang="en-US" b="0" i="0" dirty="0">
              <a:solidFill>
                <a:srgbClr val="343F4E"/>
              </a:solidFill>
              <a:effectLst/>
              <a:latin typeface="Source Sans Pro" panose="020F0502020204030204" pitchFamily="34" charset="0"/>
            </a:endParaRPr>
          </a:p>
          <a:p>
            <a:endParaRPr lang="en-US" b="0" i="0" dirty="0">
              <a:solidFill>
                <a:srgbClr val="343F4E"/>
              </a:solidFill>
              <a:effectLst/>
              <a:latin typeface="Source Sans Pro"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793630-6FE2-4987-AF70-E2831D867FB2}" type="slidenum">
              <a:rPr lang="en-US" smtClean="0"/>
              <a:t>9</a:t>
            </a:fld>
            <a:endParaRPr lang="en-US"/>
          </a:p>
        </p:txBody>
      </p:sp>
    </p:spTree>
    <p:extLst>
      <p:ext uri="{BB962C8B-B14F-4D97-AF65-F5344CB8AC3E}">
        <p14:creationId xmlns:p14="http://schemas.microsoft.com/office/powerpoint/2010/main" val="141494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KW</a:t>
            </a:r>
            <a:endParaRPr lang="en-US"/>
          </a:p>
          <a:p>
            <a:r>
              <a:rPr lang="en-US">
                <a:cs typeface="Calibri"/>
              </a:rPr>
              <a:t>Top 5 things – going though each in more detail.</a:t>
            </a:r>
            <a:endParaRPr lang="en-US"/>
          </a:p>
        </p:txBody>
      </p:sp>
      <p:sp>
        <p:nvSpPr>
          <p:cNvPr id="4" name="Slide Number Placeholder 3"/>
          <p:cNvSpPr>
            <a:spLocks noGrp="1"/>
          </p:cNvSpPr>
          <p:nvPr>
            <p:ph type="sldNum" sz="quarter" idx="5"/>
          </p:nvPr>
        </p:nvSpPr>
        <p:spPr/>
        <p:txBody>
          <a:bodyPr/>
          <a:lstStyle/>
          <a:p>
            <a:fld id="{F5793630-6FE2-4987-AF70-E2831D867FB2}" type="slidenum">
              <a:rPr lang="en-US"/>
              <a:t>11</a:t>
            </a:fld>
            <a:endParaRPr lang="en-US"/>
          </a:p>
        </p:txBody>
      </p:sp>
    </p:spTree>
    <p:extLst>
      <p:ext uri="{BB962C8B-B14F-4D97-AF65-F5344CB8AC3E}">
        <p14:creationId xmlns:p14="http://schemas.microsoft.com/office/powerpoint/2010/main" val="295346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7" descr="NATIONAL-PRESENTATION-COV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614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31CD3E-31AF-044C-9CF2-6BAF1D252A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3478947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1CD3E-31AF-044C-9CF2-6BAF1D252A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1755115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1CD3E-31AF-044C-9CF2-6BAF1D252A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3562218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31CD3E-31AF-044C-9CF2-6BAF1D252ADF}"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264793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31CD3E-31AF-044C-9CF2-6BAF1D252ADF}"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3553713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31CD3E-31AF-044C-9CF2-6BAF1D252ADF}"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1272408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1CD3E-31AF-044C-9CF2-6BAF1D252ADF}"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294058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31CD3E-31AF-044C-9CF2-6BAF1D252ADF}"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449647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31CD3E-31AF-044C-9CF2-6BAF1D252ADF}"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346165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1CD3E-31AF-044C-9CF2-6BAF1D252A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488138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1CD3E-31AF-044C-9CF2-6BAF1D252A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F9744-302A-3749-81F7-AEB78C0028D4}" type="slidenum">
              <a:rPr lang="en-US" smtClean="0"/>
              <a:t>‹#›</a:t>
            </a:fld>
            <a:endParaRPr lang="en-US"/>
          </a:p>
        </p:txBody>
      </p:sp>
    </p:spTree>
    <p:extLst>
      <p:ext uri="{BB962C8B-B14F-4D97-AF65-F5344CB8AC3E}">
        <p14:creationId xmlns:p14="http://schemas.microsoft.com/office/powerpoint/2010/main" val="136681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1CD3E-31AF-044C-9CF2-6BAF1D252ADF}" type="datetimeFigureOut">
              <a:rPr lang="en-US" smtClean="0"/>
              <a:t>2/28/2023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9744-302A-3749-81F7-AEB78C0028D4}" type="slidenum">
              <a:rPr lang="en-US" smtClean="0"/>
              <a:t>‹#›</a:t>
            </a:fld>
            <a:endParaRPr lang="en-US"/>
          </a:p>
        </p:txBody>
      </p:sp>
    </p:spTree>
    <p:extLst>
      <p:ext uri="{BB962C8B-B14F-4D97-AF65-F5344CB8AC3E}">
        <p14:creationId xmlns:p14="http://schemas.microsoft.com/office/powerpoint/2010/main" val="3050991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epa.ohio.gov/monitor-pollution/pollution-issues/east-palestine" TargetMode="External"/><Relationship Id="rId2" Type="http://schemas.openxmlformats.org/officeDocument/2006/relationships/hyperlink" Target="https://response.epa.gov/site/site_profile.aspx?site_id=15933" TargetMode="Externa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hyperlink" Target="https://ema.ohio.gov/media-publications/020523-train-derailment" TargetMode="Externa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edelweisspublications.com/keyword/29/621/Emergency-medicin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cam.ac.uk/research/news/aroma-diffuser-and-plastic-bag-offer-inexpensive-method-to-test-fit-of-face-masks-at-hom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jpeg"/><Relationship Id="rId7" Type="http://schemas.openxmlformats.org/officeDocument/2006/relationships/diagramColors" Target="../diagrams/colors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mailto:4healthandsafety@aft.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smarkle@aft.org"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mmons.wikimedia.org/wiki/File:FEMA_-_33123_-_Disaster_Recovery_Center_opens_in_Mall_in_Oklahom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Box 6"/>
          <p:cNvSpPr txBox="1">
            <a:spLocks noChangeArrowheads="1"/>
          </p:cNvSpPr>
          <p:nvPr/>
        </p:nvSpPr>
        <p:spPr bwMode="auto">
          <a:xfrm>
            <a:off x="3926237" y="1919891"/>
            <a:ext cx="3891989"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08157" fontAlgn="base">
              <a:spcBef>
                <a:spcPct val="0"/>
              </a:spcBef>
              <a:spcAft>
                <a:spcPct val="0"/>
              </a:spcAft>
              <a:defRPr/>
            </a:pPr>
            <a:r>
              <a:rPr lang="en-US" sz="1125" dirty="0">
                <a:solidFill>
                  <a:prstClr val="white"/>
                </a:solidFill>
                <a:latin typeface="Frutiger LT Std 65 Bold" charset="0"/>
                <a:cs typeface="Frutiger LT Std 65 Bold" charset="0"/>
                <a:sym typeface="Arial"/>
              </a:rPr>
              <a:t>AFT NATIONAL</a:t>
            </a:r>
          </a:p>
        </p:txBody>
      </p:sp>
      <p:sp>
        <p:nvSpPr>
          <p:cNvPr id="4098" name="TextBox 7"/>
          <p:cNvSpPr txBox="1">
            <a:spLocks noChangeArrowheads="1"/>
          </p:cNvSpPr>
          <p:nvPr/>
        </p:nvSpPr>
        <p:spPr bwMode="auto">
          <a:xfrm>
            <a:off x="3926238" y="2274070"/>
            <a:ext cx="3288602"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08157" fontAlgn="base">
              <a:spcBef>
                <a:spcPct val="0"/>
              </a:spcBef>
              <a:spcAft>
                <a:spcPct val="0"/>
              </a:spcAft>
              <a:defRPr/>
            </a:pPr>
            <a:r>
              <a:rPr lang="en-US" sz="3600" b="1" dirty="0">
                <a:solidFill>
                  <a:srgbClr val="FFFFFF"/>
                </a:solidFill>
                <a:cs typeface="Calibri Light"/>
              </a:rPr>
              <a:t>Emergency Preparedness and Response</a:t>
            </a:r>
            <a:endParaRPr lang="en-US" sz="3600" dirty="0">
              <a:solidFill>
                <a:schemeClr val="bg1"/>
              </a:solidFill>
              <a:latin typeface="Frutiger LT Std 57 Cn" charset="0"/>
              <a:ea typeface="Frutiger LT Std 57 Cn" charset="0"/>
              <a:cs typeface="Frutiger LT Std 57 Cn" charset="0"/>
              <a:sym typeface="Arial"/>
            </a:endParaRPr>
          </a:p>
        </p:txBody>
      </p:sp>
      <p:pic>
        <p:nvPicPr>
          <p:cNvPr id="5" name="Picture 4" descr="A picture containing person&#10;&#10;Description automatically generated">
            <a:extLst>
              <a:ext uri="{FF2B5EF4-FFF2-40B4-BE49-F238E27FC236}">
                <a16:creationId xmlns:a16="http://schemas.microsoft.com/office/drawing/2014/main" id="{0FD55899-28B9-2BB1-B4C7-2A22C7C85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863" y="1137867"/>
            <a:ext cx="4754137" cy="3172544"/>
          </a:xfrm>
          <a:prstGeom prst="rect">
            <a:avLst/>
          </a:prstGeom>
        </p:spPr>
      </p:pic>
      <p:sp>
        <p:nvSpPr>
          <p:cNvPr id="6" name="TextBox 5">
            <a:extLst>
              <a:ext uri="{FF2B5EF4-FFF2-40B4-BE49-F238E27FC236}">
                <a16:creationId xmlns:a16="http://schemas.microsoft.com/office/drawing/2014/main" id="{D4483A9F-B5DB-861F-5EA2-F90C2621452B}"/>
              </a:ext>
            </a:extLst>
          </p:cNvPr>
          <p:cNvSpPr txBox="1"/>
          <p:nvPr/>
        </p:nvSpPr>
        <p:spPr>
          <a:xfrm>
            <a:off x="3926237" y="4404731"/>
            <a:ext cx="2844690" cy="523220"/>
          </a:xfrm>
          <a:prstGeom prst="rect">
            <a:avLst/>
          </a:prstGeom>
          <a:noFill/>
        </p:spPr>
        <p:txBody>
          <a:bodyPr wrap="none" rtlCol="0">
            <a:spAutoFit/>
          </a:bodyPr>
          <a:lstStyle/>
          <a:p>
            <a:r>
              <a:rPr lang="en-US" sz="2800" dirty="0"/>
              <a:t>A Union Approach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13B01-C319-3304-9AF2-8CDC15E88A21}"/>
              </a:ext>
            </a:extLst>
          </p:cNvPr>
          <p:cNvSpPr>
            <a:spLocks noGrp="1"/>
          </p:cNvSpPr>
          <p:nvPr>
            <p:ph idx="1"/>
          </p:nvPr>
        </p:nvSpPr>
        <p:spPr>
          <a:xfrm>
            <a:off x="239151" y="557784"/>
            <a:ext cx="5584873" cy="6300216"/>
          </a:xfrm>
        </p:spPr>
        <p:txBody>
          <a:bodyPr>
            <a:normAutofit fontScale="92500" lnSpcReduction="10000"/>
          </a:bodyPr>
          <a:lstStyle/>
          <a:p>
            <a:pPr marL="0" indent="0">
              <a:buNone/>
            </a:pPr>
            <a:endParaRPr lang="en" sz="1100" dirty="0">
              <a:cs typeface="Calibri" panose="020F0502020204030204"/>
            </a:endParaRPr>
          </a:p>
          <a:p>
            <a:pPr>
              <a:lnSpc>
                <a:spcPct val="110000"/>
              </a:lnSpc>
            </a:pPr>
            <a:r>
              <a:rPr lang="en" sz="1600" dirty="0">
                <a:ea typeface="+mn-lt"/>
                <a:cs typeface="+mn-lt"/>
              </a:rPr>
              <a:t>Visit the </a:t>
            </a:r>
            <a:r>
              <a:rPr lang="en" sz="1600" dirty="0">
                <a:ea typeface="+mn-lt"/>
                <a:cs typeface="+mn-lt"/>
                <a:hlinkClick r:id="rId2"/>
              </a:rPr>
              <a:t>U.S. EPA Information Page on the East Palestine Train Derailment</a:t>
            </a:r>
            <a:r>
              <a:rPr lang="en" sz="1600" dirty="0">
                <a:ea typeface="+mn-lt"/>
                <a:cs typeface="+mn-lt"/>
              </a:rPr>
              <a:t>.</a:t>
            </a:r>
            <a:endParaRPr lang="en" sz="1600" dirty="0">
              <a:cs typeface="Calibri" panose="020F0502020204030204"/>
            </a:endParaRPr>
          </a:p>
          <a:p>
            <a:pPr>
              <a:lnSpc>
                <a:spcPct val="110000"/>
              </a:lnSpc>
            </a:pPr>
            <a:r>
              <a:rPr lang="en" sz="1600" dirty="0">
                <a:ea typeface="+mn-lt"/>
                <a:cs typeface="+mn-lt"/>
              </a:rPr>
              <a:t>Visit the </a:t>
            </a:r>
            <a:r>
              <a:rPr lang="en" sz="1600" dirty="0">
                <a:ea typeface="+mn-lt"/>
                <a:cs typeface="+mn-lt"/>
                <a:hlinkClick r:id="rId3"/>
              </a:rPr>
              <a:t>Ohio EPA Information Page on the East Palestine Train Derailment</a:t>
            </a:r>
            <a:r>
              <a:rPr lang="en" sz="1600" dirty="0">
                <a:ea typeface="+mn-lt"/>
                <a:cs typeface="+mn-lt"/>
              </a:rPr>
              <a:t>.</a:t>
            </a:r>
            <a:endParaRPr lang="en" sz="1600" dirty="0">
              <a:cs typeface="Calibri" panose="020F0502020204030204"/>
            </a:endParaRPr>
          </a:p>
          <a:p>
            <a:pPr>
              <a:lnSpc>
                <a:spcPct val="110000"/>
              </a:lnSpc>
            </a:pPr>
            <a:r>
              <a:rPr lang="en" sz="1600" dirty="0">
                <a:ea typeface="+mn-lt"/>
                <a:cs typeface="+mn-lt"/>
              </a:rPr>
              <a:t>Visit the </a:t>
            </a:r>
            <a:r>
              <a:rPr lang="en" sz="1600" dirty="0">
                <a:ea typeface="+mn-lt"/>
                <a:cs typeface="+mn-lt"/>
                <a:hlinkClick r:id="rId4"/>
              </a:rPr>
              <a:t>Ohio Emergency Management Agency on the East Palestine Train Derailment</a:t>
            </a:r>
            <a:r>
              <a:rPr lang="en" sz="1600" dirty="0">
                <a:ea typeface="+mn-lt"/>
                <a:cs typeface="+mn-lt"/>
              </a:rPr>
              <a:t>.</a:t>
            </a:r>
            <a:endParaRPr lang="en" sz="1600" dirty="0">
              <a:cs typeface="Calibri" panose="020F0502020204030204"/>
            </a:endParaRPr>
          </a:p>
          <a:p>
            <a:pPr>
              <a:lnSpc>
                <a:spcPct val="110000"/>
              </a:lnSpc>
            </a:pPr>
            <a:r>
              <a:rPr lang="en" sz="1600" dirty="0">
                <a:ea typeface="+mn-lt"/>
                <a:cs typeface="+mn-lt"/>
              </a:rPr>
              <a:t>Assistance for evacuated residents (compiled from Ohio EMA webpage):</a:t>
            </a:r>
            <a:endParaRPr lang="en" sz="1600" dirty="0">
              <a:cs typeface="Calibri" panose="020F0502020204030204"/>
            </a:endParaRPr>
          </a:p>
          <a:p>
            <a:pPr lvl="1">
              <a:lnSpc>
                <a:spcPct val="110000"/>
              </a:lnSpc>
            </a:pPr>
            <a:r>
              <a:rPr lang="en" sz="1600" b="1" dirty="0">
                <a:ea typeface="+mn-lt"/>
                <a:cs typeface="+mn-lt"/>
              </a:rPr>
              <a:t>U.S. EPA Information Line:</a:t>
            </a:r>
            <a:r>
              <a:rPr lang="en" sz="1600" dirty="0">
                <a:ea typeface="+mn-lt"/>
                <a:cs typeface="+mn-lt"/>
              </a:rPr>
              <a:t> 215-814-2400</a:t>
            </a:r>
            <a:endParaRPr lang="en" sz="1600" dirty="0">
              <a:cs typeface="Calibri" panose="020F0502020204030204"/>
            </a:endParaRPr>
          </a:p>
          <a:p>
            <a:pPr lvl="1">
              <a:lnSpc>
                <a:spcPct val="110000"/>
              </a:lnSpc>
            </a:pPr>
            <a:r>
              <a:rPr lang="en" sz="1600" b="1" dirty="0">
                <a:ea typeface="+mn-lt"/>
                <a:cs typeface="+mn-lt"/>
              </a:rPr>
              <a:t>Columbiana County Emergency Management Agency</a:t>
            </a:r>
            <a:r>
              <a:rPr lang="en" sz="1600" dirty="0">
                <a:ea typeface="+mn-lt"/>
                <a:cs typeface="+mn-lt"/>
              </a:rPr>
              <a:t>: 330-424-7139</a:t>
            </a:r>
            <a:endParaRPr lang="en" sz="1600" dirty="0">
              <a:cs typeface="Calibri" panose="020F0502020204030204"/>
            </a:endParaRPr>
          </a:p>
          <a:p>
            <a:pPr lvl="1">
              <a:lnSpc>
                <a:spcPct val="110000"/>
              </a:lnSpc>
            </a:pPr>
            <a:r>
              <a:rPr lang="en" sz="1600" b="1" dirty="0">
                <a:ea typeface="+mn-lt"/>
                <a:cs typeface="+mn-lt"/>
              </a:rPr>
              <a:t>Norfolk Southern Family Assistance Center</a:t>
            </a:r>
            <a:r>
              <a:rPr lang="en" sz="1600" dirty="0">
                <a:ea typeface="+mn-lt"/>
                <a:cs typeface="+mn-lt"/>
              </a:rPr>
              <a:t>: 800-230-7049</a:t>
            </a:r>
            <a:endParaRPr lang="en" sz="1600" dirty="0">
              <a:cs typeface="Calibri" panose="020F0502020204030204"/>
            </a:endParaRPr>
          </a:p>
          <a:p>
            <a:pPr lvl="1">
              <a:lnSpc>
                <a:spcPct val="110000"/>
              </a:lnSpc>
            </a:pPr>
            <a:r>
              <a:rPr lang="en" sz="1600" dirty="0">
                <a:ea typeface="+mn-lt"/>
                <a:cs typeface="+mn-lt"/>
              </a:rPr>
              <a:t>Contact the Train Derailment Hotline for questions </a:t>
            </a:r>
            <a:r>
              <a:rPr lang="en" sz="1600" b="1" dirty="0">
                <a:ea typeface="+mn-lt"/>
                <a:cs typeface="+mn-lt"/>
              </a:rPr>
              <a:t>about odors, fumes, animals, health and other concerns</a:t>
            </a:r>
            <a:r>
              <a:rPr lang="en" sz="1600" dirty="0">
                <a:ea typeface="+mn-lt"/>
                <a:cs typeface="+mn-lt"/>
              </a:rPr>
              <a:t>: 234-542-6474</a:t>
            </a:r>
            <a:endParaRPr lang="en" sz="1600" dirty="0">
              <a:cs typeface="Calibri" panose="020F0502020204030204"/>
            </a:endParaRPr>
          </a:p>
          <a:p>
            <a:pPr lvl="1">
              <a:lnSpc>
                <a:spcPct val="110000"/>
              </a:lnSpc>
            </a:pPr>
            <a:r>
              <a:rPr lang="en" sz="1600" dirty="0">
                <a:ea typeface="+mn-lt"/>
                <a:cs typeface="+mn-lt"/>
              </a:rPr>
              <a:t>Residents that have questions about </a:t>
            </a:r>
            <a:r>
              <a:rPr lang="en" sz="1600" b="1" dirty="0">
                <a:ea typeface="+mn-lt"/>
                <a:cs typeface="+mn-lt"/>
              </a:rPr>
              <a:t>water quality</a:t>
            </a:r>
            <a:r>
              <a:rPr lang="en" sz="1600" dirty="0">
                <a:ea typeface="+mn-lt"/>
                <a:cs typeface="+mn-lt"/>
              </a:rPr>
              <a:t> of their private wells, contact the Columbiana County Health Department: 330-424-0272</a:t>
            </a:r>
            <a:endParaRPr lang="en" sz="1600" dirty="0">
              <a:cs typeface="Calibri" panose="020F0502020204030204"/>
            </a:endParaRPr>
          </a:p>
          <a:p>
            <a:pPr lvl="1">
              <a:lnSpc>
                <a:spcPct val="110000"/>
              </a:lnSpc>
            </a:pPr>
            <a:r>
              <a:rPr lang="en" sz="1600" dirty="0">
                <a:ea typeface="+mn-lt"/>
                <a:cs typeface="+mn-lt"/>
              </a:rPr>
              <a:t>Residents that wish to request </a:t>
            </a:r>
            <a:r>
              <a:rPr lang="en" sz="1600" b="1" dirty="0">
                <a:ea typeface="+mn-lt"/>
                <a:cs typeface="+mn-lt"/>
              </a:rPr>
              <a:t>air quality</a:t>
            </a:r>
            <a:r>
              <a:rPr lang="en" sz="1600" dirty="0">
                <a:ea typeface="+mn-lt"/>
                <a:cs typeface="+mn-lt"/>
              </a:rPr>
              <a:t> monitoring at their home (for residences within the 1-mile evacuation zone, only): 330-849-3919</a:t>
            </a:r>
            <a:endParaRPr lang="en" sz="1600" dirty="0">
              <a:cs typeface="Calibri"/>
            </a:endParaRPr>
          </a:p>
          <a:p>
            <a:endParaRPr lang="en" sz="1100" dirty="0">
              <a:cs typeface="Calibri"/>
            </a:endParaRPr>
          </a:p>
          <a:p>
            <a:endParaRPr lang="en-US" sz="1100" dirty="0">
              <a:cs typeface="Calibri"/>
            </a:endParaRPr>
          </a:p>
          <a:p>
            <a:endParaRPr lang="en-US" sz="1100" dirty="0"/>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F5B4AA-9A11-E991-1B4B-A61E4F411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052" y="833418"/>
            <a:ext cx="4008844" cy="5187917"/>
          </a:xfrm>
          <a:prstGeom prst="rect">
            <a:avLst/>
          </a:prstGeom>
          <a:effectLst/>
        </p:spPr>
      </p:pic>
    </p:spTree>
    <p:extLst>
      <p:ext uri="{BB962C8B-B14F-4D97-AF65-F5344CB8AC3E}">
        <p14:creationId xmlns:p14="http://schemas.microsoft.com/office/powerpoint/2010/main" val="1622777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DDB478-DEF9-C023-A122-A92D70CB1E9D}"/>
              </a:ext>
            </a:extLst>
          </p:cNvPr>
          <p:cNvSpPr>
            <a:spLocks noGrp="1"/>
          </p:cNvSpPr>
          <p:nvPr>
            <p:ph type="title"/>
          </p:nvPr>
        </p:nvSpPr>
        <p:spPr>
          <a:xfrm>
            <a:off x="488950" y="0"/>
            <a:ext cx="5251316" cy="1807305"/>
          </a:xfrm>
        </p:spPr>
        <p:txBody>
          <a:bodyPr>
            <a:normAutofit/>
          </a:bodyPr>
          <a:lstStyle/>
          <a:p>
            <a:r>
              <a:rPr lang="en-US" sz="3200" dirty="0">
                <a:latin typeface="+mn-lt"/>
                <a:cs typeface="Calibri Light"/>
              </a:rPr>
              <a:t>Best Practices for Emergency Management Plans … </a:t>
            </a:r>
            <a:endParaRPr lang="en-US" sz="3200" dirty="0">
              <a:latin typeface="+mn-lt"/>
            </a:endParaRPr>
          </a:p>
        </p:txBody>
      </p:sp>
      <p:pic>
        <p:nvPicPr>
          <p:cNvPr id="22" name="Picture 5" descr="Text&#10;&#10;Description automatically generated">
            <a:extLst>
              <a:ext uri="{FF2B5EF4-FFF2-40B4-BE49-F238E27FC236}">
                <a16:creationId xmlns:a16="http://schemas.microsoft.com/office/drawing/2014/main" id="{A445BCAA-8AC8-D3AC-9514-292BEAAFA11D}"/>
              </a:ext>
            </a:extLst>
          </p:cNvPr>
          <p:cNvPicPr>
            <a:picLocks noChangeAspect="1"/>
          </p:cNvPicPr>
          <p:nvPr/>
        </p:nvPicPr>
        <p:blipFill rotWithShape="1">
          <a:blip r:embed="rId3"/>
          <a:srcRect l="12191" r="1216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5" name="Content Placeholder 2">
            <a:extLst>
              <a:ext uri="{FF2B5EF4-FFF2-40B4-BE49-F238E27FC236}">
                <a16:creationId xmlns:a16="http://schemas.microsoft.com/office/drawing/2014/main" id="{2ABE2E91-6F31-7878-A6FF-4BB7E99F268D}"/>
              </a:ext>
            </a:extLst>
          </p:cNvPr>
          <p:cNvGraphicFramePr>
            <a:graphicFrameLocks noGrp="1"/>
          </p:cNvGraphicFramePr>
          <p:nvPr>
            <p:ph idx="1"/>
            <p:extLst>
              <p:ext uri="{D42A27DB-BD31-4B8C-83A1-F6EECF244321}">
                <p14:modId xmlns:p14="http://schemas.microsoft.com/office/powerpoint/2010/main" val="3011057261"/>
              </p:ext>
            </p:extLst>
          </p:nvPr>
        </p:nvGraphicFramePr>
        <p:xfrm>
          <a:off x="378372" y="1681655"/>
          <a:ext cx="5584414" cy="4990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031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0AB5A-5302-7C20-355B-5391BB74D8A8}"/>
              </a:ext>
            </a:extLst>
          </p:cNvPr>
          <p:cNvSpPr>
            <a:spLocks noGrp="1"/>
          </p:cNvSpPr>
          <p:nvPr>
            <p:ph type="title"/>
          </p:nvPr>
        </p:nvSpPr>
        <p:spPr>
          <a:xfrm>
            <a:off x="3377203" y="117987"/>
            <a:ext cx="5344775" cy="1351472"/>
          </a:xfrm>
        </p:spPr>
        <p:txBody>
          <a:bodyPr>
            <a:normAutofit/>
          </a:bodyPr>
          <a:lstStyle/>
          <a:p>
            <a:pPr algn="ctr"/>
            <a:r>
              <a:rPr lang="en-US">
                <a:solidFill>
                  <a:schemeClr val="tx1">
                    <a:lumMod val="85000"/>
                    <a:lumOff val="15000"/>
                  </a:schemeClr>
                </a:solidFill>
                <a:cs typeface="Calibri Light"/>
              </a:rPr>
              <a:t>Planning Principles</a:t>
            </a:r>
            <a:endParaRPr lang="en-US">
              <a:solidFill>
                <a:schemeClr val="tx1">
                  <a:lumMod val="85000"/>
                  <a:lumOff val="15000"/>
                </a:schemeClr>
              </a:solidFill>
            </a:endParaRPr>
          </a:p>
        </p:txBody>
      </p:sp>
      <p:pic>
        <p:nvPicPr>
          <p:cNvPr id="4" name="Picture 4" descr="Text&#10;&#10;Description automatically generated">
            <a:extLst>
              <a:ext uri="{FF2B5EF4-FFF2-40B4-BE49-F238E27FC236}">
                <a16:creationId xmlns:a16="http://schemas.microsoft.com/office/drawing/2014/main" id="{6B7EFD62-BFA8-D998-9905-C3700AAED404}"/>
              </a:ext>
            </a:extLst>
          </p:cNvPr>
          <p:cNvPicPr>
            <a:picLocks noChangeAspect="1"/>
          </p:cNvPicPr>
          <p:nvPr/>
        </p:nvPicPr>
        <p:blipFill rotWithShape="1">
          <a:blip r:embed="rId3"/>
          <a:srcRect l="16379" r="14754"/>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713B559E-7B95-3CEA-6570-D98ED7499191}"/>
              </a:ext>
            </a:extLst>
          </p:cNvPr>
          <p:cNvSpPr>
            <a:spLocks noGrp="1"/>
          </p:cNvSpPr>
          <p:nvPr>
            <p:ph idx="1"/>
          </p:nvPr>
        </p:nvSpPr>
        <p:spPr>
          <a:xfrm>
            <a:off x="3641805" y="1377164"/>
            <a:ext cx="4932515" cy="5428396"/>
          </a:xfrm>
        </p:spPr>
        <p:txBody>
          <a:bodyPr vert="horz" lIns="91440" tIns="45720" rIns="91440" bIns="45720" rtlCol="0" anchor="t">
            <a:noAutofit/>
          </a:bodyPr>
          <a:lstStyle/>
          <a:p>
            <a:pPr>
              <a:lnSpc>
                <a:spcPct val="100000"/>
              </a:lnSpc>
            </a:pPr>
            <a:r>
              <a:rPr lang="en-US" sz="2000" b="1">
                <a:ea typeface="+mn-lt"/>
                <a:cs typeface="+mn-lt"/>
              </a:rPr>
              <a:t>Planning must:</a:t>
            </a:r>
            <a:endParaRPr lang="en-US" sz="2000" b="1">
              <a:cs typeface="Calibri" panose="020F0502020204030204"/>
            </a:endParaRPr>
          </a:p>
          <a:p>
            <a:pPr lvl="1">
              <a:lnSpc>
                <a:spcPct val="100000"/>
              </a:lnSpc>
            </a:pPr>
            <a:r>
              <a:rPr lang="en-US" sz="2000">
                <a:ea typeface="+mn-lt"/>
                <a:cs typeface="+mn-lt"/>
              </a:rPr>
              <a:t>Be supported by senior leadership</a:t>
            </a:r>
          </a:p>
          <a:p>
            <a:pPr lvl="1">
              <a:lnSpc>
                <a:spcPct val="100000"/>
              </a:lnSpc>
            </a:pPr>
            <a:r>
              <a:rPr lang="en-US" sz="2000">
                <a:ea typeface="+mn-lt"/>
                <a:cs typeface="+mn-lt"/>
              </a:rPr>
              <a:t>Use an assessment to customize plans to the individual workplace.</a:t>
            </a:r>
            <a:endParaRPr lang="en-US" sz="2000">
              <a:cs typeface="Calibri"/>
            </a:endParaRPr>
          </a:p>
          <a:p>
            <a:pPr lvl="1">
              <a:lnSpc>
                <a:spcPct val="100000"/>
              </a:lnSpc>
            </a:pPr>
            <a:r>
              <a:rPr lang="en-US" sz="2000">
                <a:cs typeface="Calibri"/>
              </a:rPr>
              <a:t>Consider</a:t>
            </a:r>
            <a:r>
              <a:rPr lang="en-US" sz="2000">
                <a:ea typeface="+mn-lt"/>
                <a:cs typeface="+mn-lt"/>
              </a:rPr>
              <a:t> all threats and hazards.</a:t>
            </a:r>
          </a:p>
          <a:p>
            <a:pPr lvl="1">
              <a:lnSpc>
                <a:spcPct val="100000"/>
              </a:lnSpc>
            </a:pPr>
            <a:r>
              <a:rPr lang="en-US" sz="2000">
                <a:ea typeface="+mn-lt"/>
                <a:cs typeface="+mn-lt"/>
              </a:rPr>
              <a:t>Provide for the access and functional needs of the whole workplace community.</a:t>
            </a:r>
          </a:p>
          <a:p>
            <a:pPr lvl="1">
              <a:lnSpc>
                <a:spcPct val="100000"/>
              </a:lnSpc>
            </a:pPr>
            <a:r>
              <a:rPr lang="en-US" sz="2000">
                <a:ea typeface="+mn-lt"/>
                <a:cs typeface="+mn-lt"/>
              </a:rPr>
              <a:t>Consider all settings and all times.</a:t>
            </a:r>
          </a:p>
          <a:p>
            <a:pPr lvl="1">
              <a:lnSpc>
                <a:spcPct val="100000"/>
              </a:lnSpc>
            </a:pPr>
            <a:r>
              <a:rPr lang="en-US" sz="2000">
                <a:ea typeface="+mn-lt"/>
                <a:cs typeface="+mn-lt"/>
              </a:rPr>
              <a:t>Considers the individual preparedness of staff. </a:t>
            </a:r>
          </a:p>
          <a:p>
            <a:pPr lvl="1">
              <a:lnSpc>
                <a:spcPct val="100000"/>
              </a:lnSpc>
            </a:pPr>
            <a:endParaRPr lang="en-US" sz="2000">
              <a:cs typeface="Calibri"/>
            </a:endParaRPr>
          </a:p>
          <a:p>
            <a:pPr>
              <a:lnSpc>
                <a:spcPct val="100000"/>
              </a:lnSpc>
            </a:pPr>
            <a:r>
              <a:rPr lang="en-US" sz="2000">
                <a:ea typeface="+mn-lt"/>
                <a:cs typeface="+mn-lt"/>
              </a:rPr>
              <a:t>Creating and revising a model emergency operations plan is done by following a collaborative process. </a:t>
            </a:r>
            <a:endParaRPr lang="en-US" sz="2000">
              <a:cs typeface="Calibri"/>
            </a:endParaRPr>
          </a:p>
          <a:p>
            <a:pPr lvl="1"/>
            <a:endParaRPr lang="en-US" sz="1600">
              <a:solidFill>
                <a:schemeClr val="tx1">
                  <a:lumMod val="85000"/>
                  <a:lumOff val="15000"/>
                </a:schemeClr>
              </a:solidFill>
              <a:cs typeface="Calibri"/>
            </a:endParaRPr>
          </a:p>
          <a:p>
            <a:pPr lvl="1"/>
            <a:endParaRPr lang="en-US" sz="1600">
              <a:solidFill>
                <a:schemeClr val="tx1">
                  <a:lumMod val="85000"/>
                  <a:lumOff val="15000"/>
                </a:schemeClr>
              </a:solidFill>
              <a:cs typeface="Calibri"/>
            </a:endParaRPr>
          </a:p>
          <a:p>
            <a:pPr lvl="1"/>
            <a:endParaRPr lang="en-US" sz="1600">
              <a:solidFill>
                <a:schemeClr val="tx1">
                  <a:lumMod val="85000"/>
                  <a:lumOff val="15000"/>
                </a:schemeClr>
              </a:solidFill>
              <a:cs typeface="Calibri"/>
            </a:endParaRPr>
          </a:p>
          <a:p>
            <a:pPr lvl="1"/>
            <a:endParaRPr lang="en-US" sz="1600">
              <a:solidFill>
                <a:schemeClr val="tx1">
                  <a:lumMod val="85000"/>
                  <a:lumOff val="15000"/>
                </a:schemeClr>
              </a:solidFill>
              <a:cs typeface="Calibri"/>
            </a:endParaRPr>
          </a:p>
          <a:p>
            <a:endParaRPr lang="en-US" sz="1600" b="1">
              <a:solidFill>
                <a:schemeClr val="tx1">
                  <a:lumMod val="85000"/>
                  <a:lumOff val="15000"/>
                </a:schemeClr>
              </a:solidFill>
              <a:cs typeface="Calibri"/>
            </a:endParaRPr>
          </a:p>
        </p:txBody>
      </p:sp>
      <p:pic>
        <p:nvPicPr>
          <p:cNvPr id="5" name="Picture 5" descr="Text&#10;&#10;Description automatically generated">
            <a:extLst>
              <a:ext uri="{FF2B5EF4-FFF2-40B4-BE49-F238E27FC236}">
                <a16:creationId xmlns:a16="http://schemas.microsoft.com/office/drawing/2014/main" id="{442377FA-97CA-4CC6-0DB6-D64E653694A8}"/>
              </a:ext>
            </a:extLst>
          </p:cNvPr>
          <p:cNvPicPr>
            <a:picLocks noChangeAspect="1"/>
          </p:cNvPicPr>
          <p:nvPr/>
        </p:nvPicPr>
        <p:blipFill rotWithShape="1">
          <a:blip r:embed="rId4"/>
          <a:srcRect l="7293" r="2475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014386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1" descr="A picture containing logo&#10;&#10;Description automatically generated">
            <a:extLst>
              <a:ext uri="{FF2B5EF4-FFF2-40B4-BE49-F238E27FC236}">
                <a16:creationId xmlns:a16="http://schemas.microsoft.com/office/drawing/2014/main" id="{AEF0B407-200A-5AF6-81B4-5C3C5409AEF4}"/>
              </a:ext>
            </a:extLst>
          </p:cNvPr>
          <p:cNvPicPr>
            <a:picLocks noGrp="1" noChangeAspect="1"/>
          </p:cNvPicPr>
          <p:nvPr>
            <p:ph idx="1"/>
          </p:nvPr>
        </p:nvPicPr>
        <p:blipFill rotWithShape="1">
          <a:blip r:embed="rId3"/>
          <a:srcRect l="14156" r="16049" b="-1"/>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63A159-B19B-84C0-A101-7F6F9EA6C1A6}"/>
              </a:ext>
            </a:extLst>
          </p:cNvPr>
          <p:cNvSpPr>
            <a:spLocks noGrp="1"/>
          </p:cNvSpPr>
          <p:nvPr>
            <p:ph type="title"/>
          </p:nvPr>
        </p:nvSpPr>
        <p:spPr>
          <a:xfrm>
            <a:off x="470338" y="267145"/>
            <a:ext cx="5730766" cy="1899912"/>
          </a:xfrm>
        </p:spPr>
        <p:txBody>
          <a:bodyPr vert="horz" lIns="91440" tIns="45720" rIns="91440" bIns="45720" rtlCol="0" anchor="ctr">
            <a:normAutofit/>
          </a:bodyPr>
          <a:lstStyle/>
          <a:p>
            <a:r>
              <a:rPr lang="en-US" sz="3100" dirty="0">
                <a:latin typeface="+mn-lt"/>
              </a:rPr>
              <a:t>Emergency Planning &amp; Response: </a:t>
            </a:r>
            <a:br>
              <a:rPr lang="en-US" sz="3100" dirty="0">
                <a:latin typeface="+mn-lt"/>
              </a:rPr>
            </a:br>
            <a:r>
              <a:rPr lang="en-US" sz="3100" dirty="0">
                <a:latin typeface="+mn-lt"/>
              </a:rPr>
              <a:t>"All Hazards" Approach </a:t>
            </a:r>
          </a:p>
        </p:txBody>
      </p:sp>
      <p:sp>
        <p:nvSpPr>
          <p:cNvPr id="3" name="TextBox 2">
            <a:extLst>
              <a:ext uri="{FF2B5EF4-FFF2-40B4-BE49-F238E27FC236}">
                <a16:creationId xmlns:a16="http://schemas.microsoft.com/office/drawing/2014/main" id="{11881F8D-84B5-0AA3-43B5-16CB39739CEC}"/>
              </a:ext>
            </a:extLst>
          </p:cNvPr>
          <p:cNvSpPr txBox="1"/>
          <p:nvPr/>
        </p:nvSpPr>
        <p:spPr>
          <a:xfrm>
            <a:off x="838200" y="2434201"/>
            <a:ext cx="4413422"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Aft>
                <a:spcPts val="600"/>
              </a:spcAft>
            </a:pPr>
            <a:r>
              <a:rPr lang="en-US" sz="2400" dirty="0"/>
              <a:t>An Emergency is an unforeseen situation that:</a:t>
            </a:r>
          </a:p>
          <a:p>
            <a:pPr marL="457200" indent="-457200">
              <a:spcAft>
                <a:spcPts val="600"/>
              </a:spcAft>
              <a:buFont typeface="Arial" panose="020B0604020202020204" pitchFamily="34" charset="0"/>
              <a:buChar char="•"/>
            </a:pPr>
            <a:r>
              <a:rPr lang="en-US" sz="2400" dirty="0"/>
              <a:t>Threatens employees, customers, or the public; </a:t>
            </a:r>
          </a:p>
          <a:p>
            <a:pPr marL="457200" indent="-457200">
              <a:spcAft>
                <a:spcPts val="600"/>
              </a:spcAft>
              <a:buFont typeface="Arial" panose="020B0604020202020204" pitchFamily="34" charset="0"/>
              <a:buChar char="•"/>
            </a:pPr>
            <a:r>
              <a:rPr lang="en-US" sz="2400" dirty="0"/>
              <a:t>Disrupts or shuts down operations; or</a:t>
            </a:r>
          </a:p>
          <a:p>
            <a:pPr marL="457200" indent="-457200">
              <a:spcAft>
                <a:spcPts val="600"/>
              </a:spcAft>
              <a:buFont typeface="Arial" panose="020B0604020202020204" pitchFamily="34" charset="0"/>
              <a:buChar char="•"/>
            </a:pPr>
            <a:r>
              <a:rPr lang="en-US" sz="2400" dirty="0"/>
              <a:t>Causes physical or environmental damage.</a:t>
            </a:r>
          </a:p>
          <a:p>
            <a:pPr indent="-22860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491849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EFD4FE0A-1CD7-4700-85B5-7D4E81E74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5">
            <a:extLst>
              <a:ext uri="{FF2B5EF4-FFF2-40B4-BE49-F238E27FC236}">
                <a16:creationId xmlns:a16="http://schemas.microsoft.com/office/drawing/2014/main" id="{4479BA42-88A4-4AC1-AF01-7B6602C04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 picture containing text, stationary&#10;&#10;Description automatically generated">
            <a:extLst>
              <a:ext uri="{FF2B5EF4-FFF2-40B4-BE49-F238E27FC236}">
                <a16:creationId xmlns:a16="http://schemas.microsoft.com/office/drawing/2014/main" id="{A481D564-F636-C803-87E7-51326AFBD3EB}"/>
              </a:ext>
            </a:extLst>
          </p:cNvPr>
          <p:cNvPicPr>
            <a:picLocks noChangeAspect="1"/>
          </p:cNvPicPr>
          <p:nvPr/>
        </p:nvPicPr>
        <p:blipFill rotWithShape="1">
          <a:blip r:embed="rId3">
            <a:alphaModFix amt="60000"/>
          </a:blip>
          <a:srcRect r="1334"/>
          <a:stretch/>
        </p:blipFill>
        <p:spPr>
          <a:xfrm>
            <a:off x="20" y="1"/>
            <a:ext cx="12191980" cy="6857999"/>
          </a:xfrm>
          <a:prstGeom prst="rect">
            <a:avLst/>
          </a:prstGeom>
        </p:spPr>
      </p:pic>
      <p:sp>
        <p:nvSpPr>
          <p:cNvPr id="2" name="Title 1">
            <a:extLst>
              <a:ext uri="{FF2B5EF4-FFF2-40B4-BE49-F238E27FC236}">
                <a16:creationId xmlns:a16="http://schemas.microsoft.com/office/drawing/2014/main" id="{6DB5D2EA-ABAD-C891-EFCA-3F26BC7DAEAD}"/>
              </a:ext>
            </a:extLst>
          </p:cNvPr>
          <p:cNvSpPr>
            <a:spLocks noGrp="1"/>
          </p:cNvSpPr>
          <p:nvPr>
            <p:ph type="title"/>
          </p:nvPr>
        </p:nvSpPr>
        <p:spPr>
          <a:xfrm>
            <a:off x="841247" y="2400474"/>
            <a:ext cx="10509507" cy="3343135"/>
          </a:xfrm>
        </p:spPr>
        <p:txBody>
          <a:bodyPr vert="horz" lIns="91440" tIns="45720" rIns="91440" bIns="45720" rtlCol="0" anchor="t">
            <a:normAutofit/>
          </a:bodyPr>
          <a:lstStyle/>
          <a:p>
            <a:r>
              <a:rPr lang="en-US" sz="8800" b="1">
                <a:solidFill>
                  <a:srgbClr val="FFFFFF"/>
                </a:solidFill>
              </a:rPr>
              <a:t>Have You Seen Your Employer's Plan?</a:t>
            </a:r>
          </a:p>
        </p:txBody>
      </p:sp>
    </p:spTree>
    <p:extLst>
      <p:ext uri="{BB962C8B-B14F-4D97-AF65-F5344CB8AC3E}">
        <p14:creationId xmlns:p14="http://schemas.microsoft.com/office/powerpoint/2010/main" val="379821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Chart, pie chart&#10;&#10;Description automatically generated">
            <a:extLst>
              <a:ext uri="{FF2B5EF4-FFF2-40B4-BE49-F238E27FC236}">
                <a16:creationId xmlns:a16="http://schemas.microsoft.com/office/drawing/2014/main" id="{28FCCA75-9CD4-B271-A0DC-1D17F056A8A1}"/>
              </a:ext>
            </a:extLst>
          </p:cNvPr>
          <p:cNvPicPr>
            <a:picLocks noGrp="1" noChangeAspect="1"/>
          </p:cNvPicPr>
          <p:nvPr>
            <p:ph idx="1"/>
          </p:nvPr>
        </p:nvPicPr>
        <p:blipFill rotWithShape="1">
          <a:blip r:embed="rId3"/>
          <a:srcRect b="1765"/>
          <a:stretch/>
        </p:blipFill>
        <p:spPr>
          <a:xfrm>
            <a:off x="811816" y="457200"/>
            <a:ext cx="10568368" cy="5943600"/>
          </a:xfrm>
          <a:prstGeom prst="rect">
            <a:avLst/>
          </a:prstGeom>
        </p:spPr>
      </p:pic>
    </p:spTree>
    <p:extLst>
      <p:ext uri="{BB962C8B-B14F-4D97-AF65-F5344CB8AC3E}">
        <p14:creationId xmlns:p14="http://schemas.microsoft.com/office/powerpoint/2010/main" val="391156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9685-9E48-1AF0-C250-1B595D2A0843}"/>
              </a:ext>
            </a:extLst>
          </p:cNvPr>
          <p:cNvSpPr>
            <a:spLocks noGrp="1"/>
          </p:cNvSpPr>
          <p:nvPr>
            <p:ph type="title"/>
          </p:nvPr>
        </p:nvSpPr>
        <p:spPr>
          <a:xfrm>
            <a:off x="362155" y="252363"/>
            <a:ext cx="5370216" cy="1622321"/>
          </a:xfrm>
        </p:spPr>
        <p:txBody>
          <a:bodyPr>
            <a:normAutofit/>
          </a:bodyPr>
          <a:lstStyle/>
          <a:p>
            <a:r>
              <a:rPr lang="en-US" sz="3700">
                <a:cs typeface="Calibri Light"/>
              </a:rPr>
              <a:t>Mitigation – Hazard and Threat Assessments</a:t>
            </a:r>
            <a:endParaRPr lang="en-US" sz="3700"/>
          </a:p>
        </p:txBody>
      </p:sp>
      <p:sp>
        <p:nvSpPr>
          <p:cNvPr id="3" name="Content Placeholder 2">
            <a:extLst>
              <a:ext uri="{FF2B5EF4-FFF2-40B4-BE49-F238E27FC236}">
                <a16:creationId xmlns:a16="http://schemas.microsoft.com/office/drawing/2014/main" id="{CDA1562E-1174-C20D-D786-89F4C2F4C5BF}"/>
              </a:ext>
            </a:extLst>
          </p:cNvPr>
          <p:cNvSpPr>
            <a:spLocks noGrp="1"/>
          </p:cNvSpPr>
          <p:nvPr>
            <p:ph idx="1"/>
          </p:nvPr>
        </p:nvSpPr>
        <p:spPr>
          <a:xfrm>
            <a:off x="239253" y="1815691"/>
            <a:ext cx="5566860" cy="4801418"/>
          </a:xfrm>
        </p:spPr>
        <p:txBody>
          <a:bodyPr vert="horz" lIns="91440" tIns="45720" rIns="91440" bIns="45720" rtlCol="0" anchor="t">
            <a:noAutofit/>
          </a:bodyPr>
          <a:lstStyle/>
          <a:p>
            <a:pPr>
              <a:lnSpc>
                <a:spcPct val="100000"/>
              </a:lnSpc>
            </a:pPr>
            <a:r>
              <a:rPr lang="en-US" sz="2200" dirty="0">
                <a:ea typeface="+mn-lt"/>
                <a:cs typeface="+mn-lt"/>
              </a:rPr>
              <a:t>The core planning team should include representatives from across the workplace, including individuals and </a:t>
            </a:r>
            <a:r>
              <a:rPr lang="en-US" sz="2200" b="1" dirty="0">
                <a:ea typeface="+mn-lt"/>
                <a:cs typeface="+mn-lt"/>
              </a:rPr>
              <a:t>organizations that serve and represent the interests of staff</a:t>
            </a:r>
            <a:r>
              <a:rPr lang="en-US" sz="2200" dirty="0">
                <a:ea typeface="+mn-lt"/>
                <a:cs typeface="+mn-lt"/>
              </a:rPr>
              <a:t>. </a:t>
            </a:r>
            <a:endParaRPr lang="en-US" sz="2200" dirty="0">
              <a:cs typeface="Calibri"/>
            </a:endParaRPr>
          </a:p>
          <a:p>
            <a:pPr>
              <a:lnSpc>
                <a:spcPct val="100000"/>
              </a:lnSpc>
            </a:pPr>
            <a:r>
              <a:rPr lang="en-US" sz="2200" dirty="0">
                <a:cs typeface="Calibri"/>
              </a:rPr>
              <a:t>Local and county emergency responders should be included.</a:t>
            </a:r>
          </a:p>
          <a:p>
            <a:pPr>
              <a:lnSpc>
                <a:spcPct val="100000"/>
              </a:lnSpc>
            </a:pPr>
            <a:r>
              <a:rPr lang="en-US" sz="2200" dirty="0">
                <a:ea typeface="+mn-lt"/>
                <a:cs typeface="+mn-lt"/>
              </a:rPr>
              <a:t>The planning team is tasked with </a:t>
            </a:r>
            <a:r>
              <a:rPr lang="en-US" sz="2200" b="1" dirty="0">
                <a:ea typeface="+mn-lt"/>
                <a:cs typeface="+mn-lt"/>
              </a:rPr>
              <a:t>identifying possible threats and hazards within the workplace and the surrounding community</a:t>
            </a:r>
            <a:r>
              <a:rPr lang="en-US" sz="2200" dirty="0">
                <a:ea typeface="+mn-lt"/>
                <a:cs typeface="+mn-lt"/>
              </a:rPr>
              <a:t>, and assesses the risk and vulnerabilities posed by those threats and hazards. </a:t>
            </a:r>
            <a:endParaRPr lang="en-US" sz="2200" dirty="0">
              <a:cs typeface="Calibri"/>
            </a:endParaRPr>
          </a:p>
          <a:p>
            <a:pPr>
              <a:lnSpc>
                <a:spcPct val="100000"/>
              </a:lnSpc>
            </a:pPr>
            <a:endParaRPr lang="en-US" sz="2000" dirty="0">
              <a:cs typeface="Calibri"/>
            </a:endParaRPr>
          </a:p>
          <a:p>
            <a:pPr>
              <a:lnSpc>
                <a:spcPct val="100000"/>
              </a:lnSpc>
            </a:pPr>
            <a:endParaRPr lang="en-US" sz="2000" dirty="0">
              <a:cs typeface="Calibri"/>
            </a:endParaRPr>
          </a:p>
        </p:txBody>
      </p:sp>
      <p:sp>
        <p:nvSpPr>
          <p:cNvPr id="23" name="Rectangle 1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Logo&#10;&#10;Description automatically generated">
            <a:extLst>
              <a:ext uri="{FF2B5EF4-FFF2-40B4-BE49-F238E27FC236}">
                <a16:creationId xmlns:a16="http://schemas.microsoft.com/office/drawing/2014/main" id="{DDA670B5-16F8-BF7B-D8BC-207EB766E19A}"/>
              </a:ext>
            </a:extLst>
          </p:cNvPr>
          <p:cNvPicPr>
            <a:picLocks noChangeAspect="1"/>
          </p:cNvPicPr>
          <p:nvPr/>
        </p:nvPicPr>
        <p:blipFill>
          <a:blip r:embed="rId3"/>
          <a:stretch>
            <a:fillRect/>
          </a:stretch>
        </p:blipFill>
        <p:spPr>
          <a:xfrm>
            <a:off x="6904709" y="1189611"/>
            <a:ext cx="4475531" cy="4475531"/>
          </a:xfrm>
          <a:prstGeom prst="rect">
            <a:avLst/>
          </a:prstGeom>
          <a:effectLst/>
        </p:spPr>
      </p:pic>
    </p:spTree>
    <p:extLst>
      <p:ext uri="{BB962C8B-B14F-4D97-AF65-F5344CB8AC3E}">
        <p14:creationId xmlns:p14="http://schemas.microsoft.com/office/powerpoint/2010/main" val="1231556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2FCE-D324-2104-AC19-A4E046C60C77}"/>
              </a:ext>
            </a:extLst>
          </p:cNvPr>
          <p:cNvSpPr>
            <a:spLocks noGrp="1"/>
          </p:cNvSpPr>
          <p:nvPr>
            <p:ph type="title"/>
          </p:nvPr>
        </p:nvSpPr>
        <p:spPr>
          <a:xfrm>
            <a:off x="379038" y="485812"/>
            <a:ext cx="4516303" cy="1608328"/>
          </a:xfrm>
        </p:spPr>
        <p:txBody>
          <a:bodyPr vert="horz" lIns="91440" tIns="45720" rIns="91440" bIns="45720" rtlCol="0" anchor="ctr">
            <a:noAutofit/>
          </a:bodyPr>
          <a:lstStyle/>
          <a:p>
            <a:r>
              <a:rPr lang="en-US" sz="4000"/>
              <a:t>Mitigation - Evaluating and Prioritizing Risks</a:t>
            </a:r>
            <a:endParaRPr lang="en-US" sz="4000">
              <a:cs typeface="Calibri Light"/>
            </a:endParaRPr>
          </a:p>
          <a:p>
            <a:endParaRPr lang="en-US" sz="3600"/>
          </a:p>
        </p:txBody>
      </p:sp>
      <p:sp>
        <p:nvSpPr>
          <p:cNvPr id="5" name="TextBox 4">
            <a:extLst>
              <a:ext uri="{FF2B5EF4-FFF2-40B4-BE49-F238E27FC236}">
                <a16:creationId xmlns:a16="http://schemas.microsoft.com/office/drawing/2014/main" id="{07D3DFF3-1918-0DC7-BEB9-5D48163BD23D}"/>
              </a:ext>
            </a:extLst>
          </p:cNvPr>
          <p:cNvSpPr txBox="1"/>
          <p:nvPr/>
        </p:nvSpPr>
        <p:spPr>
          <a:xfrm>
            <a:off x="4782164" y="813554"/>
            <a:ext cx="6986981" cy="1605083"/>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endParaRPr lang="en-US" sz="2800">
              <a:cs typeface="Calibri"/>
            </a:endParaRPr>
          </a:p>
          <a:p>
            <a:pPr>
              <a:spcAft>
                <a:spcPts val="600"/>
              </a:spcAft>
            </a:pPr>
            <a:r>
              <a:rPr lang="en-US" sz="2800"/>
              <a:t>Once an initial set of threats and hazards have been identified the planning team should </a:t>
            </a:r>
            <a:r>
              <a:rPr lang="en-US" sz="2800" b="1"/>
              <a:t>evaluate</a:t>
            </a:r>
            <a:r>
              <a:rPr lang="en-US" sz="2800"/>
              <a:t> and </a:t>
            </a:r>
            <a:r>
              <a:rPr lang="en-US" sz="2800" b="1"/>
              <a:t>prioritize</a:t>
            </a:r>
            <a:r>
              <a:rPr lang="en-US" sz="2800">
                <a:ea typeface="+mn-lt"/>
                <a:cs typeface="+mn-lt"/>
              </a:rPr>
              <a:t> the risks posed by threats and hazards. </a:t>
            </a:r>
            <a:endParaRPr lang="en-US" sz="2800">
              <a:cs typeface="Calibri"/>
            </a:endParaRPr>
          </a:p>
          <a:p>
            <a:pPr>
              <a:spcAft>
                <a:spcPts val="600"/>
              </a:spcAft>
            </a:pPr>
            <a:endParaRPr lang="en-US" sz="2800">
              <a:cs typeface="Calibri"/>
            </a:endParaRPr>
          </a:p>
          <a:p>
            <a:pPr indent="-228600">
              <a:spcAft>
                <a:spcPts val="600"/>
              </a:spcAft>
              <a:buFont typeface="Arial" panose="020B0604020202020204" pitchFamily="34" charset="0"/>
              <a:buChar char="•"/>
            </a:pPr>
            <a:endParaRPr lang="en-US" sz="2800">
              <a:cs typeface="Calibri"/>
            </a:endParaRPr>
          </a:p>
          <a:p>
            <a:pPr indent="-228600">
              <a:spcAft>
                <a:spcPts val="600"/>
              </a:spcAft>
              <a:buFont typeface="Arial" panose="020B0604020202020204" pitchFamily="34" charset="0"/>
              <a:buChar char="•"/>
            </a:pPr>
            <a:endParaRPr lang="en-US" sz="2800">
              <a:cs typeface="Calibri"/>
            </a:endParaRPr>
          </a:p>
        </p:txBody>
      </p:sp>
      <p:sp>
        <p:nvSpPr>
          <p:cNvPr id="17" name="Rectangle 16">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logo&#10;&#10;Description automatically generated">
            <a:extLst>
              <a:ext uri="{FF2B5EF4-FFF2-40B4-BE49-F238E27FC236}">
                <a16:creationId xmlns:a16="http://schemas.microsoft.com/office/drawing/2014/main" id="{AD9D7923-4C5F-38C1-BDD9-8E55B98C12C1}"/>
              </a:ext>
            </a:extLst>
          </p:cNvPr>
          <p:cNvPicPr>
            <a:picLocks noGrp="1" noChangeAspect="1"/>
          </p:cNvPicPr>
          <p:nvPr>
            <p:ph idx="1"/>
          </p:nvPr>
        </p:nvPicPr>
        <p:blipFill>
          <a:blip r:embed="rId3"/>
          <a:stretch>
            <a:fillRect/>
          </a:stretch>
        </p:blipFill>
        <p:spPr>
          <a:xfrm>
            <a:off x="641180" y="3045246"/>
            <a:ext cx="4974336" cy="2686141"/>
          </a:xfrm>
          <a:prstGeom prst="rect">
            <a:avLst/>
          </a:prstGeom>
        </p:spPr>
      </p:pic>
      <p:sp>
        <p:nvSpPr>
          <p:cNvPr id="21"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Table&#10;&#10;Description automatically generated">
            <a:extLst>
              <a:ext uri="{FF2B5EF4-FFF2-40B4-BE49-F238E27FC236}">
                <a16:creationId xmlns:a16="http://schemas.microsoft.com/office/drawing/2014/main" id="{844F7385-C9D3-F2A4-9782-94A3715A5831}"/>
              </a:ext>
            </a:extLst>
          </p:cNvPr>
          <p:cNvPicPr>
            <a:picLocks noChangeAspect="1"/>
          </p:cNvPicPr>
          <p:nvPr/>
        </p:nvPicPr>
        <p:blipFill>
          <a:blip r:embed="rId4"/>
          <a:stretch>
            <a:fillRect/>
          </a:stretch>
        </p:blipFill>
        <p:spPr>
          <a:xfrm>
            <a:off x="6363452" y="3179483"/>
            <a:ext cx="5400400" cy="2712636"/>
          </a:xfrm>
          <a:prstGeom prst="rect">
            <a:avLst/>
          </a:prstGeom>
        </p:spPr>
      </p:pic>
    </p:spTree>
    <p:extLst>
      <p:ext uri="{BB962C8B-B14F-4D97-AF65-F5344CB8AC3E}">
        <p14:creationId xmlns:p14="http://schemas.microsoft.com/office/powerpoint/2010/main" val="4186717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A picture containing text, table, indoor, stationary&#10;&#10;Description automatically generated">
            <a:extLst>
              <a:ext uri="{FF2B5EF4-FFF2-40B4-BE49-F238E27FC236}">
                <a16:creationId xmlns:a16="http://schemas.microsoft.com/office/drawing/2014/main" id="{500F429B-E5D9-E308-55A9-E942E48CE786}"/>
              </a:ext>
            </a:extLst>
          </p:cNvPr>
          <p:cNvPicPr>
            <a:picLocks noChangeAspect="1"/>
          </p:cNvPicPr>
          <p:nvPr/>
        </p:nvPicPr>
        <p:blipFill rotWithShape="1">
          <a:blip r:embed="rId3"/>
          <a:srcRect t="6966" r="9091" b="16425"/>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D3AAAE-4E0B-0384-D44C-5DBE92C1A0C7}"/>
              </a:ext>
            </a:extLst>
          </p:cNvPr>
          <p:cNvSpPr>
            <a:spLocks noGrp="1"/>
          </p:cNvSpPr>
          <p:nvPr>
            <p:ph type="title"/>
          </p:nvPr>
        </p:nvSpPr>
        <p:spPr>
          <a:xfrm>
            <a:off x="594804" y="640263"/>
            <a:ext cx="6619811" cy="1344975"/>
          </a:xfrm>
        </p:spPr>
        <p:txBody>
          <a:bodyPr>
            <a:normAutofit/>
          </a:bodyPr>
          <a:lstStyle/>
          <a:p>
            <a:r>
              <a:rPr lang="en-US" sz="4000">
                <a:cs typeface="Calibri Light"/>
              </a:rPr>
              <a:t>Preparedness – Developing a Response Plan</a:t>
            </a:r>
            <a:endParaRPr lang="en-US" sz="4000"/>
          </a:p>
        </p:txBody>
      </p:sp>
      <p:sp>
        <p:nvSpPr>
          <p:cNvPr id="3" name="Content Placeholder 2">
            <a:extLst>
              <a:ext uri="{FF2B5EF4-FFF2-40B4-BE49-F238E27FC236}">
                <a16:creationId xmlns:a16="http://schemas.microsoft.com/office/drawing/2014/main" id="{8912EE7C-458E-9C09-0DE3-781AFBDCFD9B}"/>
              </a:ext>
            </a:extLst>
          </p:cNvPr>
          <p:cNvSpPr>
            <a:spLocks noGrp="1"/>
          </p:cNvSpPr>
          <p:nvPr>
            <p:ph idx="1"/>
          </p:nvPr>
        </p:nvSpPr>
        <p:spPr>
          <a:xfrm>
            <a:off x="594109" y="2121763"/>
            <a:ext cx="6620505" cy="3773010"/>
          </a:xfrm>
        </p:spPr>
        <p:txBody>
          <a:bodyPr vert="horz" lIns="91440" tIns="45720" rIns="91440" bIns="45720" rtlCol="0">
            <a:normAutofit/>
          </a:bodyPr>
          <a:lstStyle/>
          <a:p>
            <a:pPr marL="0" indent="0">
              <a:buNone/>
            </a:pPr>
            <a:r>
              <a:rPr lang="en-US" sz="2000">
                <a:cs typeface="Calibri" panose="020F0502020204030204"/>
              </a:rPr>
              <a:t>The planning team should develop specific courses of action (response protocols) for each threat or hazard identified – for before, during, and after each threat and hazard.</a:t>
            </a:r>
            <a:endParaRPr lang="en-US" sz="2000"/>
          </a:p>
          <a:p>
            <a:endParaRPr lang="en-US" sz="2000">
              <a:cs typeface="Calibri" panose="020F0502020204030204"/>
            </a:endParaRPr>
          </a:p>
          <a:p>
            <a:r>
              <a:rPr lang="en-US" sz="2000">
                <a:cs typeface="Calibri" panose="020F0502020204030204"/>
              </a:rPr>
              <a:t>For each situation:</a:t>
            </a:r>
          </a:p>
          <a:p>
            <a:pPr lvl="1"/>
            <a:r>
              <a:rPr lang="en-US" sz="2000">
                <a:cs typeface="Calibri" panose="020F0502020204030204"/>
              </a:rPr>
              <a:t>Determine the amount of time available to respond (can be minutes to days)</a:t>
            </a:r>
          </a:p>
          <a:p>
            <a:pPr lvl="1"/>
            <a:r>
              <a:rPr lang="en-US" sz="2000">
                <a:cs typeface="Calibri" panose="020F0502020204030204"/>
              </a:rPr>
              <a:t>Identify decision points (what triggers the next response)</a:t>
            </a:r>
          </a:p>
          <a:p>
            <a:pPr lvl="1"/>
            <a:r>
              <a:rPr lang="en-US" sz="2000">
                <a:cs typeface="Calibri" panose="020F0502020204030204"/>
              </a:rPr>
              <a:t>Develop courses of action (who, when, what, how)</a:t>
            </a:r>
          </a:p>
          <a:p>
            <a:pPr lvl="2">
              <a:spcBef>
                <a:spcPts val="0"/>
              </a:spcBef>
            </a:pPr>
            <a:endParaRPr lang="en-US">
              <a:ea typeface="+mn-lt"/>
              <a:cs typeface="+mn-lt"/>
            </a:endParaRPr>
          </a:p>
          <a:p>
            <a:pPr lvl="2">
              <a:spcBef>
                <a:spcPts val="0"/>
              </a:spcBef>
            </a:pPr>
            <a:endParaRPr lang="en-US">
              <a:cs typeface="Calibri"/>
            </a:endParaRPr>
          </a:p>
          <a:p>
            <a:endParaRPr lang="en-US" sz="2000">
              <a:cs typeface="Calibri"/>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4272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192D8-7594-9553-0A8A-008216E7DF3A}"/>
              </a:ext>
            </a:extLst>
          </p:cNvPr>
          <p:cNvSpPr>
            <a:spLocks noGrp="1"/>
          </p:cNvSpPr>
          <p:nvPr>
            <p:ph type="title"/>
          </p:nvPr>
        </p:nvSpPr>
        <p:spPr>
          <a:xfrm>
            <a:off x="841242" y="4643206"/>
            <a:ext cx="5159849" cy="1488172"/>
          </a:xfrm>
        </p:spPr>
        <p:txBody>
          <a:bodyPr vert="horz" lIns="91440" tIns="45720" rIns="91440" bIns="45720" rtlCol="0" anchor="ctr">
            <a:normAutofit/>
          </a:bodyPr>
          <a:lstStyle/>
          <a:p>
            <a:r>
              <a:rPr lang="en-US" sz="3700" kern="1200">
                <a:solidFill>
                  <a:schemeClr val="tx1"/>
                </a:solidFill>
                <a:latin typeface="+mj-lt"/>
                <a:ea typeface="+mj-ea"/>
                <a:cs typeface="+mj-cs"/>
              </a:rPr>
              <a:t>Preparedness: Incident Command Structure (ICS)</a:t>
            </a:r>
          </a:p>
        </p:txBody>
      </p:sp>
      <p:pic>
        <p:nvPicPr>
          <p:cNvPr id="4" name="Picture 4" descr="Diagram&#10;&#10;Description automatically generated">
            <a:extLst>
              <a:ext uri="{FF2B5EF4-FFF2-40B4-BE49-F238E27FC236}">
                <a16:creationId xmlns:a16="http://schemas.microsoft.com/office/drawing/2014/main" id="{0AEBC6FC-505D-E59A-4FCC-C93640AFC271}"/>
              </a:ext>
            </a:extLst>
          </p:cNvPr>
          <p:cNvPicPr>
            <a:picLocks noGrp="1" noChangeAspect="1"/>
          </p:cNvPicPr>
          <p:nvPr>
            <p:ph idx="1"/>
          </p:nvPr>
        </p:nvPicPr>
        <p:blipFill>
          <a:blip r:embed="rId3"/>
          <a:stretch>
            <a:fillRect/>
          </a:stretch>
        </p:blipFill>
        <p:spPr>
          <a:xfrm>
            <a:off x="1170605" y="174032"/>
            <a:ext cx="9844694" cy="4282442"/>
          </a:xfrm>
          <a:prstGeom prst="rect">
            <a:avLst/>
          </a:prstGeom>
        </p:spPr>
      </p:pic>
      <p:sp>
        <p:nvSpPr>
          <p:cNvPr id="5" name="TextBox 4">
            <a:extLst>
              <a:ext uri="{FF2B5EF4-FFF2-40B4-BE49-F238E27FC236}">
                <a16:creationId xmlns:a16="http://schemas.microsoft.com/office/drawing/2014/main" id="{46BF4663-E230-3C56-F13E-4C9E5F31C739}"/>
              </a:ext>
            </a:extLst>
          </p:cNvPr>
          <p:cNvSpPr txBox="1"/>
          <p:nvPr/>
        </p:nvSpPr>
        <p:spPr>
          <a:xfrm>
            <a:off x="6190910" y="4643206"/>
            <a:ext cx="5634506" cy="1831735"/>
          </a:xfrm>
          <a:prstGeom prst="rect">
            <a:avLst/>
          </a:prstGeom>
          <a:solidFill>
            <a:srgbClr val="0070C0"/>
          </a:solid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spcAft>
                <a:spcPts val="600"/>
              </a:spcAft>
            </a:pPr>
            <a:r>
              <a:rPr lang="en-US" dirty="0">
                <a:solidFill>
                  <a:schemeClr val="bg1"/>
                </a:solidFill>
              </a:rPr>
              <a:t>The </a:t>
            </a:r>
            <a:r>
              <a:rPr lang="en-US" i="1" dirty="0">
                <a:solidFill>
                  <a:schemeClr val="bg1"/>
                </a:solidFill>
              </a:rPr>
              <a:t>Incident Command System</a:t>
            </a:r>
            <a:r>
              <a:rPr lang="en-US" dirty="0">
                <a:solidFill>
                  <a:schemeClr val="bg1"/>
                </a:solidFill>
              </a:rPr>
              <a:t> (ICS) is a systematic tool used for the command, control, and coordination of an emergency response. ICS allows agencies to work together using common terminology and operating procedures for controlling personnel, facilities, equipment, and communications at a single incident scene.</a:t>
            </a:r>
          </a:p>
        </p:txBody>
      </p:sp>
    </p:spTree>
    <p:extLst>
      <p:ext uri="{BB962C8B-B14F-4D97-AF65-F5344CB8AC3E}">
        <p14:creationId xmlns:p14="http://schemas.microsoft.com/office/powerpoint/2010/main" val="381361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A3B4F-7A55-942A-EEFB-222D0878F33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67235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A960-B768-684F-9542-E88AA9F94C7C}"/>
              </a:ext>
            </a:extLst>
          </p:cNvPr>
          <p:cNvSpPr>
            <a:spLocks noGrp="1"/>
          </p:cNvSpPr>
          <p:nvPr>
            <p:ph type="title"/>
          </p:nvPr>
        </p:nvSpPr>
        <p:spPr>
          <a:xfrm>
            <a:off x="648929" y="629266"/>
            <a:ext cx="3505495" cy="1622321"/>
          </a:xfrm>
        </p:spPr>
        <p:txBody>
          <a:bodyPr>
            <a:normAutofit/>
          </a:bodyPr>
          <a:lstStyle/>
          <a:p>
            <a:r>
              <a:rPr lang="en-US" dirty="0">
                <a:cs typeface="Calibri Light"/>
              </a:rPr>
              <a:t>Supplies and Resources</a:t>
            </a:r>
            <a:endParaRPr lang="en-US" dirty="0"/>
          </a:p>
        </p:txBody>
      </p:sp>
      <p:sp>
        <p:nvSpPr>
          <p:cNvPr id="3" name="Content Placeholder 2">
            <a:extLst>
              <a:ext uri="{FF2B5EF4-FFF2-40B4-BE49-F238E27FC236}">
                <a16:creationId xmlns:a16="http://schemas.microsoft.com/office/drawing/2014/main" id="{9534ABB8-8FDD-86C8-52B0-F7F780824CA5}"/>
              </a:ext>
            </a:extLst>
          </p:cNvPr>
          <p:cNvSpPr>
            <a:spLocks noGrp="1"/>
          </p:cNvSpPr>
          <p:nvPr>
            <p:ph idx="1"/>
          </p:nvPr>
        </p:nvSpPr>
        <p:spPr>
          <a:xfrm>
            <a:off x="648931" y="2438400"/>
            <a:ext cx="3505494" cy="3785419"/>
          </a:xfrm>
        </p:spPr>
        <p:txBody>
          <a:bodyPr vert="horz" lIns="91440" tIns="45720" rIns="91440" bIns="45720" rtlCol="0">
            <a:normAutofit/>
          </a:bodyPr>
          <a:lstStyle/>
          <a:p>
            <a:endParaRPr lang="en-US" sz="2000">
              <a:cs typeface="Calibri"/>
            </a:endParaRPr>
          </a:p>
          <a:p>
            <a:endParaRPr lang="en-US" sz="2000">
              <a:cs typeface="Calibri"/>
            </a:endParaRPr>
          </a:p>
        </p:txBody>
      </p:sp>
      <p:sp>
        <p:nvSpPr>
          <p:cNvPr id="91" name="Rectangle 4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yellow, arranged, several&#10;&#10;Description automatically generated">
            <a:extLst>
              <a:ext uri="{FF2B5EF4-FFF2-40B4-BE49-F238E27FC236}">
                <a16:creationId xmlns:a16="http://schemas.microsoft.com/office/drawing/2014/main" id="{8AAAA0AF-E8C9-EEE3-920B-E0CC52E6F905}"/>
              </a:ext>
            </a:extLst>
          </p:cNvPr>
          <p:cNvPicPr>
            <a:picLocks noChangeAspect="1"/>
          </p:cNvPicPr>
          <p:nvPr/>
        </p:nvPicPr>
        <p:blipFill rotWithShape="1">
          <a:blip r:embed="rId3"/>
          <a:srcRect l="14222" r="1290"/>
          <a:stretch/>
        </p:blipFill>
        <p:spPr>
          <a:xfrm>
            <a:off x="5405862" y="1646257"/>
            <a:ext cx="6019331" cy="3562239"/>
          </a:xfrm>
          <a:prstGeom prst="rect">
            <a:avLst/>
          </a:prstGeom>
          <a:effectLst/>
        </p:spPr>
      </p:pic>
      <p:sp>
        <p:nvSpPr>
          <p:cNvPr id="4" name="TextBox 3">
            <a:extLst>
              <a:ext uri="{FF2B5EF4-FFF2-40B4-BE49-F238E27FC236}">
                <a16:creationId xmlns:a16="http://schemas.microsoft.com/office/drawing/2014/main" id="{EF026232-E7B2-E179-283F-68A3BD9FFD76}"/>
              </a:ext>
            </a:extLst>
          </p:cNvPr>
          <p:cNvSpPr txBox="1"/>
          <p:nvPr/>
        </p:nvSpPr>
        <p:spPr>
          <a:xfrm>
            <a:off x="484214" y="2251587"/>
            <a:ext cx="4154842" cy="4247317"/>
          </a:xfrm>
          <a:prstGeom prst="rect">
            <a:avLst/>
          </a:prstGeom>
          <a:noFill/>
        </p:spPr>
        <p:txBody>
          <a:bodyPr wrap="square" rtlCol="0">
            <a:spAutoFit/>
          </a:bodyPr>
          <a:lstStyle/>
          <a:p>
            <a:r>
              <a:rPr lang="en-US" b="1" dirty="0">
                <a:cs typeface="Calibri" panose="020F0502020204030204"/>
              </a:rPr>
              <a:t>Workplace Supplies</a:t>
            </a:r>
          </a:p>
          <a:p>
            <a:endParaRPr lang="en-US" b="1" dirty="0">
              <a:cs typeface="Calibri" panose="020F0502020204030204"/>
            </a:endParaRPr>
          </a:p>
          <a:p>
            <a:pPr marL="171450" indent="-171450">
              <a:buFont typeface="Arial"/>
              <a:buChar char="•"/>
            </a:pPr>
            <a:r>
              <a:rPr lang="en-US" dirty="0"/>
              <a:t>Safety glasses, goggles, or face shields for eye protection</a:t>
            </a:r>
            <a:endParaRPr lang="en-US" dirty="0">
              <a:cs typeface="Calibri"/>
            </a:endParaRPr>
          </a:p>
          <a:p>
            <a:pPr marL="171450" indent="-171450">
              <a:buFont typeface="Arial"/>
              <a:buChar char="•"/>
            </a:pPr>
            <a:r>
              <a:rPr lang="en-US" dirty="0"/>
              <a:t>Hard hats and safety shoes for head and foot protection</a:t>
            </a:r>
            <a:endParaRPr lang="en-US" dirty="0">
              <a:cs typeface="Calibri"/>
            </a:endParaRPr>
          </a:p>
          <a:p>
            <a:pPr marL="171450" indent="-171450">
              <a:buFont typeface="Arial"/>
              <a:buChar char="•"/>
            </a:pPr>
            <a:r>
              <a:rPr lang="en-US" dirty="0"/>
              <a:t>Proper respirators</a:t>
            </a:r>
            <a:endParaRPr lang="en-US" dirty="0">
              <a:cs typeface="Calibri"/>
            </a:endParaRPr>
          </a:p>
          <a:p>
            <a:pPr marL="171450" indent="-171450">
              <a:buFont typeface="Arial"/>
              <a:buChar char="•"/>
            </a:pPr>
            <a:r>
              <a:rPr lang="en-US" dirty="0"/>
              <a:t>Chemical suits, gloves, hoods, and boots for body protection from chemicals</a:t>
            </a:r>
            <a:endParaRPr lang="en-US" dirty="0">
              <a:cs typeface="Calibri"/>
            </a:endParaRPr>
          </a:p>
          <a:p>
            <a:pPr marL="171450" indent="-171450">
              <a:buFont typeface="Arial"/>
              <a:buChar char="•"/>
            </a:pPr>
            <a:r>
              <a:rPr lang="en-US" dirty="0"/>
              <a:t>Any other special equipment or warning devices necessary for hazards associated with the worksite </a:t>
            </a:r>
            <a:endParaRPr lang="en-US" dirty="0">
              <a:cs typeface="Calibri"/>
            </a:endParaRPr>
          </a:p>
          <a:p>
            <a:pPr marL="171450" indent="-171450">
              <a:buFont typeface="Arial"/>
              <a:buChar char="•"/>
            </a:pPr>
            <a:r>
              <a:rPr lang="en-US" dirty="0">
                <a:cs typeface="Calibri"/>
              </a:rPr>
              <a:t>Specialty equipment for moving people and patients   </a:t>
            </a:r>
          </a:p>
          <a:p>
            <a:endParaRPr lang="en-US" dirty="0"/>
          </a:p>
        </p:txBody>
      </p:sp>
    </p:spTree>
    <p:extLst>
      <p:ext uri="{BB962C8B-B14F-4D97-AF65-F5344CB8AC3E}">
        <p14:creationId xmlns:p14="http://schemas.microsoft.com/office/powerpoint/2010/main" val="940344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Icon&#10;&#10;Description automatically generated">
            <a:extLst>
              <a:ext uri="{FF2B5EF4-FFF2-40B4-BE49-F238E27FC236}">
                <a16:creationId xmlns:a16="http://schemas.microsoft.com/office/drawing/2014/main" id="{9C161113-8228-F3E8-7A28-7BE8D740834F}"/>
              </a:ext>
            </a:extLst>
          </p:cNvPr>
          <p:cNvPicPr>
            <a:picLocks noChangeAspect="1"/>
          </p:cNvPicPr>
          <p:nvPr/>
        </p:nvPicPr>
        <p:blipFill rotWithShape="1">
          <a:blip r:embed="rId3"/>
          <a:srcRect t="9078" r="19192" b="13"/>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58668-C79D-E19A-8A89-9408D14EF8E2}"/>
              </a:ext>
            </a:extLst>
          </p:cNvPr>
          <p:cNvSpPr>
            <a:spLocks noGrp="1"/>
          </p:cNvSpPr>
          <p:nvPr>
            <p:ph type="title"/>
          </p:nvPr>
        </p:nvSpPr>
        <p:spPr>
          <a:xfrm>
            <a:off x="594804" y="640263"/>
            <a:ext cx="6619811" cy="1344975"/>
          </a:xfrm>
        </p:spPr>
        <p:txBody>
          <a:bodyPr>
            <a:normAutofit/>
          </a:bodyPr>
          <a:lstStyle/>
          <a:p>
            <a:r>
              <a:rPr lang="en-US" sz="4000">
                <a:cs typeface="Calibri Light"/>
              </a:rPr>
              <a:t>Preparedness: Implementing the Plan </a:t>
            </a:r>
            <a:endParaRPr lang="en-US" sz="4000"/>
          </a:p>
        </p:txBody>
      </p:sp>
      <p:sp>
        <p:nvSpPr>
          <p:cNvPr id="6" name="Content Placeholder 5">
            <a:extLst>
              <a:ext uri="{FF2B5EF4-FFF2-40B4-BE49-F238E27FC236}">
                <a16:creationId xmlns:a16="http://schemas.microsoft.com/office/drawing/2014/main" id="{8824CF48-BFBF-A6A9-5743-DFF752FA6732}"/>
              </a:ext>
            </a:extLst>
          </p:cNvPr>
          <p:cNvSpPr>
            <a:spLocks noGrp="1"/>
          </p:cNvSpPr>
          <p:nvPr>
            <p:ph idx="1"/>
          </p:nvPr>
        </p:nvSpPr>
        <p:spPr>
          <a:xfrm>
            <a:off x="594109" y="2121763"/>
            <a:ext cx="6620505" cy="3773010"/>
          </a:xfrm>
        </p:spPr>
        <p:txBody>
          <a:bodyPr vert="horz" lIns="91440" tIns="45720" rIns="91440" bIns="45720" rtlCol="0">
            <a:normAutofit/>
          </a:bodyPr>
          <a:lstStyle/>
          <a:p>
            <a:r>
              <a:rPr lang="en-US" sz="2000" b="1">
                <a:ea typeface="+mn-lt"/>
                <a:cs typeface="+mn-lt"/>
              </a:rPr>
              <a:t>Training! </a:t>
            </a:r>
            <a:endParaRPr lang="en-US" sz="2000">
              <a:cs typeface="Calibri" panose="020F0502020204030204"/>
            </a:endParaRPr>
          </a:p>
          <a:p>
            <a:pPr lvl="1"/>
            <a:r>
              <a:rPr lang="en-US" sz="2000" b="1">
                <a:ea typeface="+mn-lt"/>
                <a:cs typeface="+mn-lt"/>
              </a:rPr>
              <a:t>Everyone</a:t>
            </a:r>
            <a:r>
              <a:rPr lang="en-US" sz="2000">
                <a:ea typeface="+mn-lt"/>
                <a:cs typeface="+mn-lt"/>
              </a:rPr>
              <a:t> </a:t>
            </a:r>
            <a:r>
              <a:rPr lang="en-US" sz="2000" b="1">
                <a:ea typeface="+mn-lt"/>
                <a:cs typeface="+mn-lt"/>
              </a:rPr>
              <a:t>involved in the plan</a:t>
            </a:r>
            <a:r>
              <a:rPr lang="en-US" sz="2000">
                <a:ea typeface="+mn-lt"/>
                <a:cs typeface="+mn-lt"/>
              </a:rPr>
              <a:t> needs to know their roles and responsibilities before, during and after an emergency.</a:t>
            </a:r>
            <a:endParaRPr lang="en-US" sz="2000">
              <a:cs typeface="Calibri"/>
            </a:endParaRPr>
          </a:p>
          <a:p>
            <a:pPr lvl="1"/>
            <a:r>
              <a:rPr lang="en-US" sz="2000" b="1">
                <a:cs typeface="Calibri"/>
              </a:rPr>
              <a:t>Everyone at the workplace</a:t>
            </a:r>
            <a:r>
              <a:rPr lang="en-US" sz="2000">
                <a:cs typeface="Calibri"/>
              </a:rPr>
              <a:t> should be educated and familiarized with the plan at least annually.</a:t>
            </a:r>
          </a:p>
          <a:p>
            <a:pPr lvl="2"/>
            <a:r>
              <a:rPr lang="en-US">
                <a:cs typeface="Calibri"/>
              </a:rPr>
              <a:t>Visit evacuation sites and where specific areas will be set up (reunification, triage, media, etc.)</a:t>
            </a:r>
          </a:p>
          <a:p>
            <a:pPr lvl="2"/>
            <a:r>
              <a:rPr lang="en-US">
                <a:cs typeface="Calibri"/>
              </a:rPr>
              <a:t>Develop reference guides with information; post throughout buildings.</a:t>
            </a:r>
          </a:p>
          <a:p>
            <a:pPr lvl="2"/>
            <a:r>
              <a:rPr lang="en-US">
                <a:cs typeface="Calibri"/>
              </a:rPr>
              <a:t>Include emergency responders and other community partners in training.</a:t>
            </a:r>
          </a:p>
          <a:p>
            <a:pPr lvl="2"/>
            <a:endParaRPr lang="en-US">
              <a:cs typeface="Calibri"/>
            </a:endParaRPr>
          </a:p>
          <a:p>
            <a:pPr lvl="1"/>
            <a:endParaRPr lang="en-US" sz="2000">
              <a:cs typeface="Calibri"/>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18296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EB6AC-602F-BD44-10BE-8713D8183B21}"/>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en-US" dirty="0"/>
              <a:t>Preparedness: Practice, Practice, Practice</a:t>
            </a:r>
          </a:p>
        </p:txBody>
      </p:sp>
      <p:pic>
        <p:nvPicPr>
          <p:cNvPr id="6" name="Picture 6">
            <a:extLst>
              <a:ext uri="{FF2B5EF4-FFF2-40B4-BE49-F238E27FC236}">
                <a16:creationId xmlns:a16="http://schemas.microsoft.com/office/drawing/2014/main" id="{74E327EE-2DA5-4DB4-70E9-4523EF1038EB}"/>
              </a:ext>
            </a:extLst>
          </p:cNvPr>
          <p:cNvPicPr>
            <a:picLocks noChangeAspect="1"/>
          </p:cNvPicPr>
          <p:nvPr/>
        </p:nvPicPr>
        <p:blipFill rotWithShape="1">
          <a:blip r:embed="rId3"/>
          <a:srcRect t="6113" r="1" b="6114"/>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5" name="TextBox 4">
            <a:extLst>
              <a:ext uri="{FF2B5EF4-FFF2-40B4-BE49-F238E27FC236}">
                <a16:creationId xmlns:a16="http://schemas.microsoft.com/office/drawing/2014/main" id="{6513A749-4EDE-C9C2-DAC7-6F87F082C79A}"/>
              </a:ext>
            </a:extLst>
          </p:cNvPr>
          <p:cNvSpPr txBox="1"/>
          <p:nvPr/>
        </p:nvSpPr>
        <p:spPr>
          <a:xfrm>
            <a:off x="6797004" y="670558"/>
            <a:ext cx="5229896" cy="59461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a:lnSpc>
                <a:spcPct val="110000"/>
              </a:lnSpc>
              <a:spcAft>
                <a:spcPts val="600"/>
              </a:spcAft>
            </a:pPr>
            <a:r>
              <a:rPr lang="en-US" sz="2000" dirty="0"/>
              <a:t>The more a plan is practiced, and stakeholders are trained on the plan, the more effectively they will be able to act before, during, and after an emergency to lessen the impact on life and property. </a:t>
            </a:r>
          </a:p>
          <a:p>
            <a:pPr indent="-228600">
              <a:lnSpc>
                <a:spcPct val="110000"/>
              </a:lnSpc>
              <a:spcAft>
                <a:spcPts val="600"/>
              </a:spcAft>
              <a:buFont typeface="Arial" panose="020B0604020202020204" pitchFamily="34" charset="0"/>
              <a:buChar char="•"/>
            </a:pPr>
            <a:endParaRPr lang="en-US" sz="2000" dirty="0"/>
          </a:p>
          <a:p>
            <a:pPr>
              <a:lnSpc>
                <a:spcPct val="110000"/>
              </a:lnSpc>
              <a:spcAft>
                <a:spcPts val="600"/>
              </a:spcAft>
            </a:pPr>
            <a:r>
              <a:rPr lang="en-US" sz="2000" dirty="0"/>
              <a:t>Exercises provide opportunities to practice with community partners including first responders and local emergency management as well as to identify gaps and weaknesses in the plan. </a:t>
            </a:r>
          </a:p>
          <a:p>
            <a:pPr indent="-228600">
              <a:lnSpc>
                <a:spcPct val="110000"/>
              </a:lnSpc>
              <a:spcAft>
                <a:spcPts val="600"/>
              </a:spcAft>
              <a:buFont typeface="Arial" panose="020B0604020202020204" pitchFamily="34" charset="0"/>
              <a:buChar char="•"/>
            </a:pPr>
            <a:endParaRPr lang="en-US" sz="2000" dirty="0"/>
          </a:p>
          <a:p>
            <a:pPr>
              <a:lnSpc>
                <a:spcPct val="110000"/>
              </a:lnSpc>
              <a:spcAft>
                <a:spcPts val="600"/>
              </a:spcAft>
            </a:pPr>
            <a:r>
              <a:rPr lang="en-US" sz="2000" b="1" dirty="0"/>
              <a:t>Types of Exercises:</a:t>
            </a:r>
          </a:p>
          <a:p>
            <a:pPr marL="342900" indent="-228600">
              <a:lnSpc>
                <a:spcPct val="110000"/>
              </a:lnSpc>
              <a:spcAft>
                <a:spcPts val="600"/>
              </a:spcAft>
              <a:buFont typeface="Arial" panose="020B0604020202020204" pitchFamily="34" charset="0"/>
              <a:buChar char="•"/>
            </a:pPr>
            <a:r>
              <a:rPr lang="en-US" sz="2000" b="1" dirty="0"/>
              <a:t>Tabletop:</a:t>
            </a:r>
            <a:r>
              <a:rPr lang="en-US" sz="2000" dirty="0"/>
              <a:t> Small-group discussions that walk through a scenario and the courses of actions needed to take before, during, and after an emergency. </a:t>
            </a:r>
          </a:p>
          <a:p>
            <a:pPr marL="342900" indent="-228600">
              <a:lnSpc>
                <a:spcPct val="110000"/>
              </a:lnSpc>
              <a:spcAft>
                <a:spcPts val="600"/>
              </a:spcAft>
              <a:buFont typeface="Arial" panose="020B0604020202020204" pitchFamily="34" charset="0"/>
              <a:buChar char="•"/>
            </a:pPr>
            <a:r>
              <a:rPr lang="en-US" sz="2000" b="1" dirty="0"/>
              <a:t>Drills: </a:t>
            </a:r>
            <a:r>
              <a:rPr lang="en-US" sz="2000" dirty="0"/>
              <a:t>In partnership with first responders, drills practice on site to practice responding to a scenario.</a:t>
            </a:r>
          </a:p>
          <a:p>
            <a:pPr marL="342900" indent="-228600">
              <a:lnSpc>
                <a:spcPct val="110000"/>
              </a:lnSpc>
              <a:spcAft>
                <a:spcPts val="600"/>
              </a:spcAft>
              <a:buFont typeface="Arial" panose="020B0604020202020204" pitchFamily="34" charset="0"/>
              <a:buChar char="•"/>
            </a:pPr>
            <a:endParaRPr lang="en-US" sz="2000" dirty="0"/>
          </a:p>
          <a:p>
            <a:pPr marL="342900" indent="-228600">
              <a:lnSpc>
                <a:spcPct val="110000"/>
              </a:lnSpc>
              <a:spcAft>
                <a:spcPts val="600"/>
              </a:spcAft>
              <a:buFont typeface="Arial" panose="020B0604020202020204" pitchFamily="34" charset="0"/>
              <a:buChar char="•"/>
            </a:pPr>
            <a:endParaRPr lang="en-US" sz="2000" dirty="0"/>
          </a:p>
          <a:p>
            <a:pPr indent="-228600">
              <a:lnSpc>
                <a:spcPct val="11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85323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48CFCF2-C773-11AA-0BEA-3131EB633C5F}"/>
              </a:ext>
            </a:extLst>
          </p:cNvPr>
          <p:cNvPicPr>
            <a:picLocks noChangeAspect="1"/>
          </p:cNvPicPr>
          <p:nvPr/>
        </p:nvPicPr>
        <p:blipFill rotWithShape="1">
          <a:blip r:embed="rId3"/>
          <a:srcRect l="31616"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13D07D-5E31-2289-208B-50BDA8D08D03}"/>
              </a:ext>
            </a:extLst>
          </p:cNvPr>
          <p:cNvSpPr>
            <a:spLocks noGrp="1"/>
          </p:cNvSpPr>
          <p:nvPr>
            <p:ph type="title"/>
          </p:nvPr>
        </p:nvSpPr>
        <p:spPr>
          <a:xfrm>
            <a:off x="838200" y="365125"/>
            <a:ext cx="3822189" cy="1899912"/>
          </a:xfrm>
        </p:spPr>
        <p:txBody>
          <a:bodyPr>
            <a:normAutofit/>
          </a:bodyPr>
          <a:lstStyle/>
          <a:p>
            <a:r>
              <a:rPr lang="en-US" sz="4000">
                <a:cs typeface="Calibri Light"/>
              </a:rPr>
              <a:t>Response</a:t>
            </a:r>
            <a:endParaRPr lang="en-US" sz="4000"/>
          </a:p>
        </p:txBody>
      </p:sp>
      <p:sp>
        <p:nvSpPr>
          <p:cNvPr id="3" name="Content Placeholder 2">
            <a:extLst>
              <a:ext uri="{FF2B5EF4-FFF2-40B4-BE49-F238E27FC236}">
                <a16:creationId xmlns:a16="http://schemas.microsoft.com/office/drawing/2014/main" id="{31F88D02-1AB4-8649-1CCB-CE4047CE5779}"/>
              </a:ext>
            </a:extLst>
          </p:cNvPr>
          <p:cNvSpPr>
            <a:spLocks noGrp="1"/>
          </p:cNvSpPr>
          <p:nvPr>
            <p:ph idx="1"/>
          </p:nvPr>
        </p:nvSpPr>
        <p:spPr>
          <a:xfrm>
            <a:off x="838200" y="2434201"/>
            <a:ext cx="3822189" cy="3742762"/>
          </a:xfrm>
        </p:spPr>
        <p:txBody>
          <a:bodyPr vert="horz" lIns="91440" tIns="45720" rIns="91440" bIns="45720" rtlCol="0" anchor="t">
            <a:normAutofit/>
          </a:bodyPr>
          <a:lstStyle/>
          <a:p>
            <a:pPr marL="0" indent="0">
              <a:lnSpc>
                <a:spcPct val="100000"/>
              </a:lnSpc>
              <a:buNone/>
            </a:pPr>
            <a:r>
              <a:rPr lang="en-US">
                <a:ea typeface="+mn-lt"/>
                <a:cs typeface="+mn-lt"/>
              </a:rPr>
              <a:t>Activities and programs designed to address the immediate and short-term effects of the onset of an emergency or disaster – basically putting the plan into ACTION!</a:t>
            </a:r>
            <a:endParaRPr lang="en-US">
              <a:cs typeface="Calibri" panose="020F0502020204030204"/>
            </a:endParaRPr>
          </a:p>
        </p:txBody>
      </p:sp>
    </p:spTree>
    <p:extLst>
      <p:ext uri="{BB962C8B-B14F-4D97-AF65-F5344CB8AC3E}">
        <p14:creationId xmlns:p14="http://schemas.microsoft.com/office/powerpoint/2010/main" val="256631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1DE728-8710-4D0D-ABEA-461458917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A62926-1370-B608-E833-68856E0DF712}"/>
              </a:ext>
            </a:extLst>
          </p:cNvPr>
          <p:cNvSpPr>
            <a:spLocks noGrp="1"/>
          </p:cNvSpPr>
          <p:nvPr>
            <p:ph type="title"/>
          </p:nvPr>
        </p:nvSpPr>
        <p:spPr>
          <a:xfrm>
            <a:off x="648928" y="4675886"/>
            <a:ext cx="3685032" cy="1608328"/>
          </a:xfrm>
        </p:spPr>
        <p:txBody>
          <a:bodyPr>
            <a:normAutofit/>
          </a:bodyPr>
          <a:lstStyle/>
          <a:p>
            <a:r>
              <a:rPr lang="en-US" sz="3600">
                <a:cs typeface="Calibri Light"/>
              </a:rPr>
              <a:t>Recovery</a:t>
            </a:r>
            <a:endParaRPr lang="en-US" sz="3600"/>
          </a:p>
        </p:txBody>
      </p:sp>
      <p:sp>
        <p:nvSpPr>
          <p:cNvPr id="11" name="Rectangle 1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3B44FA-4555-FD9D-C532-F676DD958E07}"/>
              </a:ext>
            </a:extLst>
          </p:cNvPr>
          <p:cNvSpPr>
            <a:spLocks noGrp="1"/>
          </p:cNvSpPr>
          <p:nvPr>
            <p:ph idx="1"/>
          </p:nvPr>
        </p:nvSpPr>
        <p:spPr>
          <a:xfrm>
            <a:off x="3524828" y="5322432"/>
            <a:ext cx="8045687" cy="1605083"/>
          </a:xfrm>
        </p:spPr>
        <p:txBody>
          <a:bodyPr vert="horz" lIns="91440" tIns="45720" rIns="91440" bIns="45720" rtlCol="0" anchor="ctr">
            <a:noAutofit/>
          </a:bodyPr>
          <a:lstStyle/>
          <a:p>
            <a:pPr>
              <a:lnSpc>
                <a:spcPct val="100000"/>
              </a:lnSpc>
            </a:pPr>
            <a:r>
              <a:rPr lang="en-US" sz="2400">
                <a:ea typeface="+mn-lt"/>
                <a:cs typeface="+mn-lt"/>
              </a:rPr>
              <a:t>Long-term activities and programs beyond the initial crisis period of an emergency or disaster designed to return all systems to normal status or to reconstitute these systems to a new, less vulnerable condition. </a:t>
            </a:r>
            <a:endParaRPr lang="en-US" sz="2400">
              <a:cs typeface="Calibri"/>
            </a:endParaRPr>
          </a:p>
          <a:p>
            <a:pPr>
              <a:lnSpc>
                <a:spcPct val="100000"/>
              </a:lnSpc>
            </a:pPr>
            <a:endParaRPr lang="en-US" sz="1800">
              <a:ea typeface="+mn-lt"/>
              <a:cs typeface="+mn-lt"/>
            </a:endParaRPr>
          </a:p>
          <a:p>
            <a:pPr>
              <a:lnSpc>
                <a:spcPct val="100000"/>
              </a:lnSpc>
            </a:pPr>
            <a:endParaRPr lang="en-US" sz="1800">
              <a:cs typeface="Calibri"/>
            </a:endParaRPr>
          </a:p>
        </p:txBody>
      </p:sp>
      <p:pic>
        <p:nvPicPr>
          <p:cNvPr id="5" name="Picture 5" descr="Diagram&#10;&#10;Description automatically generated">
            <a:extLst>
              <a:ext uri="{FF2B5EF4-FFF2-40B4-BE49-F238E27FC236}">
                <a16:creationId xmlns:a16="http://schemas.microsoft.com/office/drawing/2014/main" id="{422B4874-45D7-205C-F8F9-41AA9EE0B217}"/>
              </a:ext>
            </a:extLst>
          </p:cNvPr>
          <p:cNvPicPr>
            <a:picLocks noChangeAspect="1"/>
          </p:cNvPicPr>
          <p:nvPr/>
        </p:nvPicPr>
        <p:blipFill>
          <a:blip r:embed="rId3"/>
          <a:stretch>
            <a:fillRect/>
          </a:stretch>
        </p:blipFill>
        <p:spPr>
          <a:xfrm>
            <a:off x="2076642" y="641788"/>
            <a:ext cx="8054109" cy="3634788"/>
          </a:xfrm>
          <a:prstGeom prst="rect">
            <a:avLst/>
          </a:prstGeom>
        </p:spPr>
      </p:pic>
    </p:spTree>
    <p:extLst>
      <p:ext uri="{BB962C8B-B14F-4D97-AF65-F5344CB8AC3E}">
        <p14:creationId xmlns:p14="http://schemas.microsoft.com/office/powerpoint/2010/main" val="2307951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reaching for a paper on a table full of paper and sticky notes">
            <a:extLst>
              <a:ext uri="{FF2B5EF4-FFF2-40B4-BE49-F238E27FC236}">
                <a16:creationId xmlns:a16="http://schemas.microsoft.com/office/drawing/2014/main" id="{840EDDCB-3AE9-F325-76B2-E4782EF3BB61}"/>
              </a:ext>
            </a:extLst>
          </p:cNvPr>
          <p:cNvPicPr>
            <a:picLocks noChangeAspect="1"/>
          </p:cNvPicPr>
          <p:nvPr/>
        </p:nvPicPr>
        <p:blipFill rotWithShape="1">
          <a:blip r:embed="rId3"/>
          <a:srcRect t="8146" b="7584"/>
          <a:stretch/>
        </p:blipFill>
        <p:spPr>
          <a:xfrm>
            <a:off x="1" y="1"/>
            <a:ext cx="12192000" cy="6857999"/>
          </a:xfrm>
          <a:prstGeom prst="rect">
            <a:avLst/>
          </a:prstGeom>
        </p:spPr>
      </p:pic>
      <p:sp useBgFill="1">
        <p:nvSpPr>
          <p:cNvPr id="29" name="Freeform: Shape 2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7F1CC9-A695-0DFF-3D28-480986C26D10}"/>
              </a:ext>
            </a:extLst>
          </p:cNvPr>
          <p:cNvSpPr>
            <a:spLocks noGrp="1"/>
          </p:cNvSpPr>
          <p:nvPr>
            <p:ph type="title"/>
          </p:nvPr>
        </p:nvSpPr>
        <p:spPr>
          <a:xfrm>
            <a:off x="1037809" y="1071350"/>
            <a:ext cx="4775162" cy="1339382"/>
          </a:xfrm>
        </p:spPr>
        <p:txBody>
          <a:bodyPr>
            <a:normAutofit fontScale="90000"/>
          </a:bodyPr>
          <a:lstStyle/>
          <a:p>
            <a:pPr algn="ctr"/>
            <a:r>
              <a:rPr lang="en-US" sz="3600">
                <a:cs typeface="Calibri Light"/>
              </a:rPr>
              <a:t>Recovery: Debriefing after an Exercise and/or Incident</a:t>
            </a:r>
            <a:endParaRPr lang="en-US" sz="3600"/>
          </a:p>
        </p:txBody>
      </p:sp>
      <p:sp>
        <p:nvSpPr>
          <p:cNvPr id="3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A9BAC588-F199-35ED-C59C-1DCBB0DB83E4}"/>
              </a:ext>
            </a:extLst>
          </p:cNvPr>
          <p:cNvSpPr>
            <a:spLocks noGrp="1"/>
          </p:cNvSpPr>
          <p:nvPr>
            <p:ph idx="1"/>
          </p:nvPr>
        </p:nvSpPr>
        <p:spPr>
          <a:xfrm>
            <a:off x="573563" y="2223984"/>
            <a:ext cx="5474444" cy="3902527"/>
          </a:xfrm>
        </p:spPr>
        <p:txBody>
          <a:bodyPr vert="horz" lIns="91440" tIns="45720" rIns="91440" bIns="45720" rtlCol="0" anchor="ctr">
            <a:normAutofit/>
          </a:bodyPr>
          <a:lstStyle/>
          <a:p>
            <a:pPr lvl="1">
              <a:spcBef>
                <a:spcPts val="0"/>
              </a:spcBef>
            </a:pPr>
            <a:r>
              <a:rPr lang="en-US" sz="2000" dirty="0">
                <a:ea typeface="+mn-lt"/>
                <a:cs typeface="+mn-lt"/>
              </a:rPr>
              <a:t>Debrief and develop an after-action report that evaluates results, identifies gaps or shortfalls, and documents lessons learned.</a:t>
            </a:r>
            <a:endParaRPr lang="en-US" sz="2000" dirty="0">
              <a:cs typeface="Calibri"/>
            </a:endParaRPr>
          </a:p>
          <a:p>
            <a:pPr lvl="1">
              <a:spcBef>
                <a:spcPts val="0"/>
              </a:spcBef>
            </a:pPr>
            <a:endParaRPr lang="en-US" sz="2000" dirty="0">
              <a:ea typeface="+mn-lt"/>
              <a:cs typeface="+mn-lt"/>
            </a:endParaRPr>
          </a:p>
          <a:p>
            <a:pPr lvl="1">
              <a:spcBef>
                <a:spcPts val="0"/>
              </a:spcBef>
            </a:pPr>
            <a:r>
              <a:rPr lang="en-US" sz="2000" dirty="0">
                <a:ea typeface="+mn-lt"/>
                <a:cs typeface="+mn-lt"/>
              </a:rPr>
              <a:t>Discuss how the plan and procedures will be modified, if needed, and specify who has the responsibility for modifying the plan. </a:t>
            </a:r>
          </a:p>
          <a:p>
            <a:pPr lvl="1">
              <a:spcBef>
                <a:spcPts val="0"/>
              </a:spcBef>
            </a:pPr>
            <a:endParaRPr lang="en-US" sz="2000" dirty="0">
              <a:ea typeface="+mn-lt"/>
              <a:cs typeface="+mn-lt"/>
            </a:endParaRPr>
          </a:p>
          <a:p>
            <a:pPr lvl="1">
              <a:spcBef>
                <a:spcPts val="0"/>
              </a:spcBef>
            </a:pPr>
            <a:r>
              <a:rPr lang="en-US" sz="2000" dirty="0">
                <a:cs typeface="Calibri"/>
              </a:rPr>
              <a:t>Participants should include planning committee plus first responders, and other key stakeholders.</a:t>
            </a:r>
            <a:endParaRPr lang="en-US" sz="2000" dirty="0">
              <a:ea typeface="+mn-lt"/>
              <a:cs typeface="+mn-lt"/>
            </a:endParaRPr>
          </a:p>
          <a:p>
            <a:pPr lvl="1"/>
            <a:endParaRPr lang="en-US" sz="2000" dirty="0">
              <a:cs typeface="Calibri"/>
            </a:endParaRPr>
          </a:p>
        </p:txBody>
      </p:sp>
    </p:spTree>
    <p:extLst>
      <p:ext uri="{BB962C8B-B14F-4D97-AF65-F5344CB8AC3E}">
        <p14:creationId xmlns:p14="http://schemas.microsoft.com/office/powerpoint/2010/main" val="2937843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People holding hands">
            <a:extLst>
              <a:ext uri="{FF2B5EF4-FFF2-40B4-BE49-F238E27FC236}">
                <a16:creationId xmlns:a16="http://schemas.microsoft.com/office/drawing/2014/main" id="{7942F0C7-CD46-5EDA-A2FB-4EDD53C55A9D}"/>
              </a:ext>
            </a:extLst>
          </p:cNvPr>
          <p:cNvPicPr>
            <a:picLocks noChangeAspect="1"/>
          </p:cNvPicPr>
          <p:nvPr/>
        </p:nvPicPr>
        <p:blipFill rotWithShape="1">
          <a:blip r:embed="rId3"/>
          <a:srcRect t="13683" r="-2" b="2043"/>
          <a:stretch/>
        </p:blipFill>
        <p:spPr>
          <a:xfrm>
            <a:off x="-3047" y="10"/>
            <a:ext cx="12191999" cy="6857990"/>
          </a:xfrm>
          <a:prstGeom prst="rect">
            <a:avLst/>
          </a:prstGeom>
        </p:spPr>
      </p:pic>
      <p:sp>
        <p:nvSpPr>
          <p:cNvPr id="17"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9E560-A251-F99F-9AF5-2326E47C94B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Healthcare Specific Information  </a:t>
            </a:r>
            <a:endParaRPr lang="en-US" sz="5200" b="1">
              <a:solidFill>
                <a:srgbClr val="FFFFFF"/>
              </a:solidFill>
              <a:cs typeface="Calibri Light"/>
            </a:endParaRPr>
          </a:p>
        </p:txBody>
      </p:sp>
    </p:spTree>
    <p:extLst>
      <p:ext uri="{BB962C8B-B14F-4D97-AF65-F5344CB8AC3E}">
        <p14:creationId xmlns:p14="http://schemas.microsoft.com/office/powerpoint/2010/main" val="20915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E79A0B77-3DD8-9910-42D8-D6A85356C6AE}"/>
              </a:ext>
            </a:extLst>
          </p:cNvPr>
          <p:cNvPicPr>
            <a:picLocks noChangeAspect="1"/>
          </p:cNvPicPr>
          <p:nvPr/>
        </p:nvPicPr>
        <p:blipFill rotWithShape="1">
          <a:blip r:embed="rId3"/>
          <a:srcRect r="5533" b="2"/>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B05AA-CC56-1609-08DC-63E343B0D112}"/>
              </a:ext>
            </a:extLst>
          </p:cNvPr>
          <p:cNvSpPr>
            <a:spLocks noGrp="1"/>
          </p:cNvSpPr>
          <p:nvPr>
            <p:ph type="title"/>
          </p:nvPr>
        </p:nvSpPr>
        <p:spPr>
          <a:xfrm>
            <a:off x="449730" y="365125"/>
            <a:ext cx="4600252" cy="1510217"/>
          </a:xfrm>
        </p:spPr>
        <p:txBody>
          <a:bodyPr>
            <a:normAutofit/>
          </a:bodyPr>
          <a:lstStyle/>
          <a:p>
            <a:r>
              <a:rPr lang="en-US" sz="4000">
                <a:cs typeface="Calibri Light"/>
              </a:rPr>
              <a:t>Hospitals are in Unique Situations </a:t>
            </a:r>
          </a:p>
        </p:txBody>
      </p:sp>
      <p:sp>
        <p:nvSpPr>
          <p:cNvPr id="3" name="Content Placeholder 2">
            <a:extLst>
              <a:ext uri="{FF2B5EF4-FFF2-40B4-BE49-F238E27FC236}">
                <a16:creationId xmlns:a16="http://schemas.microsoft.com/office/drawing/2014/main" id="{7DD5B780-686A-0389-9296-E476B18680B4}"/>
              </a:ext>
            </a:extLst>
          </p:cNvPr>
          <p:cNvSpPr>
            <a:spLocks noGrp="1"/>
          </p:cNvSpPr>
          <p:nvPr>
            <p:ph idx="1"/>
          </p:nvPr>
        </p:nvSpPr>
        <p:spPr>
          <a:xfrm>
            <a:off x="248485" y="1640832"/>
            <a:ext cx="4714263" cy="4985835"/>
          </a:xfrm>
        </p:spPr>
        <p:txBody>
          <a:bodyPr vert="horz" lIns="91440" tIns="45720" rIns="91440" bIns="45720" rtlCol="0" anchor="t">
            <a:noAutofit/>
          </a:bodyPr>
          <a:lstStyle/>
          <a:p>
            <a:pPr marL="0" indent="0">
              <a:lnSpc>
                <a:spcPct val="150000"/>
              </a:lnSpc>
              <a:buNone/>
            </a:pPr>
            <a:r>
              <a:rPr lang="en-US" sz="2100" b="1">
                <a:ea typeface="+mn-lt"/>
                <a:cs typeface="+mn-lt"/>
              </a:rPr>
              <a:t>Plans need to address:</a:t>
            </a:r>
          </a:p>
          <a:p>
            <a:pPr marL="685800" indent="-342900">
              <a:lnSpc>
                <a:spcPct val="100000"/>
              </a:lnSpc>
              <a:spcBef>
                <a:spcPts val="0"/>
              </a:spcBef>
            </a:pPr>
            <a:r>
              <a:rPr lang="en-US" sz="2100">
                <a:ea typeface="+mn-lt"/>
                <a:cs typeface="+mn-lt"/>
              </a:rPr>
              <a:t>Emergencies from the community and emergencies within the facility</a:t>
            </a:r>
            <a:endParaRPr lang="en-US" sz="2100" b="1">
              <a:ea typeface="+mn-lt"/>
              <a:cs typeface="+mn-lt"/>
            </a:endParaRPr>
          </a:p>
          <a:p>
            <a:pPr>
              <a:lnSpc>
                <a:spcPct val="100000"/>
              </a:lnSpc>
              <a:spcBef>
                <a:spcPts val="0"/>
              </a:spcBef>
            </a:pPr>
            <a:endParaRPr lang="en-US" sz="2100">
              <a:ea typeface="+mn-lt"/>
              <a:cs typeface="+mn-lt"/>
            </a:endParaRPr>
          </a:p>
          <a:p>
            <a:pPr marL="685800" indent="-342900">
              <a:lnSpc>
                <a:spcPct val="100000"/>
              </a:lnSpc>
              <a:spcBef>
                <a:spcPts val="0"/>
              </a:spcBef>
            </a:pPr>
            <a:r>
              <a:rPr lang="en-US" sz="2100">
                <a:ea typeface="+mn-lt"/>
                <a:cs typeface="+mn-lt"/>
              </a:rPr>
              <a:t>Potential sudden influx of patients </a:t>
            </a:r>
          </a:p>
          <a:p>
            <a:pPr>
              <a:lnSpc>
                <a:spcPct val="100000"/>
              </a:lnSpc>
              <a:spcBef>
                <a:spcPts val="0"/>
              </a:spcBef>
            </a:pPr>
            <a:endParaRPr lang="en-US" sz="2100">
              <a:cs typeface="Calibri" panose="020F0502020204030204"/>
            </a:endParaRPr>
          </a:p>
          <a:p>
            <a:pPr marL="685800" indent="-342900">
              <a:lnSpc>
                <a:spcPct val="100000"/>
              </a:lnSpc>
              <a:spcBef>
                <a:spcPts val="0"/>
              </a:spcBef>
            </a:pPr>
            <a:r>
              <a:rPr lang="en-US" sz="2100">
                <a:cs typeface="Calibri" panose="020F0502020204030204"/>
              </a:rPr>
              <a:t>Little to no information on hazardous materials on patients</a:t>
            </a:r>
          </a:p>
          <a:p>
            <a:pPr>
              <a:lnSpc>
                <a:spcPct val="100000"/>
              </a:lnSpc>
              <a:spcBef>
                <a:spcPts val="0"/>
              </a:spcBef>
            </a:pPr>
            <a:endParaRPr lang="en-US" sz="2100">
              <a:ea typeface="+mn-lt"/>
              <a:cs typeface="+mn-lt"/>
            </a:endParaRPr>
          </a:p>
          <a:p>
            <a:pPr marL="685800" indent="-342900">
              <a:lnSpc>
                <a:spcPct val="100000"/>
              </a:lnSpc>
              <a:spcBef>
                <a:spcPts val="0"/>
              </a:spcBef>
            </a:pPr>
            <a:r>
              <a:rPr lang="en-US" sz="2100">
                <a:ea typeface="+mn-lt"/>
                <a:cs typeface="+mn-lt"/>
              </a:rPr>
              <a:t>Hospitals need to prepare as individual institutions and as part of the emergency response community</a:t>
            </a:r>
          </a:p>
          <a:p>
            <a:pPr marL="800100" indent="-457200">
              <a:lnSpc>
                <a:spcPct val="100000"/>
              </a:lnSpc>
              <a:spcBef>
                <a:spcPts val="0"/>
              </a:spcBef>
            </a:pPr>
            <a:endParaRPr lang="en-US">
              <a:ea typeface="+mn-lt"/>
              <a:cs typeface="+mn-lt"/>
            </a:endParaRPr>
          </a:p>
          <a:p>
            <a:pPr>
              <a:lnSpc>
                <a:spcPct val="100000"/>
              </a:lnSpc>
              <a:spcBef>
                <a:spcPts val="0"/>
              </a:spcBef>
            </a:pPr>
            <a:endParaRPr lang="en-US">
              <a:ea typeface="+mn-lt"/>
              <a:cs typeface="+mn-lt"/>
            </a:endParaRPr>
          </a:p>
        </p:txBody>
      </p:sp>
    </p:spTree>
    <p:extLst>
      <p:ext uri="{BB962C8B-B14F-4D97-AF65-F5344CB8AC3E}">
        <p14:creationId xmlns:p14="http://schemas.microsoft.com/office/powerpoint/2010/main" val="136746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2990F1-8CF4-D3B9-D926-FAC41EB27ACC}"/>
              </a:ext>
            </a:extLst>
          </p:cNvPr>
          <p:cNvSpPr>
            <a:spLocks noGrp="1"/>
          </p:cNvSpPr>
          <p:nvPr>
            <p:ph type="title"/>
          </p:nvPr>
        </p:nvSpPr>
        <p:spPr>
          <a:xfrm>
            <a:off x="660041" y="2767106"/>
            <a:ext cx="2880828" cy="3071906"/>
          </a:xfrm>
        </p:spPr>
        <p:txBody>
          <a:bodyPr vert="horz" lIns="91440" tIns="45720" rIns="91440" bIns="45720" rtlCol="0" anchor="t">
            <a:normAutofit/>
          </a:bodyPr>
          <a:lstStyle/>
          <a:p>
            <a:endParaRPr lang="en-US" sz="4000" kern="1200">
              <a:solidFill>
                <a:srgbClr val="FFFFFF"/>
              </a:solidFill>
              <a:latin typeface="+mj-lt"/>
              <a:ea typeface="+mj-ea"/>
              <a:cs typeface="+mj-cs"/>
            </a:endParaRPr>
          </a:p>
          <a:p>
            <a:endParaRPr lang="en-US" sz="4000" kern="1200">
              <a:solidFill>
                <a:srgbClr val="FFFFFF"/>
              </a:solidFill>
              <a:latin typeface="+mj-lt"/>
              <a:ea typeface="+mj-ea"/>
              <a:cs typeface="+mj-cs"/>
            </a:endParaRPr>
          </a:p>
        </p:txBody>
      </p:sp>
      <p:pic>
        <p:nvPicPr>
          <p:cNvPr id="4" name="Picture 4" descr="A picture containing indoor, person, dressed&#10;&#10;Description automatically generated">
            <a:extLst>
              <a:ext uri="{FF2B5EF4-FFF2-40B4-BE49-F238E27FC236}">
                <a16:creationId xmlns:a16="http://schemas.microsoft.com/office/drawing/2014/main" id="{BDA368A7-FAE0-43B8-2BB3-BA56797D42C4}"/>
              </a:ext>
            </a:extLst>
          </p:cNvPr>
          <p:cNvPicPr>
            <a:picLocks noGrp="1" noChangeAspect="1"/>
          </p:cNvPicPr>
          <p:nvPr>
            <p:ph idx="1"/>
          </p:nvPr>
        </p:nvPicPr>
        <p:blipFill>
          <a:blip r:embed="rId3"/>
          <a:stretch>
            <a:fillRect/>
          </a:stretch>
        </p:blipFill>
        <p:spPr>
          <a:xfrm>
            <a:off x="4310004" y="303788"/>
            <a:ext cx="7225748" cy="4064483"/>
          </a:xfrm>
          <a:prstGeom prst="rect">
            <a:avLst/>
          </a:prstGeom>
        </p:spPr>
      </p:pic>
      <p:sp>
        <p:nvSpPr>
          <p:cNvPr id="5" name="TextBox 4">
            <a:extLst>
              <a:ext uri="{FF2B5EF4-FFF2-40B4-BE49-F238E27FC236}">
                <a16:creationId xmlns:a16="http://schemas.microsoft.com/office/drawing/2014/main" id="{696F21E8-82AF-CBEB-203E-BACEF823ABB1}"/>
              </a:ext>
            </a:extLst>
          </p:cNvPr>
          <p:cNvSpPr txBox="1"/>
          <p:nvPr/>
        </p:nvSpPr>
        <p:spPr>
          <a:xfrm>
            <a:off x="455998" y="1753717"/>
            <a:ext cx="339018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FFFF"/>
                </a:solidFill>
                <a:cs typeface="Calibri"/>
              </a:rPr>
              <a:t>HAZWOPER and Healthcare Workers </a:t>
            </a:r>
            <a:r>
              <a:rPr lang="en-US" sz="2800">
                <a:solidFill>
                  <a:srgbClr val="FFFFFF"/>
                </a:solidFill>
                <a:cs typeface="Calibri"/>
              </a:rPr>
              <a:t> </a:t>
            </a:r>
            <a:endParaRPr lang="en-US" sz="2800">
              <a:solidFill>
                <a:srgbClr val="FFFFFF"/>
              </a:solidFill>
            </a:endParaRPr>
          </a:p>
        </p:txBody>
      </p:sp>
      <p:sp>
        <p:nvSpPr>
          <p:cNvPr id="3" name="TextBox 2">
            <a:extLst>
              <a:ext uri="{FF2B5EF4-FFF2-40B4-BE49-F238E27FC236}">
                <a16:creationId xmlns:a16="http://schemas.microsoft.com/office/drawing/2014/main" id="{EFDBAB2A-F08A-DB7F-DB74-5FC284C29A0D}"/>
              </a:ext>
            </a:extLst>
          </p:cNvPr>
          <p:cNvSpPr txBox="1"/>
          <p:nvPr/>
        </p:nvSpPr>
        <p:spPr>
          <a:xfrm>
            <a:off x="4585855" y="4801370"/>
            <a:ext cx="730750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Did you receive </a:t>
            </a:r>
            <a:r>
              <a:rPr lang="en-US" b="1">
                <a:cs typeface="Arial"/>
              </a:rPr>
              <a:t>any specific instructions </a:t>
            </a:r>
            <a:r>
              <a:rPr lang="en-US">
                <a:cs typeface="Arial"/>
              </a:rPr>
              <a:t>for receiving patients with symptoms associated with the train derailment?​</a:t>
            </a:r>
            <a:endParaRPr lang="en-US">
              <a:cs typeface="Calibri" panose="020F0502020204030204"/>
            </a:endParaRPr>
          </a:p>
          <a:p>
            <a:pPr marL="285750" indent="-285750">
              <a:buFont typeface="Arial"/>
              <a:buChar char="•"/>
            </a:pPr>
            <a:endParaRPr lang="en-US">
              <a:cs typeface="Arial"/>
            </a:endParaRPr>
          </a:p>
          <a:p>
            <a:pPr marL="285750" indent="-285750">
              <a:buFont typeface="Arial"/>
              <a:buChar char="•"/>
            </a:pPr>
            <a:r>
              <a:rPr lang="en-US">
                <a:cs typeface="Arial"/>
              </a:rPr>
              <a:t> Were you provided </a:t>
            </a:r>
            <a:r>
              <a:rPr lang="en-US" b="1">
                <a:cs typeface="Arial"/>
              </a:rPr>
              <a:t>any additional protections</a:t>
            </a:r>
            <a:r>
              <a:rPr lang="en-US">
                <a:cs typeface="Arial"/>
              </a:rPr>
              <a:t> when receiving patients with symptoms associated with the train derailment? </a:t>
            </a:r>
            <a:endParaRPr lang="en-US">
              <a:cs typeface="Calibri"/>
            </a:endParaRPr>
          </a:p>
        </p:txBody>
      </p:sp>
    </p:spTree>
    <p:extLst>
      <p:ext uri="{BB962C8B-B14F-4D97-AF65-F5344CB8AC3E}">
        <p14:creationId xmlns:p14="http://schemas.microsoft.com/office/powerpoint/2010/main" val="342989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BF720-A74B-276B-316D-2177C61E908D}"/>
              </a:ext>
            </a:extLst>
          </p:cNvPr>
          <p:cNvSpPr>
            <a:spLocks noGrp="1"/>
          </p:cNvSpPr>
          <p:nvPr>
            <p:ph type="title"/>
          </p:nvPr>
        </p:nvSpPr>
        <p:spPr>
          <a:xfrm>
            <a:off x="838201" y="365125"/>
            <a:ext cx="5251316" cy="1807305"/>
          </a:xfrm>
        </p:spPr>
        <p:txBody>
          <a:bodyPr>
            <a:normAutofit/>
          </a:bodyPr>
          <a:lstStyle/>
          <a:p>
            <a:r>
              <a:rPr lang="en-US" sz="4100">
                <a:cs typeface="Calibri Light"/>
              </a:rPr>
              <a:t>Hazardous Waste Operations and Emergency Response</a:t>
            </a:r>
            <a:endParaRPr lang="en-US" sz="4100"/>
          </a:p>
        </p:txBody>
      </p:sp>
      <p:sp>
        <p:nvSpPr>
          <p:cNvPr id="8" name="Content Placeholder 7">
            <a:extLst>
              <a:ext uri="{FF2B5EF4-FFF2-40B4-BE49-F238E27FC236}">
                <a16:creationId xmlns:a16="http://schemas.microsoft.com/office/drawing/2014/main" id="{EA340692-AD4C-50FD-5016-EE2F04AADFD0}"/>
              </a:ext>
            </a:extLst>
          </p:cNvPr>
          <p:cNvSpPr>
            <a:spLocks noGrp="1"/>
          </p:cNvSpPr>
          <p:nvPr>
            <p:ph idx="1"/>
          </p:nvPr>
        </p:nvSpPr>
        <p:spPr>
          <a:xfrm>
            <a:off x="838200" y="2333297"/>
            <a:ext cx="4619621" cy="3843666"/>
          </a:xfrm>
        </p:spPr>
        <p:txBody>
          <a:bodyPr vert="horz" lIns="91440" tIns="45720" rIns="91440" bIns="45720" rtlCol="0">
            <a:normAutofit/>
          </a:bodyPr>
          <a:lstStyle/>
          <a:p>
            <a:pPr marL="0" indent="0">
              <a:buNone/>
            </a:pPr>
            <a:r>
              <a:rPr lang="en-US" sz="2000">
                <a:cs typeface="Calibri"/>
              </a:rPr>
              <a:t>Key Points: </a:t>
            </a:r>
          </a:p>
          <a:p>
            <a:r>
              <a:rPr lang="en-US" sz="2000">
                <a:cs typeface="Calibri"/>
              </a:rPr>
              <a:t>Initial and annual training requirements</a:t>
            </a:r>
            <a:endParaRPr lang="en-US" sz="2000"/>
          </a:p>
          <a:p>
            <a:r>
              <a:rPr lang="en-US" sz="2000">
                <a:cs typeface="Calibri"/>
              </a:rPr>
              <a:t>PPE based on hazards present or likely to be present</a:t>
            </a:r>
          </a:p>
          <a:p>
            <a:r>
              <a:rPr lang="en-US" sz="2000">
                <a:cs typeface="Calibri"/>
              </a:rPr>
              <a:t>Decontamination equipment and procedures </a:t>
            </a:r>
          </a:p>
          <a:p>
            <a:r>
              <a:rPr lang="en-US" sz="2000">
                <a:cs typeface="Calibri"/>
              </a:rPr>
              <a:t>Communication between the incident site and hospital personnel</a:t>
            </a:r>
          </a:p>
          <a:p>
            <a:r>
              <a:rPr lang="en-US" sz="2000">
                <a:cs typeface="Calibri"/>
              </a:rPr>
              <a:t> Personnel roles and responsibilities </a:t>
            </a:r>
          </a:p>
          <a:p>
            <a:endParaRPr lang="en-US" sz="2000">
              <a:cs typeface="Calibri"/>
            </a:endParaRPr>
          </a:p>
        </p:txBody>
      </p:sp>
      <p:pic>
        <p:nvPicPr>
          <p:cNvPr id="4" name="Picture 4" descr="Diagram&#10;&#10;Description automatically generated">
            <a:extLst>
              <a:ext uri="{FF2B5EF4-FFF2-40B4-BE49-F238E27FC236}">
                <a16:creationId xmlns:a16="http://schemas.microsoft.com/office/drawing/2014/main" id="{071724E0-D0F1-1195-E887-2374606E0668}"/>
              </a:ext>
            </a:extLst>
          </p:cNvPr>
          <p:cNvPicPr>
            <a:picLocks noChangeAspect="1"/>
          </p:cNvPicPr>
          <p:nvPr/>
        </p:nvPicPr>
        <p:blipFill rotWithShape="1">
          <a:blip r:embed="rId3"/>
          <a:srcRect b="111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5480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6424-74B5-B449-F24E-36BDE4A67C99}"/>
              </a:ext>
            </a:extLst>
          </p:cNvPr>
          <p:cNvSpPr>
            <a:spLocks noGrp="1"/>
          </p:cNvSpPr>
          <p:nvPr>
            <p:ph type="title"/>
          </p:nvPr>
        </p:nvSpPr>
        <p:spPr>
          <a:xfrm>
            <a:off x="597365" y="44875"/>
            <a:ext cx="4944152" cy="1622321"/>
          </a:xfrm>
        </p:spPr>
        <p:txBody>
          <a:bodyPr>
            <a:normAutofit/>
          </a:bodyPr>
          <a:lstStyle/>
          <a:p>
            <a:r>
              <a:rPr lang="en-US">
                <a:cs typeface="Calibri Light"/>
              </a:rPr>
              <a:t>Objectives</a:t>
            </a:r>
            <a:endParaRPr lang="en-US"/>
          </a:p>
        </p:txBody>
      </p:sp>
      <p:sp>
        <p:nvSpPr>
          <p:cNvPr id="3" name="Content Placeholder 2">
            <a:extLst>
              <a:ext uri="{FF2B5EF4-FFF2-40B4-BE49-F238E27FC236}">
                <a16:creationId xmlns:a16="http://schemas.microsoft.com/office/drawing/2014/main" id="{DF6C60DF-99B1-9E74-BD01-2DAD22E149F0}"/>
              </a:ext>
            </a:extLst>
          </p:cNvPr>
          <p:cNvSpPr>
            <a:spLocks noGrp="1"/>
          </p:cNvSpPr>
          <p:nvPr>
            <p:ph idx="1"/>
          </p:nvPr>
        </p:nvSpPr>
        <p:spPr>
          <a:xfrm>
            <a:off x="293712" y="1463837"/>
            <a:ext cx="5551459" cy="4644816"/>
          </a:xfrm>
        </p:spPr>
        <p:txBody>
          <a:bodyPr vert="horz" lIns="91440" tIns="45720" rIns="91440" bIns="45720" rtlCol="0" anchor="t">
            <a:normAutofit/>
          </a:bodyPr>
          <a:lstStyle/>
          <a:p>
            <a:pPr>
              <a:lnSpc>
                <a:spcPct val="100000"/>
              </a:lnSpc>
              <a:spcBef>
                <a:spcPct val="0"/>
              </a:spcBef>
              <a:spcAft>
                <a:spcPct val="0"/>
              </a:spcAft>
            </a:pPr>
            <a:r>
              <a:rPr lang="en-US" sz="2400">
                <a:latin typeface="Calibri"/>
                <a:cs typeface="Lucida Sans Unicode"/>
              </a:rPr>
              <a:t>After this module, you will be able to:</a:t>
            </a:r>
            <a:endParaRPr lang="en-US" sz="2400">
              <a:latin typeface="Calibri"/>
              <a:ea typeface="+mn-lt"/>
              <a:cs typeface="+mn-lt"/>
            </a:endParaRPr>
          </a:p>
          <a:p>
            <a:pPr>
              <a:lnSpc>
                <a:spcPct val="100000"/>
              </a:lnSpc>
              <a:spcBef>
                <a:spcPct val="0"/>
              </a:spcBef>
              <a:spcAft>
                <a:spcPct val="0"/>
              </a:spcAft>
            </a:pPr>
            <a:endParaRPr lang="en-US" sz="2400">
              <a:ea typeface="+mn-lt"/>
              <a:cs typeface="+mn-lt"/>
            </a:endParaRPr>
          </a:p>
          <a:p>
            <a:pPr lvl="1">
              <a:lnSpc>
                <a:spcPct val="100000"/>
              </a:lnSpc>
              <a:spcBef>
                <a:spcPct val="0"/>
              </a:spcBef>
              <a:spcAft>
                <a:spcPct val="0"/>
              </a:spcAft>
            </a:pPr>
            <a:r>
              <a:rPr lang="en-US">
                <a:latin typeface="Calibri"/>
                <a:cs typeface="Lucida Sans Unicode"/>
              </a:rPr>
              <a:t> Understand why workers and their unions should play an integral part of emergency preparedness planning</a:t>
            </a:r>
            <a:endParaRPr lang="en-US">
              <a:latin typeface="Calibri"/>
              <a:ea typeface="+mn-lt"/>
              <a:cs typeface="+mn-lt"/>
            </a:endParaRPr>
          </a:p>
          <a:p>
            <a:pPr lvl="1">
              <a:lnSpc>
                <a:spcPct val="100000"/>
              </a:lnSpc>
              <a:spcBef>
                <a:spcPct val="0"/>
              </a:spcBef>
              <a:spcAft>
                <a:spcPct val="0"/>
              </a:spcAft>
            </a:pPr>
            <a:endParaRPr lang="en-US">
              <a:ea typeface="+mn-lt"/>
              <a:cs typeface="+mn-lt"/>
            </a:endParaRPr>
          </a:p>
          <a:p>
            <a:pPr lvl="1">
              <a:lnSpc>
                <a:spcPct val="100000"/>
              </a:lnSpc>
              <a:spcBef>
                <a:spcPct val="0"/>
              </a:spcBef>
              <a:spcAft>
                <a:spcPct val="0"/>
              </a:spcAft>
            </a:pPr>
            <a:r>
              <a:rPr lang="en-US">
                <a:latin typeface="Calibri"/>
                <a:cs typeface="Lucida Sans Unicode"/>
              </a:rPr>
              <a:t>Recognize the basic components of emergency preparedness planning</a:t>
            </a:r>
            <a:endParaRPr lang="en-US">
              <a:latin typeface="Calibri"/>
              <a:ea typeface="+mn-lt"/>
              <a:cs typeface="+mn-lt"/>
            </a:endParaRPr>
          </a:p>
          <a:p>
            <a:pPr lvl="1">
              <a:lnSpc>
                <a:spcPct val="100000"/>
              </a:lnSpc>
              <a:spcBef>
                <a:spcPct val="0"/>
              </a:spcBef>
              <a:spcAft>
                <a:spcPct val="0"/>
              </a:spcAft>
            </a:pPr>
            <a:endParaRPr lang="en-US">
              <a:ea typeface="+mn-lt"/>
              <a:cs typeface="+mn-lt"/>
            </a:endParaRPr>
          </a:p>
          <a:p>
            <a:pPr lvl="1">
              <a:lnSpc>
                <a:spcPct val="100000"/>
              </a:lnSpc>
              <a:spcBef>
                <a:spcPct val="0"/>
              </a:spcBef>
              <a:spcAft>
                <a:spcPct val="0"/>
              </a:spcAft>
            </a:pPr>
            <a:r>
              <a:rPr lang="en-US">
                <a:latin typeface="Calibri"/>
                <a:cs typeface="Lucida Sans Unicode"/>
              </a:rPr>
              <a:t> Learn how to evaluate your employer's plan as it relates to emergency preparedness planning</a:t>
            </a:r>
            <a:endParaRPr lang="en-US">
              <a:latin typeface="Calibri"/>
              <a:ea typeface="+mn-lt"/>
              <a:cs typeface="+mn-lt"/>
            </a:endParaRPr>
          </a:p>
          <a:p>
            <a:pPr lvl="1">
              <a:spcBef>
                <a:spcPct val="0"/>
              </a:spcBef>
              <a:spcAft>
                <a:spcPct val="0"/>
              </a:spcAft>
            </a:pPr>
            <a:endParaRPr lang="en-US" sz="2000">
              <a:ea typeface="+mn-lt"/>
              <a:cs typeface="+mn-lt"/>
            </a:endParaRPr>
          </a:p>
          <a:p>
            <a:pPr lvl="1">
              <a:spcBef>
                <a:spcPct val="0"/>
              </a:spcBef>
              <a:spcAft>
                <a:spcPct val="0"/>
              </a:spcAft>
            </a:pPr>
            <a:endParaRPr lang="en-US" sz="2000">
              <a:ea typeface="+mn-lt"/>
              <a:cs typeface="+mn-lt"/>
            </a:endParaRPr>
          </a:p>
          <a:p>
            <a:endParaRPr lang="en-US" sz="2000">
              <a:cs typeface="Calibri"/>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iagram&#10;&#10;Description automatically generated">
            <a:extLst>
              <a:ext uri="{FF2B5EF4-FFF2-40B4-BE49-F238E27FC236}">
                <a16:creationId xmlns:a16="http://schemas.microsoft.com/office/drawing/2014/main" id="{ACBC6EF5-433A-C4FA-6632-6D4E861CCA2D}"/>
              </a:ext>
            </a:extLst>
          </p:cNvPr>
          <p:cNvPicPr>
            <a:picLocks noChangeAspect="1"/>
          </p:cNvPicPr>
          <p:nvPr/>
        </p:nvPicPr>
        <p:blipFill>
          <a:blip r:embed="rId3"/>
          <a:stretch>
            <a:fillRect/>
          </a:stretch>
        </p:blipFill>
        <p:spPr>
          <a:xfrm>
            <a:off x="6904709" y="1749052"/>
            <a:ext cx="4475531" cy="3356648"/>
          </a:xfrm>
          <a:prstGeom prst="rect">
            <a:avLst/>
          </a:prstGeom>
          <a:effectLst/>
        </p:spPr>
      </p:pic>
    </p:spTree>
    <p:extLst>
      <p:ext uri="{BB962C8B-B14F-4D97-AF65-F5344CB8AC3E}">
        <p14:creationId xmlns:p14="http://schemas.microsoft.com/office/powerpoint/2010/main" val="2889530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B0C6-71E3-08BE-7282-1940306903E6}"/>
              </a:ext>
            </a:extLst>
          </p:cNvPr>
          <p:cNvSpPr>
            <a:spLocks noGrp="1"/>
          </p:cNvSpPr>
          <p:nvPr>
            <p:ph type="title"/>
          </p:nvPr>
        </p:nvSpPr>
        <p:spPr>
          <a:xfrm>
            <a:off x="448607" y="-58845"/>
            <a:ext cx="11523959" cy="1342750"/>
          </a:xfrm>
        </p:spPr>
        <p:txBody>
          <a:bodyPr>
            <a:normAutofit/>
          </a:bodyPr>
          <a:lstStyle/>
          <a:p>
            <a:r>
              <a:rPr lang="en-US">
                <a:cs typeface="Calibri Light"/>
              </a:rPr>
              <a:t>Hospitals are Key Players in Emergency Response </a:t>
            </a:r>
          </a:p>
        </p:txBody>
      </p:sp>
      <p:sp>
        <p:nvSpPr>
          <p:cNvPr id="3" name="Content Placeholder 2">
            <a:extLst>
              <a:ext uri="{FF2B5EF4-FFF2-40B4-BE49-F238E27FC236}">
                <a16:creationId xmlns:a16="http://schemas.microsoft.com/office/drawing/2014/main" id="{1B2965D5-E7DA-B715-F6C0-B41938F0E496}"/>
              </a:ext>
            </a:extLst>
          </p:cNvPr>
          <p:cNvSpPr>
            <a:spLocks noGrp="1"/>
          </p:cNvSpPr>
          <p:nvPr>
            <p:ph idx="1"/>
          </p:nvPr>
        </p:nvSpPr>
        <p:spPr>
          <a:xfrm>
            <a:off x="448607" y="1355821"/>
            <a:ext cx="5178114" cy="4860502"/>
          </a:xfrm>
        </p:spPr>
        <p:txBody>
          <a:bodyPr vert="horz" lIns="91440" tIns="45720" rIns="91440" bIns="45720" rtlCol="0" anchor="t">
            <a:noAutofit/>
          </a:bodyPr>
          <a:lstStyle/>
          <a:p>
            <a:pPr marL="0" indent="0">
              <a:lnSpc>
                <a:spcPct val="120000"/>
              </a:lnSpc>
              <a:buNone/>
            </a:pPr>
            <a:r>
              <a:rPr lang="en-US" sz="2400" b="1">
                <a:ea typeface="+mn-lt"/>
                <a:cs typeface="+mn-lt"/>
              </a:rPr>
              <a:t>The Joint Commission updated the Emergency Management standard requiring a written EM Program with an all-hazards approach. Leadership must:   </a:t>
            </a:r>
          </a:p>
          <a:p>
            <a:pPr>
              <a:lnSpc>
                <a:spcPct val="120000"/>
              </a:lnSpc>
            </a:pPr>
            <a:r>
              <a:rPr lang="en-US" sz="2400">
                <a:ea typeface="+mn-lt"/>
                <a:cs typeface="+mn-lt"/>
              </a:rPr>
              <a:t>Provide oversight &amp; support </a:t>
            </a:r>
          </a:p>
          <a:p>
            <a:pPr>
              <a:lnSpc>
                <a:spcPct val="120000"/>
              </a:lnSpc>
              <a:buFont typeface="Arial"/>
            </a:pPr>
            <a:r>
              <a:rPr lang="en-US" sz="2400">
                <a:ea typeface="+mn-lt"/>
                <a:cs typeface="+mn-lt"/>
              </a:rPr>
              <a:t>Appoint a qualified individual to lead the EM Program </a:t>
            </a:r>
            <a:endParaRPr lang="en-US" sz="2400">
              <a:cs typeface="Calibri"/>
            </a:endParaRPr>
          </a:p>
          <a:p>
            <a:pPr>
              <a:lnSpc>
                <a:spcPct val="120000"/>
              </a:lnSpc>
              <a:buFont typeface="Arial"/>
            </a:pPr>
            <a:r>
              <a:rPr lang="en-US" sz="2400">
                <a:ea typeface="+mn-lt"/>
                <a:cs typeface="+mn-lt"/>
              </a:rPr>
              <a:t>Appoint a multidisciplinary committee to oversee EM Program and provide input.</a:t>
            </a:r>
          </a:p>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A21F13FB-5A5C-9C53-BF71-64281125F462}"/>
              </a:ext>
            </a:extLst>
          </p:cNvPr>
          <p:cNvSpPr txBox="1"/>
          <p:nvPr/>
        </p:nvSpPr>
        <p:spPr>
          <a:xfrm>
            <a:off x="5526506" y="6231212"/>
            <a:ext cx="8140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Light"/>
              </a:rPr>
              <a:t>(hand out Reference Guide: Emergency Management Standards)</a:t>
            </a:r>
            <a:endParaRPr lang="en-US"/>
          </a:p>
        </p:txBody>
      </p:sp>
      <p:pic>
        <p:nvPicPr>
          <p:cNvPr id="5" name="Picture 5">
            <a:extLst>
              <a:ext uri="{FF2B5EF4-FFF2-40B4-BE49-F238E27FC236}">
                <a16:creationId xmlns:a16="http://schemas.microsoft.com/office/drawing/2014/main" id="{158A69D7-AEA9-0986-F174-1F6AC372ABE4}"/>
              </a:ext>
            </a:extLst>
          </p:cNvPr>
          <p:cNvPicPr>
            <a:picLocks noChangeAspect="1"/>
          </p:cNvPicPr>
          <p:nvPr/>
        </p:nvPicPr>
        <p:blipFill>
          <a:blip r:embed="rId3"/>
          <a:stretch>
            <a:fillRect/>
          </a:stretch>
        </p:blipFill>
        <p:spPr>
          <a:xfrm>
            <a:off x="5526904" y="1139052"/>
            <a:ext cx="6454362" cy="5082389"/>
          </a:xfrm>
          <a:prstGeom prst="rect">
            <a:avLst/>
          </a:prstGeom>
        </p:spPr>
      </p:pic>
    </p:spTree>
    <p:extLst>
      <p:ext uri="{BB962C8B-B14F-4D97-AF65-F5344CB8AC3E}">
        <p14:creationId xmlns:p14="http://schemas.microsoft.com/office/powerpoint/2010/main" val="2237560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7" descr="A picture containing person, indoor, hospital room&#10;&#10;Description automatically generated">
            <a:extLst>
              <a:ext uri="{FF2B5EF4-FFF2-40B4-BE49-F238E27FC236}">
                <a16:creationId xmlns:a16="http://schemas.microsoft.com/office/drawing/2014/main" id="{C835C244-B6CA-AD92-EC41-CDF8A5E8F3C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351" r="1"/>
          <a:stretch/>
        </p:blipFill>
        <p:spPr>
          <a:xfrm>
            <a:off x="2522356" y="10"/>
            <a:ext cx="9669642" cy="6857990"/>
          </a:xfrm>
          <a:prstGeom prst="rect">
            <a:avLst/>
          </a:prstGeom>
        </p:spPr>
      </p:pic>
      <p:sp>
        <p:nvSpPr>
          <p:cNvPr id="77" name="Rectangle 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E26C5-5F00-275F-FBB4-51721517926E}"/>
              </a:ext>
            </a:extLst>
          </p:cNvPr>
          <p:cNvSpPr>
            <a:spLocks noGrp="1"/>
          </p:cNvSpPr>
          <p:nvPr>
            <p:ph type="title"/>
          </p:nvPr>
        </p:nvSpPr>
        <p:spPr>
          <a:xfrm>
            <a:off x="838200" y="365125"/>
            <a:ext cx="6108189" cy="1899912"/>
          </a:xfrm>
        </p:spPr>
        <p:txBody>
          <a:bodyPr>
            <a:normAutofit/>
          </a:bodyPr>
          <a:lstStyle/>
          <a:p>
            <a:r>
              <a:rPr lang="en-US" sz="2800" b="1" dirty="0">
                <a:latin typeface="+mn-lt"/>
                <a:cs typeface="Calibri Light"/>
              </a:rPr>
              <a:t>Specific Joint Commission Requirements</a:t>
            </a:r>
            <a:br>
              <a:rPr lang="en-US" sz="2500" b="1" dirty="0">
                <a:latin typeface="+mn-lt"/>
                <a:cs typeface="Calibri Light"/>
              </a:rPr>
            </a:br>
            <a:br>
              <a:rPr lang="en-US" sz="2500" b="1" dirty="0">
                <a:latin typeface="+mn-lt"/>
                <a:cs typeface="Calibri Light"/>
              </a:rPr>
            </a:br>
            <a:endParaRPr lang="en-US" sz="2500" dirty="0">
              <a:latin typeface="+mn-lt"/>
            </a:endParaRPr>
          </a:p>
        </p:txBody>
      </p:sp>
      <p:sp>
        <p:nvSpPr>
          <p:cNvPr id="3" name="Content Placeholder 2">
            <a:extLst>
              <a:ext uri="{FF2B5EF4-FFF2-40B4-BE49-F238E27FC236}">
                <a16:creationId xmlns:a16="http://schemas.microsoft.com/office/drawing/2014/main" id="{5FB61B81-081E-4A2B-9C6F-6D3CB1AD6DC7}"/>
              </a:ext>
            </a:extLst>
          </p:cNvPr>
          <p:cNvSpPr>
            <a:spLocks noGrp="1"/>
          </p:cNvSpPr>
          <p:nvPr>
            <p:ph idx="1"/>
          </p:nvPr>
        </p:nvSpPr>
        <p:spPr>
          <a:xfrm>
            <a:off x="367301" y="1715980"/>
            <a:ext cx="6021924" cy="4950459"/>
          </a:xfrm>
        </p:spPr>
        <p:txBody>
          <a:bodyPr vert="horz" lIns="91440" tIns="45720" rIns="91440" bIns="45720" rtlCol="0" anchor="t">
            <a:normAutofit/>
          </a:bodyPr>
          <a:lstStyle/>
          <a:p>
            <a:pPr marL="0" indent="0">
              <a:buNone/>
            </a:pPr>
            <a:r>
              <a:rPr lang="en-US" sz="2400" b="1">
                <a:cs typeface="Calibri" panose="020F0502020204030204"/>
              </a:rPr>
              <a:t>Staffing:</a:t>
            </a:r>
            <a:r>
              <a:rPr lang="en-US" sz="2400">
                <a:cs typeface="Calibri" panose="020F0502020204030204"/>
              </a:rPr>
              <a:t> Bringing in off duty staff, travelers, and volunteers. They must verify licensure from volunteers within 72 hours from when they begin.</a:t>
            </a:r>
          </a:p>
          <a:p>
            <a:pPr marL="0" indent="0">
              <a:buNone/>
            </a:pPr>
            <a:endParaRPr lang="en-US" sz="2400" b="1">
              <a:cs typeface="Calibri" panose="020F0502020204030204"/>
            </a:endParaRPr>
          </a:p>
          <a:p>
            <a:pPr marL="0" indent="0">
              <a:buNone/>
            </a:pPr>
            <a:r>
              <a:rPr lang="en-US" sz="2400" b="1">
                <a:cs typeface="Calibri" panose="020F0502020204030204"/>
              </a:rPr>
              <a:t>Patient care: </a:t>
            </a:r>
            <a:r>
              <a:rPr lang="en-US" sz="2400">
                <a:cs typeface="Calibri" panose="020F0502020204030204"/>
              </a:rPr>
              <a:t>Continuity of care, transfer of patients, rapid acquisition of supplies and patient records.</a:t>
            </a:r>
          </a:p>
          <a:p>
            <a:pPr marL="0" indent="0">
              <a:buNone/>
            </a:pPr>
            <a:endParaRPr lang="en-US" sz="2400" b="1">
              <a:cs typeface="Calibri" panose="020F0502020204030204"/>
            </a:endParaRPr>
          </a:p>
          <a:p>
            <a:pPr marL="0" indent="0">
              <a:buNone/>
            </a:pPr>
            <a:r>
              <a:rPr lang="en-US" sz="2400" b="1">
                <a:cs typeface="Calibri" panose="020F0502020204030204"/>
              </a:rPr>
              <a:t>Heightened security</a:t>
            </a:r>
            <a:r>
              <a:rPr lang="en-US" sz="2400">
                <a:cs typeface="Calibri" panose="020F0502020204030204"/>
              </a:rPr>
              <a:t>: Tracking patients, minimizing hazard exposures for staff, coordination with police and National Guard.</a:t>
            </a:r>
          </a:p>
          <a:p>
            <a:pPr marL="0" indent="0">
              <a:buNone/>
            </a:pPr>
            <a:endParaRPr lang="en-US" sz="1600">
              <a:cs typeface="Calibri" panose="020F0502020204030204"/>
            </a:endParaRPr>
          </a:p>
          <a:p>
            <a:pPr marL="0" indent="0">
              <a:buNone/>
            </a:pPr>
            <a:endParaRPr lang="en-US" sz="1600">
              <a:cs typeface="Calibri" panose="020F0502020204030204"/>
            </a:endParaRPr>
          </a:p>
        </p:txBody>
      </p:sp>
      <p:sp>
        <p:nvSpPr>
          <p:cNvPr id="58" name="TextBox 57">
            <a:extLst>
              <a:ext uri="{FF2B5EF4-FFF2-40B4-BE49-F238E27FC236}">
                <a16:creationId xmlns:a16="http://schemas.microsoft.com/office/drawing/2014/main" id="{7111A34C-E102-AE24-8992-60853E6AA58D}"/>
              </a:ext>
            </a:extLst>
          </p:cNvPr>
          <p:cNvSpPr txBox="1"/>
          <p:nvPr/>
        </p:nvSpPr>
        <p:spPr>
          <a:xfrm>
            <a:off x="9990754"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272340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person, person, scene, hospital room&#10;&#10;Description automatically generated">
            <a:extLst>
              <a:ext uri="{FF2B5EF4-FFF2-40B4-BE49-F238E27FC236}">
                <a16:creationId xmlns:a16="http://schemas.microsoft.com/office/drawing/2014/main" id="{DD80FDBC-78A5-9755-06BB-4EBA4662711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1212" b="909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C4CFD-7232-1D30-A347-20FF40098C9E}"/>
              </a:ext>
            </a:extLst>
          </p:cNvPr>
          <p:cNvSpPr>
            <a:spLocks noGrp="1"/>
          </p:cNvSpPr>
          <p:nvPr>
            <p:ph type="title"/>
          </p:nvPr>
        </p:nvSpPr>
        <p:spPr>
          <a:xfrm>
            <a:off x="594804" y="640263"/>
            <a:ext cx="6619811" cy="1344975"/>
          </a:xfrm>
        </p:spPr>
        <p:txBody>
          <a:bodyPr>
            <a:normAutofit/>
          </a:bodyPr>
          <a:lstStyle/>
          <a:p>
            <a:r>
              <a:rPr lang="en-US" sz="4000" b="1">
                <a:ea typeface="+mj-lt"/>
                <a:cs typeface="+mj-lt"/>
              </a:rPr>
              <a:t>Managing resources:</a:t>
            </a:r>
            <a:r>
              <a:rPr lang="en-US" sz="4000">
                <a:ea typeface="+mj-lt"/>
                <a:cs typeface="+mj-lt"/>
              </a:rPr>
              <a:t> </a:t>
            </a:r>
            <a:endParaRPr lang="en-US"/>
          </a:p>
        </p:txBody>
      </p:sp>
      <p:sp>
        <p:nvSpPr>
          <p:cNvPr id="3" name="Content Placeholder 2">
            <a:extLst>
              <a:ext uri="{FF2B5EF4-FFF2-40B4-BE49-F238E27FC236}">
                <a16:creationId xmlns:a16="http://schemas.microsoft.com/office/drawing/2014/main" id="{8F20D13A-3BB3-05E7-DB40-FCD00237590A}"/>
              </a:ext>
            </a:extLst>
          </p:cNvPr>
          <p:cNvSpPr>
            <a:spLocks noGrp="1"/>
          </p:cNvSpPr>
          <p:nvPr>
            <p:ph idx="1"/>
          </p:nvPr>
        </p:nvSpPr>
        <p:spPr>
          <a:xfrm>
            <a:off x="594109" y="1546669"/>
            <a:ext cx="6620505" cy="4348104"/>
          </a:xfrm>
        </p:spPr>
        <p:txBody>
          <a:bodyPr vert="horz" lIns="91440" tIns="45720" rIns="91440" bIns="45720" rtlCol="0" anchor="t">
            <a:normAutofit/>
          </a:bodyPr>
          <a:lstStyle/>
          <a:p>
            <a:pPr marL="0" indent="0">
              <a:buNone/>
            </a:pPr>
            <a:endParaRPr lang="en-US" sz="2400"/>
          </a:p>
          <a:p>
            <a:pPr marL="0" indent="0">
              <a:buNone/>
            </a:pPr>
            <a:r>
              <a:rPr lang="en-US" sz="2400">
                <a:cs typeface="Calibri" panose="020F0502020204030204"/>
              </a:rPr>
              <a:t>Tracking, monitoring, locating patient care supplies, PPE, potable and non-potable water, fuel, oxygen, etc. </a:t>
            </a:r>
          </a:p>
          <a:p>
            <a:pPr marL="0" indent="0">
              <a:buNone/>
            </a:pPr>
            <a:endParaRPr lang="en-US" sz="2400">
              <a:cs typeface="Calibri" panose="020F0502020204030204"/>
            </a:endParaRPr>
          </a:p>
          <a:p>
            <a:pPr marL="0" indent="0">
              <a:buNone/>
            </a:pPr>
            <a:r>
              <a:rPr lang="en-US" sz="2400">
                <a:cs typeface="Calibri" panose="020F0502020204030204"/>
              </a:rPr>
              <a:t>Written plan for mobilizing, allocating, replenishing, and conserving supplies.</a:t>
            </a:r>
          </a:p>
          <a:p>
            <a:pPr marL="0" indent="0">
              <a:buNone/>
            </a:pPr>
            <a:endParaRPr lang="en-US" sz="2400">
              <a:cs typeface="Calibri" panose="020F0502020204030204"/>
            </a:endParaRPr>
          </a:p>
          <a:p>
            <a:pPr marL="0" indent="0">
              <a:buNone/>
            </a:pPr>
            <a:r>
              <a:rPr lang="en-US" sz="2400">
                <a:cs typeface="Calibri" panose="020F0502020204030204"/>
              </a:rPr>
              <a:t>Must address how they will make the supplies last for 96 hours—but they are not required to be fully self-sufficient. </a:t>
            </a:r>
            <a:endParaRPr lang="en-US"/>
          </a:p>
        </p:txBody>
      </p:sp>
      <p:sp>
        <p:nvSpPr>
          <p:cNvPr id="8" name="TextBox 7">
            <a:extLst>
              <a:ext uri="{FF2B5EF4-FFF2-40B4-BE49-F238E27FC236}">
                <a16:creationId xmlns:a16="http://schemas.microsoft.com/office/drawing/2014/main" id="{D550D8DC-D7B7-135B-A92D-88D8FA692BF0}"/>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224402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person, indoor&#10;&#10;Description automatically generated">
            <a:extLst>
              <a:ext uri="{FF2B5EF4-FFF2-40B4-BE49-F238E27FC236}">
                <a16:creationId xmlns:a16="http://schemas.microsoft.com/office/drawing/2014/main" id="{331819A0-0DCF-700B-826D-6A1BF8CEB251}"/>
              </a:ext>
            </a:extLst>
          </p:cNvPr>
          <p:cNvPicPr>
            <a:picLocks noChangeAspect="1"/>
          </p:cNvPicPr>
          <p:nvPr/>
        </p:nvPicPr>
        <p:blipFill rotWithShape="1">
          <a:blip r:embed="rId3"/>
          <a:srcRect t="892" b="4544"/>
          <a:stretch/>
        </p:blipFill>
        <p:spPr>
          <a:xfrm>
            <a:off x="2710715" y="10"/>
            <a:ext cx="9481283"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B0D39-871C-5F15-430C-557AD4A79B22}"/>
              </a:ext>
            </a:extLst>
          </p:cNvPr>
          <p:cNvSpPr>
            <a:spLocks noGrp="1"/>
          </p:cNvSpPr>
          <p:nvPr>
            <p:ph type="title"/>
          </p:nvPr>
        </p:nvSpPr>
        <p:spPr>
          <a:xfrm>
            <a:off x="538538" y="176765"/>
            <a:ext cx="4121851" cy="1899912"/>
          </a:xfrm>
        </p:spPr>
        <p:txBody>
          <a:bodyPr vert="horz" lIns="91440" tIns="45720" rIns="91440" bIns="45720" rtlCol="0" anchor="ctr">
            <a:noAutofit/>
          </a:bodyPr>
          <a:lstStyle/>
          <a:p>
            <a:br>
              <a:rPr lang="en-US" sz="3600">
                <a:latin typeface="Calibri"/>
                <a:ea typeface="+mj-lt"/>
                <a:cs typeface="+mj-lt"/>
              </a:rPr>
            </a:br>
            <a:r>
              <a:rPr lang="en-US" sz="3600">
                <a:latin typeface="Calibri"/>
                <a:ea typeface="+mj-lt"/>
                <a:cs typeface="+mj-lt"/>
              </a:rPr>
              <a:t>Hospitals Must Conduct Two Exercises per Year </a:t>
            </a:r>
          </a:p>
          <a:p>
            <a:endParaRPr lang="en-US" sz="3100">
              <a:cs typeface="Calibri Light"/>
            </a:endParaRPr>
          </a:p>
        </p:txBody>
      </p:sp>
      <p:sp>
        <p:nvSpPr>
          <p:cNvPr id="3" name="Content Placeholder 2">
            <a:extLst>
              <a:ext uri="{FF2B5EF4-FFF2-40B4-BE49-F238E27FC236}">
                <a16:creationId xmlns:a16="http://schemas.microsoft.com/office/drawing/2014/main" id="{E8EB2BB9-46EB-A00F-719B-E9A769F4A167}"/>
              </a:ext>
            </a:extLst>
          </p:cNvPr>
          <p:cNvSpPr>
            <a:spLocks noGrp="1"/>
          </p:cNvSpPr>
          <p:nvPr>
            <p:ph idx="1"/>
          </p:nvPr>
        </p:nvSpPr>
        <p:spPr>
          <a:xfrm>
            <a:off x="350178" y="2168786"/>
            <a:ext cx="4652682" cy="4573255"/>
          </a:xfrm>
        </p:spPr>
        <p:txBody>
          <a:bodyPr vert="horz" lIns="91440" tIns="45720" rIns="91440" bIns="45720" rtlCol="0" anchor="t">
            <a:noAutofit/>
          </a:bodyPr>
          <a:lstStyle/>
          <a:p>
            <a:r>
              <a:rPr lang="en-US" sz="2000">
                <a:ea typeface="+mn-lt"/>
                <a:cs typeface="+mn-lt"/>
              </a:rPr>
              <a:t>Full-scale, community-based exercise</a:t>
            </a:r>
          </a:p>
          <a:p>
            <a:pPr marL="0" indent="0" algn="ctr">
              <a:buNone/>
            </a:pPr>
            <a:r>
              <a:rPr lang="en-US" sz="2000" b="1">
                <a:ea typeface="+mn-lt"/>
                <a:cs typeface="+mn-lt"/>
              </a:rPr>
              <a:t>OR</a:t>
            </a:r>
            <a:endParaRPr lang="en-US" sz="2000">
              <a:ea typeface="+mn-lt"/>
              <a:cs typeface="+mn-lt"/>
            </a:endParaRPr>
          </a:p>
          <a:p>
            <a:r>
              <a:rPr lang="en-US" sz="2000">
                <a:ea typeface="+mn-lt"/>
                <a:cs typeface="+mn-lt"/>
              </a:rPr>
              <a:t>Functional, facility-based exercise</a:t>
            </a:r>
          </a:p>
          <a:p>
            <a:pPr marL="0" indent="0" algn="ctr">
              <a:buNone/>
            </a:pPr>
            <a:r>
              <a:rPr lang="en-US" sz="2400" b="1">
                <a:solidFill>
                  <a:srgbClr val="FF0000"/>
                </a:solidFill>
                <a:ea typeface="+mn-lt"/>
                <a:cs typeface="+mn-lt"/>
              </a:rPr>
              <a:t>AND</a:t>
            </a:r>
          </a:p>
          <a:p>
            <a:r>
              <a:rPr lang="en-US" sz="2000">
                <a:cs typeface="Calibri"/>
              </a:rPr>
              <a:t>Full-scale, community-based exercise</a:t>
            </a:r>
            <a:endParaRPr lang="en-US" sz="2000">
              <a:ea typeface="+mn-lt"/>
              <a:cs typeface="+mn-lt"/>
            </a:endParaRPr>
          </a:p>
          <a:p>
            <a:pPr marL="0" indent="0" algn="ctr">
              <a:buNone/>
            </a:pPr>
            <a:r>
              <a:rPr lang="en-US" sz="2000" b="1">
                <a:cs typeface="Calibri"/>
              </a:rPr>
              <a:t>OR</a:t>
            </a:r>
            <a:endParaRPr lang="en-US" sz="2000">
              <a:ea typeface="+mn-lt"/>
              <a:cs typeface="+mn-lt"/>
            </a:endParaRPr>
          </a:p>
          <a:p>
            <a:r>
              <a:rPr lang="en-US" sz="2000">
                <a:cs typeface="Calibri"/>
              </a:rPr>
              <a:t>Functional, facility-based exercise</a:t>
            </a:r>
            <a:endParaRPr lang="en-US" sz="2000">
              <a:ea typeface="+mn-lt"/>
              <a:cs typeface="+mn-lt"/>
            </a:endParaRPr>
          </a:p>
          <a:p>
            <a:pPr marL="0" indent="0" algn="ctr">
              <a:buNone/>
            </a:pPr>
            <a:r>
              <a:rPr lang="en-US" sz="2000" b="1">
                <a:ea typeface="+mn-lt"/>
                <a:cs typeface="+mn-lt"/>
              </a:rPr>
              <a:t>OR</a:t>
            </a:r>
            <a:endParaRPr lang="en-US" sz="2000">
              <a:ea typeface="+mn-lt"/>
              <a:cs typeface="+mn-lt"/>
            </a:endParaRPr>
          </a:p>
          <a:p>
            <a:r>
              <a:rPr lang="en-US" sz="2000">
                <a:ea typeface="+mn-lt"/>
                <a:cs typeface="+mn-lt"/>
              </a:rPr>
              <a:t>Mock disaster drill </a:t>
            </a:r>
          </a:p>
          <a:p>
            <a:pPr marL="0" indent="0" algn="ctr">
              <a:buNone/>
            </a:pPr>
            <a:r>
              <a:rPr lang="en-US" sz="2000" b="1">
                <a:ea typeface="+mn-lt"/>
                <a:cs typeface="+mn-lt"/>
              </a:rPr>
              <a:t>OR</a:t>
            </a:r>
            <a:endParaRPr lang="en-US" sz="2000">
              <a:ea typeface="+mn-lt"/>
              <a:cs typeface="+mn-lt"/>
            </a:endParaRPr>
          </a:p>
          <a:p>
            <a:r>
              <a:rPr lang="en-US" sz="2000">
                <a:ea typeface="+mn-lt"/>
                <a:cs typeface="+mn-lt"/>
              </a:rPr>
              <a:t>Tabletop, seminar or workshop</a:t>
            </a:r>
            <a:endParaRPr lang="en-US" sz="2000">
              <a:cs typeface="Calibri" panose="020F0502020204030204"/>
            </a:endParaRPr>
          </a:p>
        </p:txBody>
      </p:sp>
    </p:spTree>
    <p:extLst>
      <p:ext uri="{BB962C8B-B14F-4D97-AF65-F5344CB8AC3E}">
        <p14:creationId xmlns:p14="http://schemas.microsoft.com/office/powerpoint/2010/main" val="3877311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a:extLst>
              <a:ext uri="{FF2B5EF4-FFF2-40B4-BE49-F238E27FC236}">
                <a16:creationId xmlns:a16="http://schemas.microsoft.com/office/drawing/2014/main" id="{ACA0FBBA-42CB-315A-4577-8A54839E2878}"/>
              </a:ext>
            </a:extLst>
          </p:cNvPr>
          <p:cNvPicPr>
            <a:picLocks noChangeAspect="1"/>
          </p:cNvPicPr>
          <p:nvPr/>
        </p:nvPicPr>
        <p:blipFill rotWithShape="1">
          <a:blip r:embed="rId3">
            <a:alphaModFix amt="35000"/>
          </a:blip>
          <a:srcRect t="15605"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E805115F-CBD2-5995-A725-646A62A8AE4C}"/>
              </a:ext>
            </a:extLst>
          </p:cNvPr>
          <p:cNvSpPr>
            <a:spLocks noGrp="1"/>
          </p:cNvSpPr>
          <p:nvPr>
            <p:ph type="title"/>
          </p:nvPr>
        </p:nvSpPr>
        <p:spPr>
          <a:xfrm>
            <a:off x="838200" y="365125"/>
            <a:ext cx="10515600" cy="1325563"/>
          </a:xfrm>
        </p:spPr>
        <p:txBody>
          <a:bodyPr>
            <a:normAutofit/>
          </a:bodyPr>
          <a:lstStyle/>
          <a:p>
            <a:r>
              <a:rPr lang="en-US">
                <a:solidFill>
                  <a:srgbClr val="FFFFFF"/>
                </a:solidFill>
                <a:latin typeface="Calibri"/>
                <a:cs typeface="Calibri"/>
              </a:rPr>
              <a:t>Goal is to have emergency management plans that:</a:t>
            </a:r>
            <a:r>
              <a:rPr lang="en-US" b="1">
                <a:solidFill>
                  <a:srgbClr val="FFFFFF"/>
                </a:solidFill>
                <a:latin typeface="Calibri"/>
                <a:cs typeface="Calibri"/>
              </a:rPr>
              <a:t> </a:t>
            </a:r>
            <a:endParaRPr lang="en-US">
              <a:solidFill>
                <a:srgbClr val="FFFFFF"/>
              </a:solidFill>
            </a:endParaRPr>
          </a:p>
        </p:txBody>
      </p:sp>
      <p:graphicFrame>
        <p:nvGraphicFramePr>
          <p:cNvPr id="16" name="Content Placeholder 2">
            <a:extLst>
              <a:ext uri="{FF2B5EF4-FFF2-40B4-BE49-F238E27FC236}">
                <a16:creationId xmlns:a16="http://schemas.microsoft.com/office/drawing/2014/main" id="{84291B4F-441D-6D6F-C4C9-1F7CBF60CA9C}"/>
              </a:ext>
            </a:extLst>
          </p:cNvPr>
          <p:cNvGraphicFramePr>
            <a:graphicFrameLocks noGrp="1"/>
          </p:cNvGraphicFramePr>
          <p:nvPr>
            <p:ph idx="1"/>
            <p:extLst>
              <p:ext uri="{D42A27DB-BD31-4B8C-83A1-F6EECF244321}">
                <p14:modId xmlns:p14="http://schemas.microsoft.com/office/powerpoint/2010/main" val="3713475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38482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109D6-6D53-22F4-1027-DD96EDDADDDB}"/>
              </a:ext>
            </a:extLst>
          </p:cNvPr>
          <p:cNvSpPr>
            <a:spLocks noGrp="1"/>
          </p:cNvSpPr>
          <p:nvPr>
            <p:ph type="title"/>
          </p:nvPr>
        </p:nvSpPr>
        <p:spPr>
          <a:xfrm>
            <a:off x="6513788" y="309490"/>
            <a:ext cx="4840010" cy="2023808"/>
          </a:xfrm>
        </p:spPr>
        <p:txBody>
          <a:bodyPr>
            <a:normAutofit/>
          </a:bodyPr>
          <a:lstStyle/>
          <a:p>
            <a:r>
              <a:rPr lang="en-US" b="1" dirty="0">
                <a:cs typeface="Calibri Light"/>
              </a:rPr>
              <a:t>For ANCC Contact Hour Credit</a:t>
            </a:r>
            <a:endParaRPr lang="en-US" dirty="0"/>
          </a:p>
        </p:txBody>
      </p:sp>
      <p:pic>
        <p:nvPicPr>
          <p:cNvPr id="5" name="Picture 4" descr="A picture containing pipe&#10;&#10;Description automatically generated">
            <a:extLst>
              <a:ext uri="{FF2B5EF4-FFF2-40B4-BE49-F238E27FC236}">
                <a16:creationId xmlns:a16="http://schemas.microsoft.com/office/drawing/2014/main" id="{DAEB5B0A-30E3-23B3-94D0-047ACA557F17}"/>
              </a:ext>
            </a:extLst>
          </p:cNvPr>
          <p:cNvPicPr>
            <a:picLocks noChangeAspect="1"/>
          </p:cNvPicPr>
          <p:nvPr/>
        </p:nvPicPr>
        <p:blipFill rotWithShape="1">
          <a:blip r:embed="rId3">
            <a:extLst>
              <a:ext uri="{28A0092B-C50C-407E-A947-70E740481C1C}">
                <a14:useLocalDpi xmlns:a14="http://schemas.microsoft.com/office/drawing/2010/main" val="0"/>
              </a:ext>
            </a:extLst>
          </a:blip>
          <a:srcRect l="2694" r="4468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734F149-103C-2E53-0C1D-8DBFF4718DBC}"/>
              </a:ext>
            </a:extLst>
          </p:cNvPr>
          <p:cNvSpPr>
            <a:spLocks noGrp="1"/>
          </p:cNvSpPr>
          <p:nvPr>
            <p:ph idx="1"/>
          </p:nvPr>
        </p:nvSpPr>
        <p:spPr>
          <a:xfrm>
            <a:off x="6513788" y="2333297"/>
            <a:ext cx="4840010" cy="3843666"/>
          </a:xfrm>
        </p:spPr>
        <p:txBody>
          <a:bodyPr>
            <a:normAutofit/>
          </a:bodyPr>
          <a:lstStyle/>
          <a:p>
            <a:pPr marL="0" indent="0">
              <a:buNone/>
            </a:pPr>
            <a:r>
              <a:rPr lang="en-US" sz="2000" dirty="0">
                <a:cs typeface="Calibri"/>
              </a:rPr>
              <a:t>The code word is SOLIDARITY</a:t>
            </a:r>
          </a:p>
          <a:p>
            <a:pPr marL="0" indent="0">
              <a:buNone/>
            </a:pPr>
            <a:endParaRPr lang="en-US" sz="2000" dirty="0">
              <a:cs typeface="Calibri"/>
            </a:endParaRPr>
          </a:p>
          <a:p>
            <a:pPr marL="0" indent="0">
              <a:buNone/>
            </a:pPr>
            <a:endParaRPr lang="en-US" sz="2000" dirty="0">
              <a:cs typeface="Calibri"/>
            </a:endParaRPr>
          </a:p>
          <a:p>
            <a:endParaRPr lang="en-US" sz="2000" dirty="0"/>
          </a:p>
        </p:txBody>
      </p:sp>
      <p:pic>
        <p:nvPicPr>
          <p:cNvPr id="6" name="Picture 5" descr="Qr code&#10;&#10;Description automatically generated">
            <a:extLst>
              <a:ext uri="{FF2B5EF4-FFF2-40B4-BE49-F238E27FC236}">
                <a16:creationId xmlns:a16="http://schemas.microsoft.com/office/drawing/2014/main" id="{8E531204-C88C-BDA9-DA3F-3E4639FC1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04" y="3305655"/>
            <a:ext cx="2438095" cy="2438095"/>
          </a:xfrm>
          <a:prstGeom prst="rect">
            <a:avLst/>
          </a:prstGeom>
        </p:spPr>
      </p:pic>
    </p:spTree>
    <p:extLst>
      <p:ext uri="{BB962C8B-B14F-4D97-AF65-F5344CB8AC3E}">
        <p14:creationId xmlns:p14="http://schemas.microsoft.com/office/powerpoint/2010/main" val="3121440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envelopes">
            <a:extLst>
              <a:ext uri="{FF2B5EF4-FFF2-40B4-BE49-F238E27FC236}">
                <a16:creationId xmlns:a16="http://schemas.microsoft.com/office/drawing/2014/main" id="{E2176E80-3105-23D3-027E-210C749AC63C}"/>
              </a:ext>
            </a:extLst>
          </p:cNvPr>
          <p:cNvPicPr>
            <a:picLocks noChangeAspect="1"/>
          </p:cNvPicPr>
          <p:nvPr/>
        </p:nvPicPr>
        <p:blipFill rotWithShape="1">
          <a:blip r:embed="rId3"/>
          <a:srcRect l="3776" r="2107"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37DF14-B07D-6B02-7AA6-8B27CD185E59}"/>
              </a:ext>
            </a:extLst>
          </p:cNvPr>
          <p:cNvSpPr>
            <a:spLocks noGrp="1"/>
          </p:cNvSpPr>
          <p:nvPr>
            <p:ph type="title"/>
          </p:nvPr>
        </p:nvSpPr>
        <p:spPr>
          <a:xfrm>
            <a:off x="7531610" y="365125"/>
            <a:ext cx="3822189" cy="1899912"/>
          </a:xfrm>
        </p:spPr>
        <p:txBody>
          <a:bodyPr>
            <a:normAutofit/>
          </a:bodyPr>
          <a:lstStyle/>
          <a:p>
            <a:r>
              <a:rPr lang="en-US" sz="4000"/>
              <a:t>Thank you!</a:t>
            </a:r>
          </a:p>
        </p:txBody>
      </p:sp>
      <p:sp>
        <p:nvSpPr>
          <p:cNvPr id="3" name="Content Placeholder 2">
            <a:extLst>
              <a:ext uri="{FF2B5EF4-FFF2-40B4-BE49-F238E27FC236}">
                <a16:creationId xmlns:a16="http://schemas.microsoft.com/office/drawing/2014/main" id="{741CBCC8-35A0-7321-8DB2-B69178FC68CF}"/>
              </a:ext>
            </a:extLst>
          </p:cNvPr>
          <p:cNvSpPr>
            <a:spLocks noGrp="1"/>
          </p:cNvSpPr>
          <p:nvPr>
            <p:ph idx="1"/>
          </p:nvPr>
        </p:nvSpPr>
        <p:spPr>
          <a:xfrm>
            <a:off x="6925056" y="2007481"/>
            <a:ext cx="4538471" cy="3742762"/>
          </a:xfrm>
        </p:spPr>
        <p:txBody>
          <a:bodyPr>
            <a:normAutofit/>
          </a:bodyPr>
          <a:lstStyle/>
          <a:p>
            <a:pPr marL="0" indent="0" algn="ctr">
              <a:buNone/>
            </a:pPr>
            <a:r>
              <a:rPr lang="en-US" sz="3200" dirty="0"/>
              <a:t>For more information, contact us at </a:t>
            </a:r>
            <a:r>
              <a:rPr lang="en-US" sz="3200" dirty="0">
                <a:hlinkClick r:id="rId4"/>
              </a:rPr>
              <a:t>4healthandsafety@aft.org</a:t>
            </a:r>
            <a:endParaRPr lang="en-US" sz="3200" dirty="0"/>
          </a:p>
          <a:p>
            <a:endParaRPr lang="en-US" sz="2000" dirty="0"/>
          </a:p>
        </p:txBody>
      </p:sp>
    </p:spTree>
    <p:extLst>
      <p:ext uri="{BB962C8B-B14F-4D97-AF65-F5344CB8AC3E}">
        <p14:creationId xmlns:p14="http://schemas.microsoft.com/office/powerpoint/2010/main" val="330444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941172-C67A-DDA0-B809-C52463DAD2AC}"/>
              </a:ext>
            </a:extLst>
          </p:cNvPr>
          <p:cNvSpPr>
            <a:spLocks noGrp="1"/>
          </p:cNvSpPr>
          <p:nvPr>
            <p:ph sz="half" idx="1"/>
          </p:nvPr>
        </p:nvSpPr>
        <p:spPr>
          <a:xfrm>
            <a:off x="609600" y="2079661"/>
            <a:ext cx="5384800" cy="4046503"/>
          </a:xfrm>
        </p:spPr>
        <p:txBody>
          <a:bodyPr vert="horz" lIns="91440" tIns="45720" rIns="91440" bIns="45720" rtlCol="0" anchor="t">
            <a:normAutofit fontScale="92500" lnSpcReduction="20000"/>
          </a:bodyPr>
          <a:lstStyle/>
          <a:p>
            <a:r>
              <a:rPr lang="en-US">
                <a:cs typeface="Calibri"/>
              </a:rPr>
              <a:t>The American Federation of Teachers Nurses and Health Professionals is accredited as a provider of nursing continuing professional development by the American Nurses Credentialing Center's Commission on Accreditation, P#0003</a:t>
            </a:r>
          </a:p>
          <a:p>
            <a:endParaRPr lang="en-US">
              <a:cs typeface="Calibri"/>
            </a:endParaRPr>
          </a:p>
          <a:p>
            <a:r>
              <a:rPr lang="en-US">
                <a:cs typeface="Calibri"/>
              </a:rPr>
              <a:t>The presenters declare there is no conflict of interest.</a:t>
            </a:r>
          </a:p>
        </p:txBody>
      </p:sp>
      <p:sp>
        <p:nvSpPr>
          <p:cNvPr id="7" name="Content Placeholder 6">
            <a:extLst>
              <a:ext uri="{FF2B5EF4-FFF2-40B4-BE49-F238E27FC236}">
                <a16:creationId xmlns:a16="http://schemas.microsoft.com/office/drawing/2014/main" id="{1BEA76A0-99C9-93DC-9A62-4204E99354B0}"/>
              </a:ext>
            </a:extLst>
          </p:cNvPr>
          <p:cNvSpPr>
            <a:spLocks noGrp="1"/>
          </p:cNvSpPr>
          <p:nvPr>
            <p:ph sz="half" idx="2"/>
          </p:nvPr>
        </p:nvSpPr>
        <p:spPr>
          <a:xfrm>
            <a:off x="6197600" y="2199526"/>
            <a:ext cx="5384800" cy="3926638"/>
          </a:xfrm>
        </p:spPr>
        <p:txBody>
          <a:bodyPr vert="horz" lIns="91440" tIns="45720" rIns="91440" bIns="45720" rtlCol="0" anchor="t">
            <a:normAutofit fontScale="92500" lnSpcReduction="20000"/>
          </a:bodyPr>
          <a:lstStyle/>
          <a:p>
            <a:pPr marL="0" indent="0" algn="ctr">
              <a:buNone/>
            </a:pPr>
            <a:r>
              <a:rPr lang="en-US" b="1" dirty="0">
                <a:solidFill>
                  <a:schemeClr val="accent1"/>
                </a:solidFill>
                <a:cs typeface="Calibri"/>
              </a:rPr>
              <a:t>Contact hour requirements</a:t>
            </a:r>
            <a:endParaRPr lang="en-US" dirty="0">
              <a:solidFill>
                <a:schemeClr val="accent1"/>
              </a:solidFill>
              <a:ea typeface="+mn-lt"/>
              <a:cs typeface="+mn-lt"/>
            </a:endParaRPr>
          </a:p>
          <a:p>
            <a:pPr marL="514350" indent="-514350">
              <a:buAutoNum type="arabicPeriod"/>
            </a:pPr>
            <a:endParaRPr lang="en-US" dirty="0">
              <a:ea typeface="+mn-lt"/>
              <a:cs typeface="+mn-lt"/>
            </a:endParaRPr>
          </a:p>
          <a:p>
            <a:pPr marL="514350" indent="-514350">
              <a:buAutoNum type="arabicPeriod"/>
            </a:pPr>
            <a:r>
              <a:rPr lang="en-US" b="1" dirty="0">
                <a:solidFill>
                  <a:schemeClr val="accent1"/>
                </a:solidFill>
                <a:cs typeface="Calibri"/>
              </a:rPr>
              <a:t>Send an email to </a:t>
            </a:r>
            <a:r>
              <a:rPr lang="en-US" b="1" dirty="0">
                <a:solidFill>
                  <a:schemeClr val="accent1"/>
                </a:solidFill>
                <a:cs typeface="Calibri"/>
                <a:hlinkClick r:id="rId3"/>
              </a:rPr>
              <a:t>smarkle@aft.org</a:t>
            </a:r>
            <a:r>
              <a:rPr lang="en-US" b="1" dirty="0">
                <a:solidFill>
                  <a:schemeClr val="accent1"/>
                </a:solidFill>
                <a:cs typeface="Calibri"/>
              </a:rPr>
              <a:t> with your name and if you are an RN.</a:t>
            </a:r>
            <a:endParaRPr lang="en-US" dirty="0">
              <a:ea typeface="+mn-lt"/>
              <a:cs typeface="+mn-lt"/>
            </a:endParaRPr>
          </a:p>
          <a:p>
            <a:pPr marL="514350" indent="-514350">
              <a:buAutoNum type="arabicPeriod"/>
            </a:pPr>
            <a:r>
              <a:rPr lang="en-US" b="1" dirty="0">
                <a:solidFill>
                  <a:schemeClr val="accent1"/>
                </a:solidFill>
                <a:cs typeface="Calibri"/>
              </a:rPr>
              <a:t>Stay on through the first 60 minutes.</a:t>
            </a:r>
            <a:endParaRPr lang="en-US" dirty="0">
              <a:ea typeface="+mn-lt"/>
              <a:cs typeface="+mn-lt"/>
            </a:endParaRPr>
          </a:p>
          <a:p>
            <a:pPr marL="514350" indent="-514350">
              <a:buAutoNum type="arabicPeriod"/>
            </a:pPr>
            <a:r>
              <a:rPr lang="en-US" b="1" dirty="0">
                <a:solidFill>
                  <a:schemeClr val="accent1"/>
                </a:solidFill>
                <a:cs typeface="Calibri"/>
              </a:rPr>
              <a:t>Complete the evaluation (QR code and also posted in the chat at the completion of the session. </a:t>
            </a:r>
            <a:endParaRPr lang="en-US" dirty="0"/>
          </a:p>
        </p:txBody>
      </p:sp>
      <p:pic>
        <p:nvPicPr>
          <p:cNvPr id="9" name="Picture 7" descr="Logo, company name&#10;&#10;Description automatically generated">
            <a:extLst>
              <a:ext uri="{FF2B5EF4-FFF2-40B4-BE49-F238E27FC236}">
                <a16:creationId xmlns:a16="http://schemas.microsoft.com/office/drawing/2014/main" id="{47E4C98E-4287-A68C-86D9-652E943F4669}"/>
              </a:ext>
            </a:extLst>
          </p:cNvPr>
          <p:cNvPicPr>
            <a:picLocks noChangeAspect="1"/>
          </p:cNvPicPr>
          <p:nvPr/>
        </p:nvPicPr>
        <p:blipFill>
          <a:blip r:embed="rId4"/>
          <a:stretch>
            <a:fillRect/>
          </a:stretch>
        </p:blipFill>
        <p:spPr>
          <a:xfrm>
            <a:off x="669339" y="73479"/>
            <a:ext cx="2944483" cy="1944547"/>
          </a:xfrm>
          <a:prstGeom prst="rect">
            <a:avLst/>
          </a:prstGeom>
        </p:spPr>
      </p:pic>
      <p:pic>
        <p:nvPicPr>
          <p:cNvPr id="10" name="Picture 10" descr="A picture containing text, clipart, vector graphics&#10;&#10;Description automatically generated">
            <a:extLst>
              <a:ext uri="{FF2B5EF4-FFF2-40B4-BE49-F238E27FC236}">
                <a16:creationId xmlns:a16="http://schemas.microsoft.com/office/drawing/2014/main" id="{295874CD-3C42-B367-B903-F4580CD43C49}"/>
              </a:ext>
            </a:extLst>
          </p:cNvPr>
          <p:cNvPicPr>
            <a:picLocks noChangeAspect="1"/>
          </p:cNvPicPr>
          <p:nvPr/>
        </p:nvPicPr>
        <p:blipFill>
          <a:blip r:embed="rId5"/>
          <a:stretch>
            <a:fillRect/>
          </a:stretch>
        </p:blipFill>
        <p:spPr>
          <a:xfrm>
            <a:off x="9620945" y="351086"/>
            <a:ext cx="1905750" cy="1669444"/>
          </a:xfrm>
          <a:prstGeom prst="rect">
            <a:avLst/>
          </a:prstGeom>
        </p:spPr>
      </p:pic>
    </p:spTree>
    <p:extLst>
      <p:ext uri="{BB962C8B-B14F-4D97-AF65-F5344CB8AC3E}">
        <p14:creationId xmlns:p14="http://schemas.microsoft.com/office/powerpoint/2010/main" val="255807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25DB58-75A0-662A-7DDE-4EDB3D3E7B31}"/>
              </a:ext>
            </a:extLst>
          </p:cNvPr>
          <p:cNvSpPr>
            <a:spLocks noGrp="1"/>
          </p:cNvSpPr>
          <p:nvPr>
            <p:ph type="title"/>
          </p:nvPr>
        </p:nvSpPr>
        <p:spPr>
          <a:xfrm>
            <a:off x="1137034" y="609599"/>
            <a:ext cx="5338194" cy="1322888"/>
          </a:xfrm>
        </p:spPr>
        <p:txBody>
          <a:bodyPr>
            <a:normAutofit/>
          </a:bodyPr>
          <a:lstStyle/>
          <a:p>
            <a:r>
              <a:rPr lang="en-US">
                <a:cs typeface="Calibri Light"/>
              </a:rPr>
              <a:t>Is Emergency Planning a Union Issue?</a:t>
            </a:r>
            <a:endParaRPr lang="en-US"/>
          </a:p>
        </p:txBody>
      </p:sp>
      <p:sp>
        <p:nvSpPr>
          <p:cNvPr id="3" name="Content Placeholder 2">
            <a:extLst>
              <a:ext uri="{FF2B5EF4-FFF2-40B4-BE49-F238E27FC236}">
                <a16:creationId xmlns:a16="http://schemas.microsoft.com/office/drawing/2014/main" id="{818A7E25-3031-76E6-A992-B3C3BD8F08A1}"/>
              </a:ext>
            </a:extLst>
          </p:cNvPr>
          <p:cNvSpPr>
            <a:spLocks noGrp="1"/>
          </p:cNvSpPr>
          <p:nvPr>
            <p:ph idx="1"/>
          </p:nvPr>
        </p:nvSpPr>
        <p:spPr>
          <a:xfrm>
            <a:off x="620110" y="2194101"/>
            <a:ext cx="5475890" cy="3983415"/>
          </a:xfrm>
        </p:spPr>
        <p:txBody>
          <a:bodyPr vert="horz" lIns="91440" tIns="45720" rIns="91440" bIns="45720" rtlCol="0">
            <a:normAutofit/>
          </a:bodyPr>
          <a:lstStyle/>
          <a:p>
            <a:pPr marL="0" indent="0" algn="ctr">
              <a:lnSpc>
                <a:spcPct val="100000"/>
              </a:lnSpc>
              <a:spcBef>
                <a:spcPct val="0"/>
              </a:spcBef>
              <a:spcAft>
                <a:spcPct val="0"/>
              </a:spcAft>
              <a:buNone/>
            </a:pPr>
            <a:r>
              <a:rPr lang="en-US" dirty="0">
                <a:latin typeface="Calibri"/>
                <a:cs typeface="Lucida Sans Unicode"/>
              </a:rPr>
              <a:t>OSHA and other agencies like FEMA and Homeland Security believe that it is beneficial to include employees in the development of Emergency Action Plans because their commitment and support are </a:t>
            </a:r>
            <a:r>
              <a:rPr lang="en-US" b="1" i="1" dirty="0">
                <a:latin typeface="Calibri"/>
                <a:cs typeface="Lucida Sans Unicode"/>
              </a:rPr>
              <a:t>critical</a:t>
            </a:r>
            <a:r>
              <a:rPr lang="en-US" dirty="0">
                <a:latin typeface="Calibri"/>
                <a:cs typeface="Lucida Sans Unicode"/>
              </a:rPr>
              <a:t> to the plan’s success.</a:t>
            </a:r>
            <a:endParaRPr lang="en-US" dirty="0">
              <a:latin typeface="Calibri"/>
              <a:ea typeface="+mn-lt"/>
              <a:cs typeface="+mn-lt"/>
            </a:endParaRPr>
          </a:p>
          <a:p>
            <a:pPr marL="0" indent="0">
              <a:buNone/>
            </a:pPr>
            <a:endParaRPr lang="en-US" sz="2000" dirty="0">
              <a:cs typeface="Calibri"/>
            </a:endParaRPr>
          </a:p>
        </p:txBody>
      </p:sp>
      <p:pic>
        <p:nvPicPr>
          <p:cNvPr id="6" name="Picture 4" descr="A close-up of a sign&#10;&#10;Description automatically generated with medium confidence">
            <a:extLst>
              <a:ext uri="{FF2B5EF4-FFF2-40B4-BE49-F238E27FC236}">
                <a16:creationId xmlns:a16="http://schemas.microsoft.com/office/drawing/2014/main" id="{D9B60305-2647-520E-BA9E-F26F2867629C}"/>
              </a:ext>
            </a:extLst>
          </p:cNvPr>
          <p:cNvPicPr>
            <a:picLocks noChangeAspect="1"/>
          </p:cNvPicPr>
          <p:nvPr/>
        </p:nvPicPr>
        <p:blipFill>
          <a:blip r:embed="rId3"/>
          <a:stretch>
            <a:fillRect/>
          </a:stretch>
        </p:blipFill>
        <p:spPr>
          <a:xfrm>
            <a:off x="8260612" y="834656"/>
            <a:ext cx="2445489" cy="2445489"/>
          </a:xfrm>
          <a:prstGeom prst="rect">
            <a:avLst/>
          </a:prstGeom>
        </p:spPr>
      </p:pic>
      <p:pic>
        <p:nvPicPr>
          <p:cNvPr id="4" name="Picture 4" descr="Company name&#10;&#10;Description automatically generated with medium confidence">
            <a:extLst>
              <a:ext uri="{FF2B5EF4-FFF2-40B4-BE49-F238E27FC236}">
                <a16:creationId xmlns:a16="http://schemas.microsoft.com/office/drawing/2014/main" id="{78E2AF04-5E05-F06D-3054-DDBBBD918632}"/>
              </a:ext>
            </a:extLst>
          </p:cNvPr>
          <p:cNvPicPr>
            <a:picLocks noChangeAspect="1"/>
          </p:cNvPicPr>
          <p:nvPr/>
        </p:nvPicPr>
        <p:blipFill>
          <a:blip r:embed="rId4"/>
          <a:stretch>
            <a:fillRect/>
          </a:stretch>
        </p:blipFill>
        <p:spPr>
          <a:xfrm>
            <a:off x="7802082" y="3601878"/>
            <a:ext cx="3362547" cy="2445489"/>
          </a:xfrm>
          <a:prstGeom prst="rect">
            <a:avLst/>
          </a:prstGeom>
        </p:spPr>
      </p:pic>
    </p:spTree>
    <p:extLst>
      <p:ext uri="{BB962C8B-B14F-4D97-AF65-F5344CB8AC3E}">
        <p14:creationId xmlns:p14="http://schemas.microsoft.com/office/powerpoint/2010/main" val="3131955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CF0674-EE8F-FA07-82EC-44351E90D174}"/>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Not a New Problem </a:t>
            </a:r>
          </a:p>
        </p:txBody>
      </p:sp>
      <p:pic>
        <p:nvPicPr>
          <p:cNvPr id="5" name="Picture 5">
            <a:extLst>
              <a:ext uri="{FF2B5EF4-FFF2-40B4-BE49-F238E27FC236}">
                <a16:creationId xmlns:a16="http://schemas.microsoft.com/office/drawing/2014/main" id="{A8AF21E2-BACF-F64C-3AB7-21720D55B68B}"/>
              </a:ext>
            </a:extLst>
          </p:cNvPr>
          <p:cNvPicPr>
            <a:picLocks noChangeAspect="1"/>
          </p:cNvPicPr>
          <p:nvPr/>
        </p:nvPicPr>
        <p:blipFill rotWithShape="1">
          <a:blip r:embed="rId3"/>
          <a:srcRect t="2280" r="-1" b="-1"/>
          <a:stretch/>
        </p:blipFill>
        <p:spPr>
          <a:xfrm>
            <a:off x="317635" y="299363"/>
            <a:ext cx="4160452" cy="3049204"/>
          </a:xfrm>
          <a:prstGeom prst="rect">
            <a:avLst/>
          </a:prstGeom>
        </p:spPr>
      </p:pic>
      <p:pic>
        <p:nvPicPr>
          <p:cNvPr id="3" name="Picture 5" descr="A picture containing text, sky, road, truck&#10;&#10;Description automatically generated">
            <a:extLst>
              <a:ext uri="{FF2B5EF4-FFF2-40B4-BE49-F238E27FC236}">
                <a16:creationId xmlns:a16="http://schemas.microsoft.com/office/drawing/2014/main" id="{3C5ECBD4-671C-F724-BFA1-9E081E7CCAD8}"/>
              </a:ext>
            </a:extLst>
          </p:cNvPr>
          <p:cNvPicPr>
            <a:picLocks noChangeAspect="1"/>
          </p:cNvPicPr>
          <p:nvPr/>
        </p:nvPicPr>
        <p:blipFill rotWithShape="1">
          <a:blip r:embed="rId4"/>
          <a:srcRect t="18518" r="2" b="19038"/>
          <a:stretch/>
        </p:blipFill>
        <p:spPr>
          <a:xfrm>
            <a:off x="4654296" y="299363"/>
            <a:ext cx="7217085" cy="3008188"/>
          </a:xfrm>
          <a:prstGeom prst="rect">
            <a:avLst/>
          </a:prstGeom>
        </p:spPr>
      </p:pic>
      <p:cxnSp>
        <p:nvCxnSpPr>
          <p:cNvPr id="26" name="Straight Connector 2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B529F08D-4D50-DA06-C831-11CF8BE60795}"/>
              </a:ext>
            </a:extLst>
          </p:cNvPr>
          <p:cNvPicPr>
            <a:picLocks noGrp="1" noChangeAspect="1"/>
          </p:cNvPicPr>
          <p:nvPr>
            <p:ph idx="1"/>
          </p:nvPr>
        </p:nvPicPr>
        <p:blipFill rotWithShape="1">
          <a:blip r:embed="rId5"/>
          <a:srcRect r="22685" b="3"/>
          <a:stretch/>
        </p:blipFill>
        <p:spPr>
          <a:xfrm>
            <a:off x="317635" y="3509433"/>
            <a:ext cx="4160452" cy="3026833"/>
          </a:xfrm>
          <a:prstGeom prst="rect">
            <a:avLst/>
          </a:prstGeom>
        </p:spPr>
      </p:pic>
    </p:spTree>
    <p:extLst>
      <p:ext uri="{BB962C8B-B14F-4D97-AF65-F5344CB8AC3E}">
        <p14:creationId xmlns:p14="http://schemas.microsoft.com/office/powerpoint/2010/main" val="263877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9">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transport, dirty, fighter&#10;&#10;Description automatically generated">
            <a:extLst>
              <a:ext uri="{FF2B5EF4-FFF2-40B4-BE49-F238E27FC236}">
                <a16:creationId xmlns:a16="http://schemas.microsoft.com/office/drawing/2014/main" id="{6BC0742E-FADC-35CA-2846-D20116ED08AE}"/>
              </a:ext>
            </a:extLst>
          </p:cNvPr>
          <p:cNvPicPr>
            <a:picLocks noChangeAspect="1"/>
          </p:cNvPicPr>
          <p:nvPr/>
        </p:nvPicPr>
        <p:blipFill rotWithShape="1">
          <a:blip r:embed="rId3"/>
          <a:srcRect l="4423" r="32891"/>
          <a:stretch/>
        </p:blipFill>
        <p:spPr>
          <a:xfrm>
            <a:off x="0" y="83359"/>
            <a:ext cx="7642746" cy="6857990"/>
          </a:xfrm>
          <a:prstGeom prst="rect">
            <a:avLst/>
          </a:prstGeom>
        </p:spPr>
      </p:pic>
      <p:sp>
        <p:nvSpPr>
          <p:cNvPr id="52" name="Rectangle 5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11413F-13E7-886B-1142-90C136ECA5DF}"/>
              </a:ext>
            </a:extLst>
          </p:cNvPr>
          <p:cNvSpPr>
            <a:spLocks noGrp="1"/>
          </p:cNvSpPr>
          <p:nvPr>
            <p:ph type="title"/>
          </p:nvPr>
        </p:nvSpPr>
        <p:spPr>
          <a:xfrm>
            <a:off x="841248" y="4152624"/>
            <a:ext cx="2112264" cy="1920240"/>
          </a:xfrm>
        </p:spPr>
        <p:txBody>
          <a:bodyPr>
            <a:normAutofit/>
          </a:bodyPr>
          <a:lstStyle/>
          <a:p>
            <a:r>
              <a:rPr lang="en-US" sz="2400">
                <a:cs typeface="Calibri Light"/>
              </a:rPr>
              <a:t>East Palestine, OH:  </a:t>
            </a:r>
            <a:br>
              <a:rPr lang="en-US" sz="2400">
                <a:cs typeface="Calibri Light"/>
              </a:rPr>
            </a:br>
            <a:r>
              <a:rPr lang="en-US" sz="2400">
                <a:cs typeface="Calibri Light"/>
              </a:rPr>
              <a:t>What We Know</a:t>
            </a:r>
            <a:endParaRPr lang="en-US" sz="2400"/>
          </a:p>
        </p:txBody>
      </p:sp>
      <p:pic>
        <p:nvPicPr>
          <p:cNvPr id="6" name="Picture 6">
            <a:extLst>
              <a:ext uri="{FF2B5EF4-FFF2-40B4-BE49-F238E27FC236}">
                <a16:creationId xmlns:a16="http://schemas.microsoft.com/office/drawing/2014/main" id="{D8561E99-4D9B-C905-EF37-11C2D50E451F}"/>
              </a:ext>
            </a:extLst>
          </p:cNvPr>
          <p:cNvPicPr>
            <a:picLocks noChangeAspect="1"/>
          </p:cNvPicPr>
          <p:nvPr/>
        </p:nvPicPr>
        <p:blipFill rotWithShape="1">
          <a:blip r:embed="rId4"/>
          <a:srcRect r="1754" b="-1"/>
          <a:stretch/>
        </p:blipFill>
        <p:spPr>
          <a:xfrm>
            <a:off x="7809454" y="1"/>
            <a:ext cx="4382546" cy="3345645"/>
          </a:xfrm>
          <a:prstGeom prst="rect">
            <a:avLst/>
          </a:prstGeom>
        </p:spPr>
      </p:pic>
      <p:sp>
        <p:nvSpPr>
          <p:cNvPr id="54" name="Rectangle 5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ontent Placeholder 9">
            <a:extLst>
              <a:ext uri="{FF2B5EF4-FFF2-40B4-BE49-F238E27FC236}">
                <a16:creationId xmlns:a16="http://schemas.microsoft.com/office/drawing/2014/main" id="{E32E2026-ACCD-1FA4-FD9A-38E825AA5D0B}"/>
              </a:ext>
            </a:extLst>
          </p:cNvPr>
          <p:cNvSpPr>
            <a:spLocks noGrp="1"/>
          </p:cNvSpPr>
          <p:nvPr>
            <p:ph idx="1"/>
          </p:nvPr>
        </p:nvSpPr>
        <p:spPr>
          <a:xfrm>
            <a:off x="3364992" y="3986128"/>
            <a:ext cx="3502532" cy="2253232"/>
          </a:xfrm>
        </p:spPr>
        <p:txBody>
          <a:bodyPr anchor="ctr">
            <a:normAutofit/>
          </a:bodyPr>
          <a:lstStyle/>
          <a:p>
            <a:endParaRPr lang="en-US" sz="1100" dirty="0">
              <a:cs typeface="Calibri" panose="020F0502020204030204"/>
            </a:endParaRPr>
          </a:p>
          <a:p>
            <a:r>
              <a:rPr lang="en-US" sz="1400" dirty="0">
                <a:cs typeface="Calibri" panose="020F0502020204030204"/>
              </a:rPr>
              <a:t>East Palestine Health Clinic</a:t>
            </a:r>
            <a:endParaRPr lang="en-US" sz="1400" dirty="0"/>
          </a:p>
          <a:p>
            <a:r>
              <a:rPr lang="en-US" sz="1400" dirty="0">
                <a:cs typeface="Calibri" panose="020F0502020204030204"/>
              </a:rPr>
              <a:t>FEMA</a:t>
            </a:r>
          </a:p>
          <a:p>
            <a:r>
              <a:rPr lang="en-US" sz="1400" dirty="0">
                <a:cs typeface="Calibri" panose="020F0502020204030204"/>
              </a:rPr>
              <a:t>Air Monitoring</a:t>
            </a:r>
          </a:p>
          <a:p>
            <a:r>
              <a:rPr lang="en-US" sz="1400" dirty="0">
                <a:cs typeface="Calibri" panose="020F0502020204030204"/>
              </a:rPr>
              <a:t>Residential Well Sampling</a:t>
            </a:r>
          </a:p>
          <a:p>
            <a:r>
              <a:rPr lang="en-US" sz="1400" dirty="0">
                <a:cs typeface="Calibri" panose="020F0502020204030204"/>
              </a:rPr>
              <a:t>Waterways </a:t>
            </a:r>
          </a:p>
          <a:p>
            <a:r>
              <a:rPr lang="en-US" sz="1400" dirty="0">
                <a:cs typeface="Calibri" panose="020F0502020204030204"/>
              </a:rPr>
              <a:t>Waste Removal </a:t>
            </a:r>
          </a:p>
          <a:p>
            <a:endParaRPr lang="en-US" sz="1100" dirty="0">
              <a:cs typeface="Calibri" panose="020F0502020204030204"/>
            </a:endParaRPr>
          </a:p>
        </p:txBody>
      </p:sp>
      <p:pic>
        <p:nvPicPr>
          <p:cNvPr id="4" name="Picture 4" descr="A picture containing outdoor, tree, sky, town&#10;&#10;Description automatically generated">
            <a:extLst>
              <a:ext uri="{FF2B5EF4-FFF2-40B4-BE49-F238E27FC236}">
                <a16:creationId xmlns:a16="http://schemas.microsoft.com/office/drawing/2014/main" id="{A9AF0511-73D4-E343-9D95-D58D0B53A6D9}"/>
              </a:ext>
            </a:extLst>
          </p:cNvPr>
          <p:cNvPicPr>
            <a:picLocks noChangeAspect="1"/>
          </p:cNvPicPr>
          <p:nvPr/>
        </p:nvPicPr>
        <p:blipFill rotWithShape="1">
          <a:blip r:embed="rId5"/>
          <a:srcRect l="12562" r="4" b="4"/>
          <a:stretch/>
        </p:blipFill>
        <p:spPr>
          <a:xfrm>
            <a:off x="7809462" y="3512354"/>
            <a:ext cx="4382545" cy="3345646"/>
          </a:xfrm>
          <a:prstGeom prst="rect">
            <a:avLst/>
          </a:prstGeom>
        </p:spPr>
      </p:pic>
    </p:spTree>
    <p:extLst>
      <p:ext uri="{BB962C8B-B14F-4D97-AF65-F5344CB8AC3E}">
        <p14:creationId xmlns:p14="http://schemas.microsoft.com/office/powerpoint/2010/main" val="131717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person&#10;&#10;Description automatically generated">
            <a:extLst>
              <a:ext uri="{FF2B5EF4-FFF2-40B4-BE49-F238E27FC236}">
                <a16:creationId xmlns:a16="http://schemas.microsoft.com/office/drawing/2014/main" id="{075F8587-2225-B160-7C6F-3DD49A8EDDE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11672"/>
          <a:stretch/>
        </p:blipFill>
        <p:spPr>
          <a:xfrm>
            <a:off x="603671" y="-1"/>
            <a:ext cx="11588329" cy="6857999"/>
          </a:xfrm>
          <a:prstGeom prst="rect">
            <a:avLst/>
          </a:prstGeom>
        </p:spPr>
      </p:pic>
      <p:sp>
        <p:nvSpPr>
          <p:cNvPr id="28" name="Rectangle 27">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93FE9-B081-144D-38A7-97F05A0D193A}"/>
              </a:ext>
            </a:extLst>
          </p:cNvPr>
          <p:cNvSpPr>
            <a:spLocks noGrp="1"/>
          </p:cNvSpPr>
          <p:nvPr>
            <p:ph type="title"/>
          </p:nvPr>
        </p:nvSpPr>
        <p:spPr>
          <a:xfrm>
            <a:off x="1166649" y="721805"/>
            <a:ext cx="3874686" cy="2147520"/>
          </a:xfrm>
        </p:spPr>
        <p:txBody>
          <a:bodyPr>
            <a:normAutofit/>
          </a:bodyPr>
          <a:lstStyle/>
          <a:p>
            <a:r>
              <a:rPr lang="en-US" sz="3700">
                <a:solidFill>
                  <a:schemeClr val="bg1"/>
                </a:solidFill>
                <a:cs typeface="Calibri Light"/>
              </a:rPr>
              <a:t>Response to Recovery:</a:t>
            </a:r>
            <a:br>
              <a:rPr lang="en-US" sz="3700">
                <a:solidFill>
                  <a:schemeClr val="bg1"/>
                </a:solidFill>
                <a:cs typeface="Calibri Light"/>
              </a:rPr>
            </a:br>
            <a:r>
              <a:rPr lang="en-US" sz="3700">
                <a:solidFill>
                  <a:schemeClr val="bg1"/>
                </a:solidFill>
                <a:cs typeface="Calibri Light"/>
              </a:rPr>
              <a:t>Expectations Moving Forward </a:t>
            </a:r>
          </a:p>
        </p:txBody>
      </p:sp>
      <p:sp>
        <p:nvSpPr>
          <p:cNvPr id="30" name="Rectangle 2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3"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024B5DA-7EF1-D20F-3671-226D39294847}"/>
              </a:ext>
            </a:extLst>
          </p:cNvPr>
          <p:cNvSpPr>
            <a:spLocks noGrp="1"/>
          </p:cNvSpPr>
          <p:nvPr>
            <p:ph idx="1"/>
          </p:nvPr>
        </p:nvSpPr>
        <p:spPr>
          <a:xfrm>
            <a:off x="882514" y="3970012"/>
            <a:ext cx="4158820" cy="2596326"/>
          </a:xfrm>
        </p:spPr>
        <p:txBody>
          <a:bodyPr vert="horz" lIns="91440" tIns="45720" rIns="91440" bIns="45720" rtlCol="0" anchor="ctr">
            <a:noAutofit/>
          </a:bodyPr>
          <a:lstStyle/>
          <a:p>
            <a:pPr>
              <a:lnSpc>
                <a:spcPct val="150000"/>
              </a:lnSpc>
            </a:pPr>
            <a:r>
              <a:rPr lang="en-US" sz="2000">
                <a:solidFill>
                  <a:schemeClr val="bg1"/>
                </a:solidFill>
                <a:ea typeface="+mn-lt"/>
                <a:cs typeface="+mn-lt"/>
              </a:rPr>
              <a:t>Assess the Injury</a:t>
            </a:r>
            <a:endParaRPr lang="en-US" sz="2000">
              <a:solidFill>
                <a:schemeClr val="bg1"/>
              </a:solidFill>
              <a:cs typeface="Calibri"/>
            </a:endParaRPr>
          </a:p>
          <a:p>
            <a:pPr>
              <a:lnSpc>
                <a:spcPct val="150000"/>
              </a:lnSpc>
            </a:pPr>
            <a:r>
              <a:rPr lang="en-US" sz="2000">
                <a:solidFill>
                  <a:schemeClr val="bg1"/>
                </a:solidFill>
                <a:ea typeface="+mn-lt"/>
                <a:cs typeface="+mn-lt"/>
              </a:rPr>
              <a:t>Plan the Restoration</a:t>
            </a:r>
            <a:endParaRPr lang="en-US" sz="2000">
              <a:solidFill>
                <a:schemeClr val="bg1"/>
              </a:solidFill>
              <a:cs typeface="Calibri"/>
            </a:endParaRPr>
          </a:p>
          <a:p>
            <a:pPr>
              <a:lnSpc>
                <a:spcPct val="150000"/>
              </a:lnSpc>
            </a:pPr>
            <a:r>
              <a:rPr lang="en-US" sz="2000">
                <a:solidFill>
                  <a:schemeClr val="bg1"/>
                </a:solidFill>
                <a:ea typeface="+mn-lt"/>
                <a:cs typeface="+mn-lt"/>
              </a:rPr>
              <a:t>Hold Polluters Accountable</a:t>
            </a:r>
            <a:endParaRPr lang="en-US" sz="2000">
              <a:solidFill>
                <a:schemeClr val="bg1"/>
              </a:solidFill>
              <a:cs typeface="Calibri"/>
            </a:endParaRPr>
          </a:p>
          <a:p>
            <a:pPr>
              <a:lnSpc>
                <a:spcPct val="150000"/>
              </a:lnSpc>
            </a:pPr>
            <a:r>
              <a:rPr lang="en-US" sz="2000">
                <a:solidFill>
                  <a:schemeClr val="bg1"/>
                </a:solidFill>
                <a:ea typeface="+mn-lt"/>
                <a:cs typeface="+mn-lt"/>
              </a:rPr>
              <a:t>Restore the Environment</a:t>
            </a:r>
            <a:endParaRPr lang="en-US" sz="2000">
              <a:solidFill>
                <a:schemeClr val="bg1"/>
              </a:solidFill>
              <a:cs typeface="Calibri"/>
            </a:endParaRPr>
          </a:p>
          <a:p>
            <a:endParaRPr lang="en-US" sz="1800">
              <a:solidFill>
                <a:srgbClr val="000000"/>
              </a:solidFill>
              <a:cs typeface="Calibri"/>
            </a:endParaRPr>
          </a:p>
          <a:p>
            <a:endParaRPr lang="en-US" sz="1800">
              <a:solidFill>
                <a:srgbClr val="000000"/>
              </a:solidFill>
              <a:cs typeface="Calibri"/>
            </a:endParaRPr>
          </a:p>
          <a:p>
            <a:endParaRPr lang="en-US" sz="1800">
              <a:solidFill>
                <a:srgbClr val="000000"/>
              </a:solidFill>
              <a:cs typeface="Calibri"/>
            </a:endParaRPr>
          </a:p>
        </p:txBody>
      </p:sp>
    </p:spTree>
    <p:extLst>
      <p:ext uri="{BB962C8B-B14F-4D97-AF65-F5344CB8AC3E}">
        <p14:creationId xmlns:p14="http://schemas.microsoft.com/office/powerpoint/2010/main" val="727656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10;&#10;Description automatically generated">
            <a:extLst>
              <a:ext uri="{FF2B5EF4-FFF2-40B4-BE49-F238E27FC236}">
                <a16:creationId xmlns:a16="http://schemas.microsoft.com/office/drawing/2014/main" id="{E847C155-9A96-262F-B6B6-94D1F5A9A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86" y="819824"/>
            <a:ext cx="5192217" cy="2842737"/>
          </a:xfrm>
          <a:prstGeom prst="rect">
            <a:avLst/>
          </a:prstGeom>
        </p:spPr>
      </p:pic>
      <p:sp>
        <p:nvSpPr>
          <p:cNvPr id="37" name="Rectangle 28">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DB5F7CBA-47DF-69EF-13CB-9CCEC2A4C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66" y="4475348"/>
            <a:ext cx="2333643" cy="1581042"/>
          </a:xfrm>
          <a:prstGeom prst="rect">
            <a:avLst/>
          </a:prstGeom>
        </p:spPr>
      </p:pic>
      <p:sp>
        <p:nvSpPr>
          <p:cNvPr id="38" name="Rectangle 30">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 application, Word&#10;&#10;Description automatically generated">
            <a:extLst>
              <a:ext uri="{FF2B5EF4-FFF2-40B4-BE49-F238E27FC236}">
                <a16:creationId xmlns:a16="http://schemas.microsoft.com/office/drawing/2014/main" id="{38E6AE57-CC58-2F0D-70F6-E783B0EDA9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40" t="625" r="-685" b="-625"/>
          <a:stretch/>
        </p:blipFill>
        <p:spPr>
          <a:xfrm>
            <a:off x="3508169" y="4436704"/>
            <a:ext cx="2333643" cy="1700928"/>
          </a:xfrm>
          <a:prstGeom prst="rect">
            <a:avLst/>
          </a:prstGeom>
        </p:spPr>
      </p:pic>
      <p:sp>
        <p:nvSpPr>
          <p:cNvPr id="39" name="Rectangle 32">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application, timeline&#10;&#10;Description automatically generated">
            <a:extLst>
              <a:ext uri="{FF2B5EF4-FFF2-40B4-BE49-F238E27FC236}">
                <a16:creationId xmlns:a16="http://schemas.microsoft.com/office/drawing/2014/main" id="{8D98C35E-B1F3-33B8-8B5B-6EC9B589F4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3177" y="903019"/>
            <a:ext cx="5157201" cy="5054056"/>
          </a:xfrm>
          <a:prstGeom prst="rect">
            <a:avLst/>
          </a:prstGeom>
        </p:spPr>
      </p:pic>
    </p:spTree>
    <p:extLst>
      <p:ext uri="{BB962C8B-B14F-4D97-AF65-F5344CB8AC3E}">
        <p14:creationId xmlns:p14="http://schemas.microsoft.com/office/powerpoint/2010/main" val="2524823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HP_Presentation2020" id="{74DFE9D5-C8A2-F04F-88A6-82F173CB63CA}" vid="{E65B8480-D711-7947-AB18-0F5806C42D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1956</TotalTime>
  <Words>4235</Words>
  <Application>Microsoft Office PowerPoint</Application>
  <PresentationFormat>Widescreen</PresentationFormat>
  <Paragraphs>440</Paragraphs>
  <Slides>36</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Arial,Sans-Serif</vt:lpstr>
      <vt:lpstr>Calibri</vt:lpstr>
      <vt:lpstr>Calibri Light</vt:lpstr>
      <vt:lpstr>Courier New,monospace</vt:lpstr>
      <vt:lpstr>Frutiger LT Std 57 Cn</vt:lpstr>
      <vt:lpstr>Frutiger LT Std 65 Bold</vt:lpstr>
      <vt:lpstr>Source Sans Pro</vt:lpstr>
      <vt:lpstr>office theme</vt:lpstr>
      <vt:lpstr>Office Theme</vt:lpstr>
      <vt:lpstr>PowerPoint Presentation</vt:lpstr>
      <vt:lpstr>PowerPoint Presentation</vt:lpstr>
      <vt:lpstr>Objectives</vt:lpstr>
      <vt:lpstr>PowerPoint Presentation</vt:lpstr>
      <vt:lpstr>Is Emergency Planning a Union Issue?</vt:lpstr>
      <vt:lpstr>Not a New Problem </vt:lpstr>
      <vt:lpstr>East Palestine, OH:   What We Know</vt:lpstr>
      <vt:lpstr>Response to Recovery: Expectations Moving Forward </vt:lpstr>
      <vt:lpstr>PowerPoint Presentation</vt:lpstr>
      <vt:lpstr>PowerPoint Presentation</vt:lpstr>
      <vt:lpstr>Best Practices for Emergency Management Plans … </vt:lpstr>
      <vt:lpstr>Planning Principles</vt:lpstr>
      <vt:lpstr>Emergency Planning &amp; Response:  "All Hazards" Approach </vt:lpstr>
      <vt:lpstr>Have You Seen Your Employer's Plan?</vt:lpstr>
      <vt:lpstr>PowerPoint Presentation</vt:lpstr>
      <vt:lpstr>Mitigation – Hazard and Threat Assessments</vt:lpstr>
      <vt:lpstr>Mitigation - Evaluating and Prioritizing Risks </vt:lpstr>
      <vt:lpstr>Preparedness – Developing a Response Plan</vt:lpstr>
      <vt:lpstr>Preparedness: Incident Command Structure (ICS)</vt:lpstr>
      <vt:lpstr>Supplies and Resources</vt:lpstr>
      <vt:lpstr>Preparedness: Implementing the Plan </vt:lpstr>
      <vt:lpstr>Preparedness: Practice, Practice, Practice</vt:lpstr>
      <vt:lpstr>Response</vt:lpstr>
      <vt:lpstr>Recovery</vt:lpstr>
      <vt:lpstr>Recovery: Debriefing after an Exercise and/or Incident</vt:lpstr>
      <vt:lpstr>Healthcare Specific Information  </vt:lpstr>
      <vt:lpstr>Hospitals are in Unique Situations </vt:lpstr>
      <vt:lpstr> </vt:lpstr>
      <vt:lpstr>Hazardous Waste Operations and Emergency Response</vt:lpstr>
      <vt:lpstr>Hospitals are Key Players in Emergency Response </vt:lpstr>
      <vt:lpstr>Specific Joint Commission Requirements  </vt:lpstr>
      <vt:lpstr>Managing resources: </vt:lpstr>
      <vt:lpstr> Hospitals Must Conduct Two Exercises per Year  </vt:lpstr>
      <vt:lpstr>Goal is to have emergency management plans that: </vt:lpstr>
      <vt:lpstr>For ANCC Contact Hour Credit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Markle, Health Issues</dc:creator>
  <cp:lastModifiedBy>Sara Markle, Health Issues</cp:lastModifiedBy>
  <cp:revision>151</cp:revision>
  <dcterms:created xsi:type="dcterms:W3CDTF">2023-02-19T19:17:26Z</dcterms:created>
  <dcterms:modified xsi:type="dcterms:W3CDTF">2023-02-28T15:38:29Z</dcterms:modified>
</cp:coreProperties>
</file>