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2" r:id="rId4"/>
    <p:sldId id="258" r:id="rId5"/>
    <p:sldId id="266" r:id="rId6"/>
    <p:sldId id="267" r:id="rId7"/>
    <p:sldId id="268" r:id="rId8"/>
    <p:sldId id="264" r:id="rId9"/>
    <p:sldId id="261" r:id="rId10"/>
    <p:sldId id="259" r:id="rId11"/>
    <p:sldId id="269" r:id="rId12"/>
    <p:sldId id="260" r:id="rId13"/>
    <p:sldId id="263" r:id="rId14"/>
    <p:sldId id="262" r:id="rId15"/>
    <p:sldId id="274" r:id="rId16"/>
    <p:sldId id="288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75" r:id="rId27"/>
    <p:sldId id="277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80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1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1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CD3E-31AF-044C-9CF2-6BAF1D252ADF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F9744-302A-3749-81F7-AEB78C002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48200" y="2130425"/>
            <a:ext cx="1646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Frutiger LT Std 65 Bold" charset="0"/>
                <a:cs typeface="Frutiger LT Std 65 Bold" charset="0"/>
              </a:rPr>
              <a:t>AFT NATIONAL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357438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 smtClean="0">
                <a:solidFill>
                  <a:srgbClr val="FFFFFF"/>
                </a:solidFill>
                <a:latin typeface="Frutiger LT Std 57 Cn" charset="0"/>
                <a:ea typeface="Frutiger LT Std 57 Cn" charset="0"/>
                <a:cs typeface="Frutiger LT Std 57 Cn" charset="0"/>
              </a:rPr>
              <a:t>Profits Over Patients:</a:t>
            </a:r>
          </a:p>
          <a:p>
            <a:pPr algn="ctr"/>
            <a:r>
              <a:rPr lang="en-US" sz="4800" dirty="0" smtClean="0">
                <a:solidFill>
                  <a:srgbClr val="FFFFFF"/>
                </a:solidFill>
                <a:latin typeface="Frutiger LT Std 57 Cn" charset="0"/>
                <a:ea typeface="Frutiger LT Std 57 Cn" charset="0"/>
                <a:cs typeface="Frutiger LT Std 57 Cn" charset="0"/>
              </a:rPr>
              <a:t>Capital &amp; Health Care</a:t>
            </a:r>
            <a:endParaRPr lang="en-US" sz="4800" dirty="0">
              <a:solidFill>
                <a:srgbClr val="FFFFFF"/>
              </a:solidFill>
              <a:latin typeface="Frutiger LT Std 57 Cn" charset="0"/>
              <a:ea typeface="Frutiger LT Std 57 Cn" charset="0"/>
              <a:cs typeface="Frutiger LT Std 57 C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9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14" y="-4260"/>
            <a:ext cx="6048858" cy="686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7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on your top hat, </a:t>
            </a:r>
            <a:br>
              <a:rPr lang="en-US" dirty="0" smtClean="0"/>
            </a:br>
            <a:r>
              <a:rPr lang="en-US" dirty="0" smtClean="0"/>
              <a:t>and start thinking like a capitalist!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4400" b="1" dirty="0" smtClean="0"/>
              <a:t>Why invest in health care?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55" y="1466850"/>
            <a:ext cx="62579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6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Invest in Health Care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Guaranteed Revenue Streams</a:t>
            </a:r>
          </a:p>
          <a:p>
            <a:r>
              <a:rPr lang="en-US" dirty="0" smtClean="0"/>
              <a:t>Huge market: everyone needs healthcare</a:t>
            </a:r>
          </a:p>
          <a:p>
            <a:r>
              <a:rPr lang="en-US" dirty="0"/>
              <a:t>Healthcare is a necessity: no substitutions</a:t>
            </a:r>
          </a:p>
          <a:p>
            <a:r>
              <a:rPr lang="en-US" dirty="0"/>
              <a:t>Healthcare consumption is often </a:t>
            </a:r>
            <a:r>
              <a:rPr lang="en-US" dirty="0" smtClean="0"/>
              <a:t>unplanned</a:t>
            </a:r>
          </a:p>
          <a:p>
            <a:r>
              <a:rPr lang="en-US" dirty="0" smtClean="0"/>
              <a:t>Lifelong customers: aging &amp; chronic illness management</a:t>
            </a:r>
          </a:p>
          <a:p>
            <a:r>
              <a:rPr lang="en-US" dirty="0" smtClean="0"/>
              <a:t>Government </a:t>
            </a:r>
            <a:r>
              <a:rPr lang="en-US" dirty="0" err="1" smtClean="0"/>
              <a:t>payors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22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Invest in Health Care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Mystification</a:t>
            </a:r>
            <a:endParaRPr lang="en-US" dirty="0"/>
          </a:p>
          <a:p>
            <a:r>
              <a:rPr lang="en-US" dirty="0" smtClean="0"/>
              <a:t>No transparency in setting prices</a:t>
            </a:r>
          </a:p>
          <a:p>
            <a:r>
              <a:rPr lang="en-US" dirty="0" smtClean="0"/>
              <a:t>Difficult to evaluate quality of care</a:t>
            </a:r>
            <a:endParaRPr lang="en-US" dirty="0"/>
          </a:p>
          <a:p>
            <a:r>
              <a:rPr lang="en-US" dirty="0" smtClean="0"/>
              <a:t>Costs are volatile</a:t>
            </a:r>
          </a:p>
          <a:p>
            <a:r>
              <a:rPr lang="en-US" dirty="0" smtClean="0"/>
              <a:t>The system is difficult to navigate</a:t>
            </a:r>
          </a:p>
          <a:p>
            <a:r>
              <a:rPr lang="en-US" dirty="0" smtClean="0"/>
              <a:t>No returns!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07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Invest in Health Care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Huge Supply Chain</a:t>
            </a:r>
          </a:p>
          <a:p>
            <a:r>
              <a:rPr lang="en-US" dirty="0" smtClean="0"/>
              <a:t>Insurance Providers</a:t>
            </a:r>
          </a:p>
          <a:p>
            <a:r>
              <a:rPr lang="en-US" dirty="0" smtClean="0"/>
              <a:t>Pharmaceuticals</a:t>
            </a:r>
          </a:p>
          <a:p>
            <a:r>
              <a:rPr lang="en-US" dirty="0" smtClean="0"/>
              <a:t>Medical Technology</a:t>
            </a:r>
          </a:p>
          <a:p>
            <a:r>
              <a:rPr lang="en-US" dirty="0" smtClean="0"/>
              <a:t>Software and Data</a:t>
            </a:r>
          </a:p>
          <a:p>
            <a:r>
              <a:rPr lang="en-US" dirty="0" smtClean="0"/>
              <a:t>Specialized Care</a:t>
            </a:r>
          </a:p>
          <a:p>
            <a:r>
              <a:rPr lang="en-US" dirty="0" smtClean="0"/>
              <a:t>Supply Production and Distribution</a:t>
            </a:r>
          </a:p>
          <a:p>
            <a:r>
              <a:rPr lang="en-US" dirty="0" smtClean="0"/>
              <a:t>Consultants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991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Size Matters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178 Hospitals</a:t>
            </a:r>
          </a:p>
          <a:p>
            <a:r>
              <a:rPr lang="en-US" dirty="0" smtClean="0"/>
              <a:t>Net Revenue: $41.49 billion in 2016</a:t>
            </a:r>
          </a:p>
          <a:p>
            <a:r>
              <a:rPr lang="en-US" dirty="0" smtClean="0"/>
              <a:t>204,000 Employees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68" y="1600199"/>
            <a:ext cx="5842902" cy="21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3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Size Matters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" y="1209293"/>
            <a:ext cx="8717009" cy="5422391"/>
          </a:xfrm>
        </p:spPr>
      </p:pic>
    </p:spTree>
    <p:extLst>
      <p:ext uri="{BB962C8B-B14F-4D97-AF65-F5344CB8AC3E}">
        <p14:creationId xmlns:p14="http://schemas.microsoft.com/office/powerpoint/2010/main" val="167941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Size Matters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153 Hospitals</a:t>
            </a:r>
          </a:p>
          <a:p>
            <a:r>
              <a:rPr lang="en-US" dirty="0" smtClean="0"/>
              <a:t>Net Revenues: $22.6 billion in 2017</a:t>
            </a:r>
          </a:p>
          <a:p>
            <a:r>
              <a:rPr lang="en-US" dirty="0" smtClean="0"/>
              <a:t>165,000 Employees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9" y="1417638"/>
            <a:ext cx="7789762" cy="20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8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Consolidation: Bigger, Better?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3" y="1277465"/>
            <a:ext cx="8012577" cy="50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050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State of Consolidation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Hospital concentration has increased by 40% in the past 30 years:</a:t>
            </a:r>
          </a:p>
          <a:p>
            <a:pPr marL="0" indent="0">
              <a:buNone/>
            </a:pPr>
            <a:r>
              <a:rPr lang="en-US" sz="3000" dirty="0" smtClean="0"/>
              <a:t>Average Hospital Market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1980s: 5 independent firms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2010s: 3 independent firms, 1 dominating</a:t>
            </a:r>
          </a:p>
          <a:p>
            <a:pPr marL="0" indent="0"/>
            <a:endParaRPr lang="en-US" sz="900" dirty="0" smtClean="0"/>
          </a:p>
          <a:p>
            <a:pPr marL="0" indent="0">
              <a:buNone/>
            </a:pPr>
            <a:r>
              <a:rPr lang="en-US" b="1" dirty="0" smtClean="0"/>
              <a:t>Nearly half of all US hospital markets is “highly concentrated”: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88% of major metropolitan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Rural areas can’t support more than 1 provider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No markets considered highly competitive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39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Care: The Industry</a:t>
            </a:r>
          </a:p>
          <a:p>
            <a:r>
              <a:rPr lang="en-US" dirty="0" smtClean="0"/>
              <a:t>Health Care: The Commodity</a:t>
            </a:r>
          </a:p>
          <a:p>
            <a:r>
              <a:rPr lang="en-US" dirty="0" smtClean="0"/>
              <a:t>Size Matters: Mergers and Consolidation</a:t>
            </a:r>
          </a:p>
          <a:p>
            <a:r>
              <a:rPr lang="en-US" dirty="0" err="1" smtClean="0"/>
              <a:t>EmCare</a:t>
            </a:r>
            <a:r>
              <a:rPr lang="en-US" dirty="0" smtClean="0"/>
              <a:t>: Wall Street in the Emergency Room</a:t>
            </a:r>
          </a:p>
          <a:p>
            <a:r>
              <a:rPr lang="en-US" dirty="0"/>
              <a:t>Profits vs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93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State of Consolidation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Vertical consolidation has increased: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ospital ownership of physician practices increased from 24% in 2004 to 49% in 2011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60% of hospitals offer home health services</a:t>
            </a:r>
          </a:p>
          <a:p>
            <a:pPr marL="0" indent="0"/>
            <a:endParaRPr lang="en-US" sz="800" dirty="0" smtClean="0"/>
          </a:p>
          <a:p>
            <a:pPr marL="0" indent="0">
              <a:buNone/>
            </a:pPr>
            <a:r>
              <a:rPr lang="en-US" b="1" dirty="0" smtClean="0"/>
              <a:t>Hospital system geographic reach has increased: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“Cross-market” mergers avoid antitrust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From 2000 to 2010, between 1/3 and 1/2 of all hospital mergers were “cross-market”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0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Consolidation is NOT </a:t>
            </a:r>
            <a:br>
              <a:rPr lang="en-US" b="1" dirty="0" smtClean="0"/>
            </a:br>
            <a:r>
              <a:rPr lang="en-US" b="1" dirty="0" smtClean="0"/>
              <a:t>a Policy Solution…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Health care market consolidation significantly increases prices without offsetting improvements in quality or efficiency.</a:t>
            </a:r>
          </a:p>
          <a:p>
            <a:pPr marL="0" indent="0"/>
            <a:endParaRPr lang="en-US" sz="2000" dirty="0"/>
          </a:p>
          <a:p>
            <a:pPr marL="0" indent="0">
              <a:buNone/>
            </a:pPr>
            <a:r>
              <a:rPr lang="en-US" sz="4000" dirty="0" smtClean="0"/>
              <a:t>There is no empirical data to the contrary.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50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5"/>
            <a:ext cx="9144000" cy="5996394"/>
          </a:xfrm>
        </p:spPr>
      </p:pic>
    </p:spTree>
    <p:extLst>
      <p:ext uri="{BB962C8B-B14F-4D97-AF65-F5344CB8AC3E}">
        <p14:creationId xmlns:p14="http://schemas.microsoft.com/office/powerpoint/2010/main" val="2550970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19"/>
            <a:ext cx="9144000" cy="6780382"/>
          </a:xfrm>
        </p:spPr>
      </p:pic>
    </p:spTree>
    <p:extLst>
      <p:ext uri="{BB962C8B-B14F-4D97-AF65-F5344CB8AC3E}">
        <p14:creationId xmlns:p14="http://schemas.microsoft.com/office/powerpoint/2010/main" val="252725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…Consolidation is a Business 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Horizontal hospital consolidation leads to 20-40% higher prices.</a:t>
            </a:r>
          </a:p>
          <a:p>
            <a:pPr marL="0" indent="0"/>
            <a:endParaRPr lang="en-US" sz="800" b="1" dirty="0"/>
          </a:p>
          <a:p>
            <a:pPr marL="0" indent="0">
              <a:buNone/>
            </a:pPr>
            <a:r>
              <a:rPr lang="en-US" sz="3200" b="1" dirty="0" smtClean="0"/>
              <a:t>Vertical consolidation leads to higher prices: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Hospital ownership of a physician’s practice is associated with increased hospital expenditures, 14% higher physician prices, and 10-20% higher total expenditures per patient</a:t>
            </a:r>
          </a:p>
          <a:p>
            <a:pPr marL="0" indent="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239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Consolidation is Busting Unions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8" y="1967696"/>
            <a:ext cx="8607950" cy="377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838200"/>
            <a:ext cx="7237413" cy="762000"/>
          </a:xfrm>
        </p:spPr>
        <p:txBody>
          <a:bodyPr/>
          <a:lstStyle/>
          <a:p>
            <a:pPr algn="r"/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413" y="1900177"/>
            <a:ext cx="7923213" cy="3810000"/>
          </a:xfrm>
        </p:spPr>
        <p:txBody>
          <a:bodyPr/>
          <a:lstStyle/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Founded in Texas in 1972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Largest “physician’s </a:t>
            </a:r>
            <a:r>
              <a:rPr lang="en-US" sz="3600" dirty="0"/>
              <a:t>s</a:t>
            </a:r>
            <a:r>
              <a:rPr lang="en-US" sz="3600" dirty="0" smtClean="0"/>
              <a:t>ervices” provider in the US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Owned by Envision Healthcare</a:t>
            </a:r>
            <a:endParaRPr lang="en-US" sz="3600" dirty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Recent merger with </a:t>
            </a:r>
            <a:r>
              <a:rPr lang="en-US" sz="3600" dirty="0" err="1" smtClean="0"/>
              <a:t>AmSurg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914400"/>
            <a:ext cx="2857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2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393" y="831448"/>
            <a:ext cx="7237413" cy="762000"/>
          </a:xfrm>
        </p:spPr>
        <p:txBody>
          <a:bodyPr/>
          <a:lstStyle/>
          <a:p>
            <a:pPr algn="r"/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3624" y="1913680"/>
            <a:ext cx="7923213" cy="3810000"/>
          </a:xfrm>
        </p:spPr>
        <p:txBody>
          <a:bodyPr/>
          <a:lstStyle/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Contracts in 45 states &amp; DC covering over 1,800 </a:t>
            </a:r>
            <a:r>
              <a:rPr lang="en-US" sz="3200" dirty="0" err="1" smtClean="0"/>
              <a:t>depts</a:t>
            </a:r>
            <a:r>
              <a:rPr lang="en-US" sz="3200" dirty="0"/>
              <a:t>-</a:t>
            </a:r>
            <a:r>
              <a:rPr lang="en-US" sz="3200" dirty="0" smtClean="0"/>
              <a:t> NJ is a key market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25,200 employed or affiliated physicians and professionals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dirty="0" smtClean="0"/>
              <a:t>In 2017, accounted for 84% of </a:t>
            </a:r>
            <a:r>
              <a:rPr lang="en-US" sz="3200" dirty="0" err="1" smtClean="0"/>
              <a:t>Envision’s</a:t>
            </a:r>
            <a:r>
              <a:rPr lang="en-US" sz="3200" dirty="0" smtClean="0"/>
              <a:t> total revenue, $7.8B</a:t>
            </a:r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914400"/>
            <a:ext cx="2857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Outsourcing MDs: Physician’s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Recruit, hire, contract with physicians and healthcare professionals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Provide services to patients in contracted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Bill and collect from patients or </a:t>
            </a:r>
            <a:r>
              <a:rPr lang="en-US" dirty="0" err="1" smtClean="0"/>
              <a:t>payors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Management services: billing and collections, recruiting, risk management, other 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23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“Physician’s Services?”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" y="1990846"/>
            <a:ext cx="9139348" cy="3009146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3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3" y="274638"/>
            <a:ext cx="5078437" cy="13547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919" y="3478380"/>
            <a:ext cx="4756598" cy="139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19776"/>
            <a:ext cx="6716063" cy="562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29" y="5678686"/>
            <a:ext cx="6001588" cy="1028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9" y="2146641"/>
            <a:ext cx="4230228" cy="1331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21" y="1197719"/>
            <a:ext cx="4260483" cy="13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6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EmCare</a:t>
            </a:r>
            <a:r>
              <a:rPr lang="en-US" b="1" dirty="0" smtClean="0"/>
              <a:t> in the Building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2014, Wichita, KS: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9438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867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EmCare</a:t>
            </a:r>
            <a:r>
              <a:rPr lang="en-US" b="1" dirty="0" smtClean="0"/>
              <a:t> in the Building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2017, Yale researchers found that after </a:t>
            </a:r>
            <a:r>
              <a:rPr lang="en-US" dirty="0" err="1" smtClean="0"/>
              <a:t>EmCare</a:t>
            </a:r>
            <a:r>
              <a:rPr lang="en-US" dirty="0" smtClean="0"/>
              <a:t> was brought into a hospital: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Out-of-network billing rates increase 81-90%;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Physician services are 43% more likely to be </a:t>
            </a:r>
            <a:r>
              <a:rPr lang="en-US" dirty="0" err="1" smtClean="0"/>
              <a:t>upcoded</a:t>
            </a:r>
            <a:r>
              <a:rPr lang="en-US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of imaging services and inpatient admission from the ER increase.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Yale economist: “Like a light switch was being flipped on”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63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EmCare</a:t>
            </a:r>
            <a:r>
              <a:rPr lang="en-US" b="1" dirty="0" smtClean="0"/>
              <a:t> in the Building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241346" cy="5154583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31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False Claims Settlements, pt.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In 2017, </a:t>
            </a:r>
            <a:r>
              <a:rPr lang="en-US" dirty="0" err="1" smtClean="0"/>
              <a:t>EmCare</a:t>
            </a:r>
            <a:r>
              <a:rPr lang="en-US" dirty="0" smtClean="0"/>
              <a:t> paid $29.6 million as part of a False Claims Act settlement. Allegations included: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EmCare</a:t>
            </a:r>
            <a:r>
              <a:rPr lang="en-US" dirty="0" smtClean="0"/>
              <a:t> was paid by a hospital to admit more patients on an inpatient basis;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hospital made bonus payments to </a:t>
            </a:r>
            <a:r>
              <a:rPr lang="en-US" dirty="0" err="1" smtClean="0"/>
              <a:t>EmCare</a:t>
            </a:r>
            <a:r>
              <a:rPr lang="en-US" dirty="0" smtClean="0"/>
              <a:t> physicians for complying;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Increased inpatient admissions was tied to </a:t>
            </a:r>
            <a:r>
              <a:rPr lang="en-US" dirty="0" err="1" smtClean="0"/>
              <a:t>EmCare’s</a:t>
            </a:r>
            <a:r>
              <a:rPr lang="en-US" dirty="0" smtClean="0"/>
              <a:t> retention of existing and receipt of new contracts.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10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False Claims Settlements, pt.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EmCare</a:t>
            </a:r>
            <a:r>
              <a:rPr lang="en-US" dirty="0" smtClean="0"/>
              <a:t> was a defendant in a 2010 False Claims suit filed by physicians. Allegations: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hospital and </a:t>
            </a:r>
            <a:r>
              <a:rPr lang="en-US" dirty="0" err="1" smtClean="0"/>
              <a:t>EmCare</a:t>
            </a:r>
            <a:r>
              <a:rPr lang="en-US" dirty="0" smtClean="0"/>
              <a:t> revised guidelines to increase utilization of ED and admissions;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EmCare</a:t>
            </a:r>
            <a:r>
              <a:rPr lang="en-US" dirty="0" smtClean="0"/>
              <a:t> pressured MDs and managers to increase testing and admissions, some were terminated;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physician’s group resistant to complying saw their contract terminated and awarded to </a:t>
            </a:r>
            <a:r>
              <a:rPr lang="en-US" dirty="0" err="1" smtClean="0"/>
              <a:t>EmCare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Profits Over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costs do not equal better care</a:t>
            </a:r>
          </a:p>
          <a:p>
            <a:r>
              <a:rPr lang="en-US" dirty="0" smtClean="0"/>
              <a:t>Larger providers do not equal lower costs</a:t>
            </a:r>
          </a:p>
          <a:p>
            <a:r>
              <a:rPr lang="en-US" dirty="0" smtClean="0"/>
              <a:t>Complex delivery system requires more intermediaries and more fees</a:t>
            </a:r>
          </a:p>
          <a:p>
            <a:r>
              <a:rPr lang="en-US" dirty="0" smtClean="0"/>
              <a:t>More profitable to treat than cure illness</a:t>
            </a:r>
          </a:p>
          <a:p>
            <a:r>
              <a:rPr lang="en-US" dirty="0" smtClean="0"/>
              <a:t>The least healthy often have the least means to afford the cost of their care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7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8" y="829994"/>
            <a:ext cx="9018252" cy="4754030"/>
          </a:xfrm>
        </p:spPr>
      </p:pic>
    </p:spTree>
    <p:extLst>
      <p:ext uri="{BB962C8B-B14F-4D97-AF65-F5344CB8AC3E}">
        <p14:creationId xmlns:p14="http://schemas.microsoft.com/office/powerpoint/2010/main" val="47199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" y="1037810"/>
            <a:ext cx="9084328" cy="4884688"/>
          </a:xfrm>
        </p:spPr>
      </p:pic>
    </p:spTree>
    <p:extLst>
      <p:ext uri="{BB962C8B-B14F-4D97-AF65-F5344CB8AC3E}">
        <p14:creationId xmlns:p14="http://schemas.microsoft.com/office/powerpoint/2010/main" val="167383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" y="554238"/>
            <a:ext cx="9124372" cy="5571925"/>
          </a:xfrm>
        </p:spPr>
      </p:pic>
    </p:spTree>
    <p:extLst>
      <p:ext uri="{BB962C8B-B14F-4D97-AF65-F5344CB8AC3E}">
        <p14:creationId xmlns:p14="http://schemas.microsoft.com/office/powerpoint/2010/main" val="282600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9" y="970671"/>
            <a:ext cx="9109712" cy="4554856"/>
          </a:xfrm>
        </p:spPr>
      </p:pic>
    </p:spTree>
    <p:extLst>
      <p:ext uri="{BB962C8B-B14F-4D97-AF65-F5344CB8AC3E}">
        <p14:creationId xmlns:p14="http://schemas.microsoft.com/office/powerpoint/2010/main" val="65215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552"/>
            <a:ext cx="9144000" cy="5127660"/>
          </a:xfrm>
        </p:spPr>
      </p:pic>
    </p:spTree>
    <p:extLst>
      <p:ext uri="{BB962C8B-B14F-4D97-AF65-F5344CB8AC3E}">
        <p14:creationId xmlns:p14="http://schemas.microsoft.com/office/powerpoint/2010/main" val="193416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558"/>
            <a:ext cx="9152737" cy="5466219"/>
          </a:xfrm>
        </p:spPr>
      </p:pic>
    </p:spTree>
    <p:extLst>
      <p:ext uri="{BB962C8B-B14F-4D97-AF65-F5344CB8AC3E}">
        <p14:creationId xmlns:p14="http://schemas.microsoft.com/office/powerpoint/2010/main" val="3536178252"/>
      </p:ext>
    </p:extLst>
  </p:cSld>
  <p:clrMapOvr>
    <a:masterClrMapping/>
  </p:clrMapOvr>
</p:sld>
</file>

<file path=ppt/theme/theme1.xml><?xml version="1.0" encoding="utf-8"?>
<a:theme xmlns:a="http://schemas.openxmlformats.org/drawingml/2006/main" name="NHPPresentation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NHPPresentation2017</Template>
  <TotalTime>509</TotalTime>
  <Words>747</Words>
  <Application>Microsoft Office PowerPoint</Application>
  <PresentationFormat>On-screen Show (4:3)</PresentationFormat>
  <Paragraphs>140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NHPPresentation2017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 on your top hat,  and start thinking like a capitalist!</vt:lpstr>
      <vt:lpstr>Why Invest in Health Care</vt:lpstr>
      <vt:lpstr>Why Invest in Health Care</vt:lpstr>
      <vt:lpstr>Why Invest in Health Care</vt:lpstr>
      <vt:lpstr>Size Matters</vt:lpstr>
      <vt:lpstr>Size Matters</vt:lpstr>
      <vt:lpstr>Size Matters</vt:lpstr>
      <vt:lpstr>Consolidation: Bigger, Better?</vt:lpstr>
      <vt:lpstr>The State of Consolidation</vt:lpstr>
      <vt:lpstr>The State of Consolidation</vt:lpstr>
      <vt:lpstr>Consolidation is NOT  a Policy Solution…</vt:lpstr>
      <vt:lpstr>PowerPoint Presentation</vt:lpstr>
      <vt:lpstr>PowerPoint Presentation</vt:lpstr>
      <vt:lpstr>…Consolidation is a Business Strategy</vt:lpstr>
      <vt:lpstr>Consolidation is Busting Unions</vt:lpstr>
      <vt:lpstr>PowerPoint Presentation</vt:lpstr>
      <vt:lpstr>PowerPoint Presentation</vt:lpstr>
      <vt:lpstr>Outsourcing MDs: Physician’s Services</vt:lpstr>
      <vt:lpstr>“Physician’s Services?”</vt:lpstr>
      <vt:lpstr>EmCare in the Building</vt:lpstr>
      <vt:lpstr>EmCare in the Building</vt:lpstr>
      <vt:lpstr>EmCare in the Building</vt:lpstr>
      <vt:lpstr>False Claims Settlements, pt. 1</vt:lpstr>
      <vt:lpstr>False Claims Settlements, pt. 2</vt:lpstr>
      <vt:lpstr>Profits Over Patients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Williams, Research &amp; Strategic Initiatives</dc:creator>
  <cp:lastModifiedBy>Sara Markle, AFT Health, Safety &amp; Well-Being</cp:lastModifiedBy>
  <cp:revision>38</cp:revision>
  <dcterms:created xsi:type="dcterms:W3CDTF">2018-06-01T14:58:26Z</dcterms:created>
  <dcterms:modified xsi:type="dcterms:W3CDTF">2018-06-13T20:41:36Z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1784829954</vt:i4>
  </property>
  <property fmtid="{D5CDD505-2E9C-101B-9397-08002B2CF9AE}" pid="3" name="_NewReviewCycle">
    <vt:lpwstr/>
  </property>
  <property fmtid="{D5CDD505-2E9C-101B-9397-08002B2CF9AE}" pid="4" name="_EmailSubject">
    <vt:lpwstr>request</vt:lpwstr>
  </property>
  <property fmtid="{D5CDD505-2E9C-101B-9397-08002B2CF9AE}" pid="5" name="_AuthorEmail">
    <vt:lpwstr>wwilliams@aft.org</vt:lpwstr>
  </property>
  <property fmtid="{D5CDD505-2E9C-101B-9397-08002B2CF9AE}" pid="6" name="_AuthorEmailDisplayName">
    <vt:lpwstr>Jake Williams, Research &amp; Strategic Initiatives</vt:lpwstr>
  </property>
  <property fmtid="{D5CDD505-2E9C-101B-9397-08002B2CF9AE}" pid="7" name="_PreviousAdHocReviewCycleID">
    <vt:i4>767980411</vt:i4>
  </property>
</Properties>
</file>