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1" r:id="rId1"/>
  </p:sldMasterIdLst>
  <p:notesMasterIdLst>
    <p:notesMasterId r:id="rId24"/>
  </p:notesMasterIdLst>
  <p:handoutMasterIdLst>
    <p:handoutMasterId r:id="rId25"/>
  </p:handoutMasterIdLst>
  <p:sldIdLst>
    <p:sldId id="256" r:id="rId2"/>
    <p:sldId id="264" r:id="rId3"/>
    <p:sldId id="265" r:id="rId4"/>
    <p:sldId id="269" r:id="rId5"/>
    <p:sldId id="267" r:id="rId6"/>
    <p:sldId id="271" r:id="rId7"/>
    <p:sldId id="272" r:id="rId8"/>
    <p:sldId id="268" r:id="rId9"/>
    <p:sldId id="273" r:id="rId10"/>
    <p:sldId id="281" r:id="rId11"/>
    <p:sldId id="266" r:id="rId12"/>
    <p:sldId id="274" r:id="rId13"/>
    <p:sldId id="275" r:id="rId14"/>
    <p:sldId id="282" r:id="rId15"/>
    <p:sldId id="283" r:id="rId16"/>
    <p:sldId id="286" r:id="rId17"/>
    <p:sldId id="276" r:id="rId18"/>
    <p:sldId id="277" r:id="rId19"/>
    <p:sldId id="279" r:id="rId20"/>
    <p:sldId id="280" r:id="rId21"/>
    <p:sldId id="284" r:id="rId22"/>
    <p:sldId id="285" r:id="rId23"/>
  </p:sldIdLst>
  <p:sldSz cx="12192000" cy="6858000"/>
  <p:notesSz cx="6946900" cy="92837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C97"/>
    <a:srgbClr val="FFFFFF"/>
    <a:srgbClr val="004385"/>
    <a:srgbClr val="013B75"/>
    <a:srgbClr val="00558A"/>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984" autoAdjust="0"/>
    <p:restoredTop sz="96401" autoAdjust="0"/>
  </p:normalViewPr>
  <p:slideViewPr>
    <p:cSldViewPr>
      <p:cViewPr>
        <p:scale>
          <a:sx n="86" d="100"/>
          <a:sy n="86" d="100"/>
        </p:scale>
        <p:origin x="-72" y="-564"/>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7" d="100"/>
          <a:sy n="87" d="100"/>
        </p:scale>
        <p:origin x="3840"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3009900" cy="463550"/>
          </a:xfrm>
          <a:prstGeom prst="rect">
            <a:avLst/>
          </a:prstGeom>
          <a:noFill/>
          <a:ln w="12700" cap="sq">
            <a:noFill/>
            <a:miter lim="800000"/>
            <a:headEnd type="none" w="sm" len="sm"/>
            <a:tailEnd type="none" w="sm" len="sm"/>
          </a:ln>
          <a:effectLst/>
        </p:spPr>
        <p:txBody>
          <a:bodyPr vert="horz" wrap="square" lIns="92738" tIns="46369" rIns="92738" bIns="46369" numCol="1" anchor="t" anchorCtr="0" compatLnSpc="1">
            <a:prstTxWarp prst="textNoShape">
              <a:avLst/>
            </a:prstTxWarp>
          </a:bodyPr>
          <a:lstStyle>
            <a:lvl1pPr defTabSz="927100" eaLnBrk="0" hangingPunct="0">
              <a:defRPr sz="1200"/>
            </a:lvl1pPr>
          </a:lstStyle>
          <a:p>
            <a:endParaRPr lang="en-US"/>
          </a:p>
        </p:txBody>
      </p:sp>
      <p:sp>
        <p:nvSpPr>
          <p:cNvPr id="20483" name="Rectangle 3"/>
          <p:cNvSpPr>
            <a:spLocks noGrp="1" noChangeArrowheads="1"/>
          </p:cNvSpPr>
          <p:nvPr>
            <p:ph type="dt" sz="quarter" idx="1"/>
          </p:nvPr>
        </p:nvSpPr>
        <p:spPr bwMode="auto">
          <a:xfrm>
            <a:off x="3937000" y="0"/>
            <a:ext cx="3009900" cy="463550"/>
          </a:xfrm>
          <a:prstGeom prst="rect">
            <a:avLst/>
          </a:prstGeom>
          <a:noFill/>
          <a:ln w="12700" cap="sq">
            <a:noFill/>
            <a:miter lim="800000"/>
            <a:headEnd type="none" w="sm" len="sm"/>
            <a:tailEnd type="none" w="sm" len="sm"/>
          </a:ln>
          <a:effectLst/>
        </p:spPr>
        <p:txBody>
          <a:bodyPr vert="horz" wrap="square" lIns="92738" tIns="46369" rIns="92738" bIns="46369" numCol="1" anchor="t" anchorCtr="0" compatLnSpc="1">
            <a:prstTxWarp prst="textNoShape">
              <a:avLst/>
            </a:prstTxWarp>
          </a:bodyPr>
          <a:lstStyle>
            <a:lvl1pPr algn="r" defTabSz="927100" eaLnBrk="0" hangingPunct="0">
              <a:defRPr sz="1200"/>
            </a:lvl1pPr>
          </a:lstStyle>
          <a:p>
            <a:endParaRPr lang="en-US"/>
          </a:p>
        </p:txBody>
      </p:sp>
      <p:sp>
        <p:nvSpPr>
          <p:cNvPr id="20484" name="Rectangle 4"/>
          <p:cNvSpPr>
            <a:spLocks noGrp="1" noChangeArrowheads="1"/>
          </p:cNvSpPr>
          <p:nvPr>
            <p:ph type="ftr" sz="quarter" idx="2"/>
          </p:nvPr>
        </p:nvSpPr>
        <p:spPr bwMode="auto">
          <a:xfrm>
            <a:off x="0" y="8820150"/>
            <a:ext cx="3009900" cy="463550"/>
          </a:xfrm>
          <a:prstGeom prst="rect">
            <a:avLst/>
          </a:prstGeom>
          <a:noFill/>
          <a:ln w="12700" cap="sq">
            <a:noFill/>
            <a:miter lim="800000"/>
            <a:headEnd type="none" w="sm" len="sm"/>
            <a:tailEnd type="none" w="sm" len="sm"/>
          </a:ln>
          <a:effectLst/>
        </p:spPr>
        <p:txBody>
          <a:bodyPr vert="horz" wrap="square" lIns="92738" tIns="46369" rIns="92738" bIns="46369" numCol="1" anchor="b" anchorCtr="0" compatLnSpc="1">
            <a:prstTxWarp prst="textNoShape">
              <a:avLst/>
            </a:prstTxWarp>
          </a:bodyPr>
          <a:lstStyle>
            <a:lvl1pPr defTabSz="927100" eaLnBrk="0" hangingPunct="0">
              <a:defRPr sz="1200"/>
            </a:lvl1pPr>
          </a:lstStyle>
          <a:p>
            <a:endParaRPr lang="en-US"/>
          </a:p>
        </p:txBody>
      </p:sp>
      <p:sp>
        <p:nvSpPr>
          <p:cNvPr id="20485" name="Rectangle 5"/>
          <p:cNvSpPr>
            <a:spLocks noGrp="1" noChangeArrowheads="1"/>
          </p:cNvSpPr>
          <p:nvPr>
            <p:ph type="sldNum" sz="quarter" idx="3"/>
          </p:nvPr>
        </p:nvSpPr>
        <p:spPr bwMode="auto">
          <a:xfrm>
            <a:off x="3937000" y="8820150"/>
            <a:ext cx="3009900" cy="463550"/>
          </a:xfrm>
          <a:prstGeom prst="rect">
            <a:avLst/>
          </a:prstGeom>
          <a:noFill/>
          <a:ln w="12700" cap="sq">
            <a:noFill/>
            <a:miter lim="800000"/>
            <a:headEnd type="none" w="sm" len="sm"/>
            <a:tailEnd type="none" w="sm" len="sm"/>
          </a:ln>
          <a:effectLst/>
        </p:spPr>
        <p:txBody>
          <a:bodyPr vert="horz" wrap="square" lIns="92738" tIns="46369" rIns="92738" bIns="46369" numCol="1" anchor="b" anchorCtr="0" compatLnSpc="1">
            <a:prstTxWarp prst="textNoShape">
              <a:avLst/>
            </a:prstTxWarp>
          </a:bodyPr>
          <a:lstStyle>
            <a:lvl1pPr algn="r" defTabSz="927100" eaLnBrk="0" hangingPunct="0">
              <a:defRPr sz="1200"/>
            </a:lvl1pPr>
          </a:lstStyle>
          <a:p>
            <a:fld id="{869B480C-B29A-4AC3-BEB2-16881601FE41}" type="slidenum">
              <a:rPr lang="en-US"/>
              <a:pPr/>
              <a:t>‹#›</a:t>
            </a:fld>
            <a:endParaRPr lang="en-US"/>
          </a:p>
        </p:txBody>
      </p:sp>
    </p:spTree>
    <p:extLst>
      <p:ext uri="{BB962C8B-B14F-4D97-AF65-F5344CB8AC3E}">
        <p14:creationId xmlns:p14="http://schemas.microsoft.com/office/powerpoint/2010/main" val="19857274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3009900" cy="463550"/>
          </a:xfrm>
          <a:prstGeom prst="rect">
            <a:avLst/>
          </a:prstGeom>
          <a:noFill/>
          <a:ln w="12700" cap="sq">
            <a:noFill/>
            <a:miter lim="800000"/>
            <a:headEnd type="none" w="sm" len="sm"/>
            <a:tailEnd type="none" w="sm" len="sm"/>
          </a:ln>
          <a:effectLst/>
        </p:spPr>
        <p:txBody>
          <a:bodyPr vert="horz" wrap="square" lIns="92738" tIns="46369" rIns="92738" bIns="46369" numCol="1" anchor="t" anchorCtr="0" compatLnSpc="1">
            <a:prstTxWarp prst="textNoShape">
              <a:avLst/>
            </a:prstTxWarp>
          </a:bodyPr>
          <a:lstStyle>
            <a:lvl1pPr defTabSz="927100" eaLnBrk="0" hangingPunct="0">
              <a:defRPr sz="1200"/>
            </a:lvl1pPr>
          </a:lstStyle>
          <a:p>
            <a:endParaRPr lang="en-US"/>
          </a:p>
        </p:txBody>
      </p:sp>
      <p:sp>
        <p:nvSpPr>
          <p:cNvPr id="2051" name="Rectangle 3"/>
          <p:cNvSpPr>
            <a:spLocks noGrp="1" noRot="1" noChangeAspect="1" noChangeArrowheads="1"/>
          </p:cNvSpPr>
          <p:nvPr>
            <p:ph type="sldImg" idx="2"/>
          </p:nvPr>
        </p:nvSpPr>
        <p:spPr bwMode="auto">
          <a:xfrm>
            <a:off x="379413" y="696913"/>
            <a:ext cx="6188075" cy="3481387"/>
          </a:xfrm>
          <a:prstGeom prst="rect">
            <a:avLst/>
          </a:prstGeom>
          <a:noFill/>
          <a:ln w="9525">
            <a:solidFill>
              <a:srgbClr val="000000"/>
            </a:solidFill>
            <a:miter lim="800000"/>
            <a:headEnd/>
            <a:tailEnd/>
          </a:ln>
        </p:spPr>
      </p:sp>
      <p:sp>
        <p:nvSpPr>
          <p:cNvPr id="2052" name="Rectangle 4"/>
          <p:cNvSpPr>
            <a:spLocks noGrp="1" noChangeArrowheads="1"/>
          </p:cNvSpPr>
          <p:nvPr>
            <p:ph type="body" sz="quarter" idx="3"/>
          </p:nvPr>
        </p:nvSpPr>
        <p:spPr bwMode="auto">
          <a:xfrm>
            <a:off x="925513" y="4410075"/>
            <a:ext cx="5095875" cy="4176713"/>
          </a:xfrm>
          <a:prstGeom prst="rect">
            <a:avLst/>
          </a:prstGeom>
          <a:noFill/>
          <a:ln w="12700" cap="sq">
            <a:noFill/>
            <a:miter lim="800000"/>
            <a:headEnd type="none" w="sm" len="sm"/>
            <a:tailEnd type="none" w="sm" len="sm"/>
          </a:ln>
          <a:effectLst/>
        </p:spPr>
        <p:txBody>
          <a:bodyPr vert="horz" wrap="square" lIns="92738" tIns="46369" rIns="92738" bIns="46369"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053" name="Rectangle 5"/>
          <p:cNvSpPr>
            <a:spLocks noGrp="1" noChangeArrowheads="1"/>
          </p:cNvSpPr>
          <p:nvPr>
            <p:ph type="dt" idx="1"/>
          </p:nvPr>
        </p:nvSpPr>
        <p:spPr bwMode="auto">
          <a:xfrm>
            <a:off x="3937000" y="0"/>
            <a:ext cx="3009900" cy="463550"/>
          </a:xfrm>
          <a:prstGeom prst="rect">
            <a:avLst/>
          </a:prstGeom>
          <a:noFill/>
          <a:ln w="12700" cap="sq">
            <a:noFill/>
            <a:miter lim="800000"/>
            <a:headEnd type="none" w="sm" len="sm"/>
            <a:tailEnd type="none" w="sm" len="sm"/>
          </a:ln>
          <a:effectLst/>
        </p:spPr>
        <p:txBody>
          <a:bodyPr vert="horz" wrap="square" lIns="92738" tIns="46369" rIns="92738" bIns="46369" numCol="1" anchor="t" anchorCtr="0" compatLnSpc="1">
            <a:prstTxWarp prst="textNoShape">
              <a:avLst/>
            </a:prstTxWarp>
          </a:bodyPr>
          <a:lstStyle>
            <a:lvl1pPr algn="r" defTabSz="927100" eaLnBrk="0" hangingPunct="0">
              <a:defRPr sz="1200"/>
            </a:lvl1pPr>
          </a:lstStyle>
          <a:p>
            <a:endParaRPr lang="en-US"/>
          </a:p>
        </p:txBody>
      </p:sp>
      <p:sp>
        <p:nvSpPr>
          <p:cNvPr id="2054" name="Rectangle 6"/>
          <p:cNvSpPr>
            <a:spLocks noGrp="1" noChangeArrowheads="1"/>
          </p:cNvSpPr>
          <p:nvPr>
            <p:ph type="ftr" sz="quarter" idx="4"/>
          </p:nvPr>
        </p:nvSpPr>
        <p:spPr bwMode="auto">
          <a:xfrm>
            <a:off x="0" y="8820150"/>
            <a:ext cx="3009900" cy="463550"/>
          </a:xfrm>
          <a:prstGeom prst="rect">
            <a:avLst/>
          </a:prstGeom>
          <a:noFill/>
          <a:ln w="12700" cap="sq">
            <a:noFill/>
            <a:miter lim="800000"/>
            <a:headEnd type="none" w="sm" len="sm"/>
            <a:tailEnd type="none" w="sm" len="sm"/>
          </a:ln>
          <a:effectLst/>
        </p:spPr>
        <p:txBody>
          <a:bodyPr vert="horz" wrap="square" lIns="92738" tIns="46369" rIns="92738" bIns="46369" numCol="1" anchor="b" anchorCtr="0" compatLnSpc="1">
            <a:prstTxWarp prst="textNoShape">
              <a:avLst/>
            </a:prstTxWarp>
          </a:bodyPr>
          <a:lstStyle>
            <a:lvl1pPr defTabSz="927100" eaLnBrk="0" hangingPunct="0">
              <a:defRPr sz="1200"/>
            </a:lvl1pPr>
          </a:lstStyle>
          <a:p>
            <a:endParaRPr lang="en-US"/>
          </a:p>
        </p:txBody>
      </p:sp>
      <p:sp>
        <p:nvSpPr>
          <p:cNvPr id="2055" name="Rectangle 7"/>
          <p:cNvSpPr>
            <a:spLocks noGrp="1" noChangeArrowheads="1"/>
          </p:cNvSpPr>
          <p:nvPr>
            <p:ph type="sldNum" sz="quarter" idx="5"/>
          </p:nvPr>
        </p:nvSpPr>
        <p:spPr bwMode="auto">
          <a:xfrm>
            <a:off x="3937000" y="8820150"/>
            <a:ext cx="3009900" cy="463550"/>
          </a:xfrm>
          <a:prstGeom prst="rect">
            <a:avLst/>
          </a:prstGeom>
          <a:noFill/>
          <a:ln w="12700" cap="sq">
            <a:noFill/>
            <a:miter lim="800000"/>
            <a:headEnd type="none" w="sm" len="sm"/>
            <a:tailEnd type="none" w="sm" len="sm"/>
          </a:ln>
          <a:effectLst/>
        </p:spPr>
        <p:txBody>
          <a:bodyPr vert="horz" wrap="square" lIns="92738" tIns="46369" rIns="92738" bIns="46369" numCol="1" anchor="b" anchorCtr="0" compatLnSpc="1">
            <a:prstTxWarp prst="textNoShape">
              <a:avLst/>
            </a:prstTxWarp>
          </a:bodyPr>
          <a:lstStyle>
            <a:lvl1pPr algn="r" defTabSz="927100" eaLnBrk="0" hangingPunct="0">
              <a:defRPr sz="1200"/>
            </a:lvl1pPr>
          </a:lstStyle>
          <a:p>
            <a:fld id="{36A9CBDF-068F-4937-9E87-F47C7539F4BE}" type="slidenum">
              <a:rPr lang="en-US"/>
              <a:pPr/>
              <a:t>‹#›</a:t>
            </a:fld>
            <a:endParaRPr lang="en-US"/>
          </a:p>
        </p:txBody>
      </p:sp>
    </p:spTree>
    <p:extLst>
      <p:ext uri="{BB962C8B-B14F-4D97-AF65-F5344CB8AC3E}">
        <p14:creationId xmlns:p14="http://schemas.microsoft.com/office/powerpoint/2010/main" val="142068841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jama.jamanetwork.com/article.aspx?articleid=195438"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9E36A4-FD73-44FD-88C3-DE0742F7A3E1}"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7002264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en-US" dirty="0"/>
              <a:t>Sacred Heart explanation: </a:t>
            </a:r>
            <a:r>
              <a:rPr lang="en-US" sz="2200" dirty="0"/>
              <a:t>For instance, a nurse who worked a 40 hour week and missed two 15 minute rest breaks has worked an additional 30 minutes and is entitled for overtime pay for those missed breaks, even though she was only physically present at work for 40 hours.</a:t>
            </a:r>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9E36A4-FD73-44FD-88C3-DE0742F7A3E1}"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482401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en-US" dirty="0"/>
              <a:t>Sacred Heart explanation: </a:t>
            </a:r>
            <a:r>
              <a:rPr lang="en-US" sz="2200" dirty="0"/>
              <a:t>For instance, a nurse who worked a 40 hour week and missed two 15 minute rest breaks has worked an additional 30 minutes and is entitled for overtime pay for those missed breaks, even though she was only physically present at work for 40 hours.</a:t>
            </a:r>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9E36A4-FD73-44FD-88C3-DE0742F7A3E1}"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7469095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en-US" dirty="0"/>
              <a:t>Sacred Heart explanation: </a:t>
            </a:r>
            <a:r>
              <a:rPr lang="en-US" sz="2200" dirty="0"/>
              <a:t>For instance, a nurse who worked a 40 hour week and missed two 15 minute rest breaks has worked an additional 30 minutes and is entitled for overtime pay for those missed breaks, even though she was only physically present at work for 40 hours.</a:t>
            </a:r>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9E36A4-FD73-44FD-88C3-DE0742F7A3E1}"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3385764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a:t>
            </a:r>
          </a:p>
        </p:txBody>
      </p:sp>
      <p:sp>
        <p:nvSpPr>
          <p:cNvPr id="4" name="Slide Number Placeholder 3"/>
          <p:cNvSpPr>
            <a:spLocks noGrp="1"/>
          </p:cNvSpPr>
          <p:nvPr>
            <p:ph type="sldNum" sz="quarter" idx="10"/>
          </p:nvPr>
        </p:nvSpPr>
        <p:spPr/>
        <p:txBody>
          <a:bodyPr/>
          <a:lstStyle/>
          <a:p>
            <a:pPr marL="0" marR="0" lvl="0" indent="0" algn="r" defTabSz="927100" rtl="0" eaLnBrk="0" fontAlgn="base" latinLnBrk="0" hangingPunct="0">
              <a:lnSpc>
                <a:spcPct val="100000"/>
              </a:lnSpc>
              <a:spcBef>
                <a:spcPct val="0"/>
              </a:spcBef>
              <a:spcAft>
                <a:spcPct val="0"/>
              </a:spcAft>
              <a:buClrTx/>
              <a:buSzTx/>
              <a:buFontTx/>
              <a:buNone/>
              <a:tabLst/>
              <a:defRPr/>
            </a:pPr>
            <a:fld id="{36A9CBDF-068F-4937-9E87-F47C7539F4BE}" type="slidenum">
              <a:rPr kumimoji="0" lang="en-US" sz="1200" b="0" i="0" u="none" strike="noStrike" kern="1200" cap="none" spc="0" normalizeH="0" baseline="0" noProof="0" smtClean="0">
                <a:ln>
                  <a:noFill/>
                </a:ln>
                <a:solidFill>
                  <a:srgbClr val="000000"/>
                </a:solidFill>
                <a:effectLst/>
                <a:uLnTx/>
                <a:uFillTx/>
                <a:latin typeface="Times New Roman" pitchFamily="18" charset="0"/>
                <a:ea typeface="+mn-ea"/>
                <a:cs typeface="+mn-cs"/>
              </a:rPr>
              <a:pPr marL="0" marR="0" lvl="0" indent="0" algn="r" defTabSz="927100" rtl="0" eaLnBrk="0" fontAlgn="base" latinLnBrk="0" hangingPunct="0">
                <a:lnSpc>
                  <a:spcPct val="100000"/>
                </a:lnSpc>
                <a:spcBef>
                  <a:spcPct val="0"/>
                </a:spcBef>
                <a:spcAft>
                  <a:spcPct val="0"/>
                </a:spcAft>
                <a:buClrTx/>
                <a:buSzTx/>
                <a:buFontTx/>
                <a:buNone/>
                <a:tabLst/>
                <a:defRPr/>
              </a:pPr>
              <a:t>16</a:t>
            </a:fld>
            <a:endParaRPr kumimoji="0" lang="en-US" sz="12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spTree>
    <p:extLst>
      <p:ext uri="{BB962C8B-B14F-4D97-AF65-F5344CB8AC3E}">
        <p14:creationId xmlns:p14="http://schemas.microsoft.com/office/powerpoint/2010/main" val="22592542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“There is simply no plausible way in which a break </a:t>
            </a:r>
            <a:r>
              <a:rPr lang="en-US" sz="1200" i="1" kern="1200" dirty="0">
                <a:solidFill>
                  <a:schemeClr val="tx1"/>
                </a:solidFill>
                <a:effectLst/>
                <a:latin typeface="+mn-lt"/>
                <a:ea typeface="+mn-ea"/>
                <a:cs typeface="+mn-cs"/>
              </a:rPr>
              <a:t>after </a:t>
            </a:r>
            <a:r>
              <a:rPr lang="en-US" sz="1200" kern="1200" dirty="0">
                <a:solidFill>
                  <a:schemeClr val="tx1"/>
                </a:solidFill>
                <a:effectLst/>
                <a:latin typeface="+mn-lt"/>
                <a:ea typeface="+mn-ea"/>
                <a:cs typeface="+mn-cs"/>
              </a:rPr>
              <a:t>a nurse has completed work for the shift could be considered a meaningful “rest break.” The agreed purpose of rest breaks, of course, is to allow a nurse to refresh, both physically and mentally, for purposes of continuing to provide high quality patient care. Both parties recognize that such breaks are essential to patient safety as well as the safety and well-being of nurses. End of shift breaks simply do not further those goals.” </a:t>
            </a: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9E36A4-FD73-44FD-88C3-DE0742F7A3E1}"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483197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 logical to be suing every hospital to enforce CBAs, L &amp; I, etc.  </a:t>
            </a:r>
          </a:p>
        </p:txBody>
      </p:sp>
      <p:sp>
        <p:nvSpPr>
          <p:cNvPr id="4" name="Slide Number Placeholder 3"/>
          <p:cNvSpPr>
            <a:spLocks noGrp="1"/>
          </p:cNvSpPr>
          <p:nvPr>
            <p:ph type="sldNum" sz="quarter" idx="10"/>
          </p:nvPr>
        </p:nvSpPr>
        <p:spPr/>
        <p:txBody>
          <a:bodyPr/>
          <a:lstStyle/>
          <a:p>
            <a:fld id="{36A9CBDF-068F-4937-9E87-F47C7539F4BE}" type="slidenum">
              <a:rPr lang="en-US" smtClean="0"/>
              <a:pPr/>
              <a:t>20</a:t>
            </a:fld>
            <a:endParaRPr lang="en-US"/>
          </a:p>
        </p:txBody>
      </p:sp>
    </p:spTree>
    <p:extLst>
      <p:ext uri="{BB962C8B-B14F-4D97-AF65-F5344CB8AC3E}">
        <p14:creationId xmlns:p14="http://schemas.microsoft.com/office/powerpoint/2010/main" val="5170553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Nov 2016 Press </a:t>
            </a:r>
            <a:r>
              <a:rPr lang="en-US" dirty="0" err="1"/>
              <a:t>Ganey</a:t>
            </a:r>
            <a:r>
              <a:rPr lang="en-US" dirty="0"/>
              <a:t> released</a:t>
            </a:r>
            <a:r>
              <a:rPr lang="en-US" baseline="0" dirty="0"/>
              <a:t> a nursing special </a:t>
            </a:r>
            <a:r>
              <a:rPr lang="en-US" dirty="0"/>
              <a:t>report regarding the role of workplace safety </a:t>
            </a:r>
            <a:r>
              <a:rPr lang="en-US" baseline="0" dirty="0"/>
              <a:t>…in driving nurse and patient outcomes – highlights the importance of nurturing a work environment in which nurses feel their physical and emotional safety is an organizational priority. </a:t>
            </a:r>
          </a:p>
          <a:p>
            <a:endParaRPr lang="en-US" baseline="0" dirty="0"/>
          </a:p>
          <a:p>
            <a:r>
              <a:rPr lang="en-US" sz="1200" b="0" i="0" kern="1200" dirty="0">
                <a:solidFill>
                  <a:schemeClr val="tx1"/>
                </a:solidFill>
                <a:latin typeface="+mn-lt"/>
                <a:ea typeface="+mn-ea"/>
                <a:cs typeface="+mn-cs"/>
              </a:rPr>
              <a:t>Commit to adequate unit staffing that takes into account patient volume, nurse-skill mix and the intensity of care each patient requires</a:t>
            </a:r>
            <a:br>
              <a:rPr lang="en-US" sz="1200" b="0" i="0" kern="1200" dirty="0">
                <a:solidFill>
                  <a:schemeClr val="tx1"/>
                </a:solidFill>
                <a:latin typeface="+mn-lt"/>
                <a:ea typeface="+mn-ea"/>
                <a:cs typeface="+mn-cs"/>
              </a:rPr>
            </a:br>
            <a:r>
              <a:rPr lang="en-US" sz="1200" b="0" i="0" kern="1200" dirty="0">
                <a:solidFill>
                  <a:schemeClr val="tx1"/>
                </a:solidFill>
                <a:latin typeface="+mn-lt"/>
                <a:ea typeface="+mn-ea"/>
                <a:cs typeface="+mn-cs"/>
              </a:rPr>
              <a:t>• Provide and enforce uninterrupted, adequate meal and rest breaks</a:t>
            </a:r>
            <a:br>
              <a:rPr lang="en-US" sz="1200" b="0" i="0" kern="1200" dirty="0">
                <a:solidFill>
                  <a:schemeClr val="tx1"/>
                </a:solidFill>
                <a:latin typeface="+mn-lt"/>
                <a:ea typeface="+mn-ea"/>
                <a:cs typeface="+mn-cs"/>
              </a:rPr>
            </a:br>
            <a:r>
              <a:rPr lang="en-US" sz="1200" b="0" i="0" kern="1200" dirty="0">
                <a:solidFill>
                  <a:schemeClr val="tx1"/>
                </a:solidFill>
                <a:latin typeface="+mn-lt"/>
                <a:ea typeface="+mn-ea"/>
                <a:cs typeface="+mn-cs"/>
              </a:rPr>
              <a:t>• Use patient data to drive scheduling and avoid extended work shifts</a:t>
            </a:r>
            <a:br>
              <a:rPr lang="en-US" sz="1200" b="0" i="0" kern="1200" dirty="0">
                <a:solidFill>
                  <a:schemeClr val="tx1"/>
                </a:solidFill>
                <a:latin typeface="+mn-lt"/>
                <a:ea typeface="+mn-ea"/>
                <a:cs typeface="+mn-cs"/>
              </a:rPr>
            </a:br>
            <a:r>
              <a:rPr lang="en-US" sz="1200" b="0" i="0" kern="1200" dirty="0">
                <a:solidFill>
                  <a:schemeClr val="tx1"/>
                </a:solidFill>
                <a:latin typeface="+mn-lt"/>
                <a:ea typeface="+mn-ea"/>
                <a:cs typeface="+mn-cs"/>
              </a:rPr>
              <a:t>• Develop a stable core of nurse leaders and nurses with leadership </a:t>
            </a:r>
          </a:p>
          <a:p>
            <a:endParaRPr lang="en-US" sz="1200" b="0" i="0" kern="1200" dirty="0">
              <a:solidFill>
                <a:schemeClr val="tx1"/>
              </a:solidFill>
              <a:latin typeface="+mn-lt"/>
              <a:ea typeface="+mn-ea"/>
              <a:cs typeface="+mn-cs"/>
            </a:endParaRPr>
          </a:p>
          <a:p>
            <a:r>
              <a:rPr lang="en-US" sz="1200" b="0" i="0" kern="1200" dirty="0">
                <a:solidFill>
                  <a:schemeClr val="tx1"/>
                </a:solidFill>
                <a:latin typeface="+mn-lt"/>
                <a:ea typeface="+mn-ea"/>
                <a:cs typeface="+mn-cs"/>
              </a:rPr>
              <a:t>2014  Journal</a:t>
            </a:r>
            <a:r>
              <a:rPr lang="en-US" sz="1200" b="0" i="0" kern="1200" baseline="0" dirty="0">
                <a:solidFill>
                  <a:schemeClr val="tx1"/>
                </a:solidFill>
                <a:latin typeface="+mn-lt"/>
                <a:ea typeface="+mn-ea"/>
                <a:cs typeface="+mn-cs"/>
              </a:rPr>
              <a:t> of Nursing administration </a:t>
            </a:r>
            <a:r>
              <a:rPr lang="en-US" sz="1200" b="0" i="0" kern="1200" dirty="0">
                <a:solidFill>
                  <a:schemeClr val="tx1"/>
                </a:solidFill>
                <a:latin typeface="+mn-lt"/>
                <a:ea typeface="+mn-ea"/>
                <a:cs typeface="+mn-cs"/>
              </a:rPr>
              <a:t>Study – Fatigue Among Nurses in Acute Care</a:t>
            </a:r>
            <a:r>
              <a:rPr lang="en-US" sz="1200" b="0" i="0" kern="1200" baseline="0" dirty="0">
                <a:solidFill>
                  <a:schemeClr val="tx1"/>
                </a:solidFill>
                <a:latin typeface="+mn-lt"/>
                <a:ea typeface="+mn-ea"/>
                <a:cs typeface="+mn-cs"/>
              </a:rPr>
              <a:t> Settings – </a:t>
            </a:r>
          </a:p>
          <a:p>
            <a:r>
              <a:rPr lang="en-US" sz="1200" b="0" i="0" kern="1200" baseline="0" dirty="0">
                <a:solidFill>
                  <a:schemeClr val="tx1"/>
                </a:solidFill>
                <a:latin typeface="+mn-lt"/>
                <a:ea typeface="+mn-ea"/>
                <a:cs typeface="+mn-cs"/>
              </a:rPr>
              <a:t>Work-related fatigue negatively affects patient safety and nurse’s well-being and increases employer costs.  Identified important factors such as recuperation time between shifts, shift work, rotating shifts, 8/12 hours shift, work environment….  - Duty free breaks – ensuring nurses have responsibility-free work breaks that include quiet time and the opportunity to nap.  </a:t>
            </a:r>
            <a:endParaRPr lang="en-US" sz="1200" b="0" i="0" kern="1200" dirty="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9E36A4-FD73-44FD-88C3-DE0742F7A3E1}"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4215640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Receiving inadequate rest breaks has immediate and dire consequences for nurses’ safety and wellbeing.  Working long hours has been associated with an increased risk of nurses receiving </a:t>
            </a:r>
            <a:r>
              <a:rPr lang="en-US" sz="1200" kern="1200" dirty="0" err="1">
                <a:solidFill>
                  <a:schemeClr val="tx1"/>
                </a:solidFill>
                <a:effectLst/>
                <a:latin typeface="+mn-lt"/>
                <a:ea typeface="+mn-ea"/>
                <a:cs typeface="+mn-cs"/>
              </a:rPr>
              <a:t>needlesticks</a:t>
            </a:r>
            <a:r>
              <a:rPr lang="en-US" sz="1200" kern="1200" dirty="0">
                <a:solidFill>
                  <a:schemeClr val="tx1"/>
                </a:solidFill>
                <a:effectLst/>
                <a:latin typeface="+mn-lt"/>
                <a:ea typeface="+mn-ea"/>
                <a:cs typeface="+mn-cs"/>
              </a:rPr>
              <a:t>.  Due to the physical demands of the job, nurses are at increased risk of sustaining musculoskeletal injuries, and a nurse’s work schedule, including working long hours or working without breaks, is associated with an increased risk of neck, shoulder, and back musculoskeletal disorders.  In fact, the Bureau of Labor Statistics lists RNs as the sixth most at risk occupation for strains and sprains.  The U.S. Center for Disease Control reports a link between length of working hours and nurses’ increased risk for back disorders, odds for higher alcohol use, increased smoking and higher risk for auto accidents.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Fatigue is another problem that plagues nursing, causing the majority of nurses to be concerned about their ability to perform safely.  Nurse fatigue has been found to contribute to driving drowsiness and affect sleep patterns, and is linked to depression, anxiety and health complaints. Work-rest schedules can increase fatigue-related driving risks for nurses.  A significant connection has been found between nurses’ wellness, fatigue, and the opportunity to recover from fatigue.  Researchers have found a pressing need for steps to be taken to promote restorative breaks for nurses.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Many nurses also report suffering from “burn out” – a phenomenon that causes high turnover and contributes to the nursing shortage.  Nurse staffing has been directly linked to burnout. </a:t>
            </a:r>
          </a:p>
          <a:p>
            <a:r>
              <a:rPr lang="en-US" sz="1200" kern="1200" dirty="0">
                <a:solidFill>
                  <a:schemeClr val="tx1"/>
                </a:solidFill>
                <a:effectLst/>
                <a:latin typeface="+mn-lt"/>
                <a:ea typeface="+mn-ea"/>
                <a:cs typeface="+mn-cs"/>
              </a:rPr>
              <a:t>Clarke, </a:t>
            </a:r>
            <a:r>
              <a:rPr lang="en-US" sz="1200" i="1" kern="1200" dirty="0">
                <a:solidFill>
                  <a:schemeClr val="tx1"/>
                </a:solidFill>
                <a:effectLst/>
                <a:latin typeface="+mn-lt"/>
                <a:ea typeface="+mn-ea"/>
                <a:cs typeface="+mn-cs"/>
              </a:rPr>
              <a:t>Hospital Work Environments, Nurse Characteristics and Sharps Injuries</a:t>
            </a:r>
            <a:r>
              <a:rPr lang="en-US" sz="1200" kern="1200" dirty="0">
                <a:solidFill>
                  <a:schemeClr val="tx1"/>
                </a:solidFill>
                <a:effectLst/>
                <a:latin typeface="+mn-lt"/>
                <a:ea typeface="+mn-ea"/>
                <a:cs typeface="+mn-cs"/>
              </a:rPr>
              <a:t>, </a:t>
            </a:r>
            <a:r>
              <a:rPr lang="en-US" sz="1200" kern="1200" cap="small" dirty="0">
                <a:solidFill>
                  <a:schemeClr val="tx1"/>
                </a:solidFill>
                <a:effectLst/>
                <a:latin typeface="+mn-lt"/>
                <a:ea typeface="+mn-ea"/>
                <a:cs typeface="+mn-cs"/>
              </a:rPr>
              <a:t>American Journal of Infection Control</a:t>
            </a:r>
            <a:r>
              <a:rPr lang="en-US" sz="1200" i="1"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35(5), 302-309 (2007);   </a:t>
            </a:r>
            <a:r>
              <a:rPr lang="en-US" sz="1200" kern="1200" dirty="0" err="1">
                <a:solidFill>
                  <a:schemeClr val="tx1"/>
                </a:solidFill>
                <a:effectLst/>
                <a:latin typeface="+mn-lt"/>
                <a:ea typeface="+mn-ea"/>
                <a:cs typeface="+mn-cs"/>
              </a:rPr>
              <a:t>Trinkoff</a:t>
            </a:r>
            <a:r>
              <a:rPr lang="en-US" sz="1200" kern="1200" dirty="0">
                <a:solidFill>
                  <a:schemeClr val="tx1"/>
                </a:solidFill>
                <a:effectLst/>
                <a:latin typeface="+mn-lt"/>
                <a:ea typeface="+mn-ea"/>
                <a:cs typeface="+mn-cs"/>
              </a:rPr>
              <a:t>, Geiger-Brown, &amp; Lipscomb, </a:t>
            </a:r>
            <a:r>
              <a:rPr lang="en-US" sz="1200" i="1" kern="1200" dirty="0">
                <a:solidFill>
                  <a:schemeClr val="tx1"/>
                </a:solidFill>
                <a:effectLst/>
                <a:latin typeface="+mn-lt"/>
                <a:ea typeface="+mn-ea"/>
                <a:cs typeface="+mn-cs"/>
              </a:rPr>
              <a:t>Work Schedule, Needle Use, and </a:t>
            </a:r>
            <a:r>
              <a:rPr lang="en-US" sz="1200" i="1" kern="1200" dirty="0" err="1">
                <a:solidFill>
                  <a:schemeClr val="tx1"/>
                </a:solidFill>
                <a:effectLst/>
                <a:latin typeface="+mn-lt"/>
                <a:ea typeface="+mn-ea"/>
                <a:cs typeface="+mn-cs"/>
              </a:rPr>
              <a:t>Needlestick</a:t>
            </a:r>
            <a:r>
              <a:rPr lang="en-US" sz="1200" i="1" kern="1200" dirty="0">
                <a:solidFill>
                  <a:schemeClr val="tx1"/>
                </a:solidFill>
                <a:effectLst/>
                <a:latin typeface="+mn-lt"/>
                <a:ea typeface="+mn-ea"/>
                <a:cs typeface="+mn-cs"/>
              </a:rPr>
              <a:t> Injuries Among Registered Nurses</a:t>
            </a:r>
            <a:r>
              <a:rPr lang="en-US" sz="1200" kern="1200" dirty="0">
                <a:solidFill>
                  <a:schemeClr val="tx1"/>
                </a:solidFill>
                <a:effectLst/>
                <a:latin typeface="+mn-lt"/>
                <a:ea typeface="+mn-ea"/>
                <a:cs typeface="+mn-cs"/>
              </a:rPr>
              <a:t>, </a:t>
            </a:r>
            <a:r>
              <a:rPr lang="en-US" sz="1200" kern="1200" cap="small" dirty="0">
                <a:solidFill>
                  <a:schemeClr val="tx1"/>
                </a:solidFill>
                <a:effectLst/>
                <a:latin typeface="+mn-lt"/>
                <a:ea typeface="+mn-ea"/>
                <a:cs typeface="+mn-cs"/>
              </a:rPr>
              <a:t>Infection Control and Hospital Epidemiology</a:t>
            </a:r>
            <a:r>
              <a:rPr lang="en-US" sz="1200" kern="1200" dirty="0">
                <a:solidFill>
                  <a:schemeClr val="tx1"/>
                </a:solidFill>
                <a:effectLst/>
                <a:latin typeface="+mn-lt"/>
                <a:ea typeface="+mn-ea"/>
                <a:cs typeface="+mn-cs"/>
              </a:rPr>
              <a:t>, 28(2), 156-164 (2007). </a:t>
            </a:r>
          </a:p>
          <a:p>
            <a:r>
              <a:rPr lang="en-US" sz="1200" kern="1200" dirty="0">
                <a:solidFill>
                  <a:schemeClr val="tx1"/>
                </a:solidFill>
                <a:effectLst/>
                <a:latin typeface="+mn-lt"/>
                <a:ea typeface="+mn-ea"/>
                <a:cs typeface="+mn-cs"/>
              </a:rPr>
              <a:t>Lipscomb, </a:t>
            </a:r>
            <a:r>
              <a:rPr lang="en-US" sz="1200" kern="1200" dirty="0" err="1">
                <a:solidFill>
                  <a:schemeClr val="tx1"/>
                </a:solidFill>
                <a:effectLst/>
                <a:latin typeface="+mn-lt"/>
                <a:ea typeface="+mn-ea"/>
                <a:cs typeface="+mn-cs"/>
              </a:rPr>
              <a:t>Trinkoff</a:t>
            </a:r>
            <a:r>
              <a:rPr lang="en-US" sz="1200" kern="1200" dirty="0">
                <a:solidFill>
                  <a:schemeClr val="tx1"/>
                </a:solidFill>
                <a:effectLst/>
                <a:latin typeface="+mn-lt"/>
                <a:ea typeface="+mn-ea"/>
                <a:cs typeface="+mn-cs"/>
              </a:rPr>
              <a:t>, Geiger-Brown, &amp; Brady, </a:t>
            </a:r>
            <a:r>
              <a:rPr lang="en-US" sz="1200" i="1" kern="1200" dirty="0">
                <a:solidFill>
                  <a:schemeClr val="tx1"/>
                </a:solidFill>
                <a:effectLst/>
                <a:latin typeface="+mn-lt"/>
                <a:ea typeface="+mn-ea"/>
                <a:cs typeface="+mn-cs"/>
              </a:rPr>
              <a:t>Musculoskeletal problems of the neck, shoulder, and back and functional consequences in nurses</a:t>
            </a:r>
            <a:r>
              <a:rPr lang="en-US" sz="1200" kern="1200" dirty="0">
                <a:solidFill>
                  <a:schemeClr val="tx1"/>
                </a:solidFill>
                <a:effectLst/>
                <a:latin typeface="+mn-lt"/>
                <a:ea typeface="+mn-ea"/>
                <a:cs typeface="+mn-cs"/>
              </a:rPr>
              <a:t>, </a:t>
            </a:r>
            <a:r>
              <a:rPr lang="en-US" sz="1200" kern="1200" cap="small" dirty="0">
                <a:solidFill>
                  <a:schemeClr val="tx1"/>
                </a:solidFill>
                <a:effectLst/>
                <a:latin typeface="+mn-lt"/>
                <a:ea typeface="+mn-ea"/>
                <a:cs typeface="+mn-cs"/>
              </a:rPr>
              <a:t>American Journal of Industrial Medicine</a:t>
            </a:r>
            <a:r>
              <a:rPr lang="en-US" sz="1200" kern="1200" dirty="0">
                <a:solidFill>
                  <a:schemeClr val="tx1"/>
                </a:solidFill>
                <a:effectLst/>
                <a:latin typeface="+mn-lt"/>
                <a:ea typeface="+mn-ea"/>
                <a:cs typeface="+mn-cs"/>
              </a:rPr>
              <a:t>, 41(3):170-8 (2002).  </a:t>
            </a:r>
            <a:r>
              <a:rPr lang="en-US" sz="1200" i="1" kern="1200" dirty="0">
                <a:solidFill>
                  <a:schemeClr val="tx1"/>
                </a:solidFill>
                <a:effectLst/>
                <a:latin typeface="+mn-lt"/>
                <a:ea typeface="+mn-ea"/>
                <a:cs typeface="+mn-cs"/>
              </a:rPr>
              <a:t>See also</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Trinkoff</a:t>
            </a:r>
            <a:r>
              <a:rPr lang="en-US" sz="1200" kern="1200" dirty="0">
                <a:solidFill>
                  <a:schemeClr val="tx1"/>
                </a:solidFill>
                <a:effectLst/>
                <a:latin typeface="+mn-lt"/>
                <a:ea typeface="+mn-ea"/>
                <a:cs typeface="+mn-cs"/>
              </a:rPr>
              <a:t>, Le, Geiger-Brown, Lipscomb, &amp; Lang, </a:t>
            </a:r>
            <a:r>
              <a:rPr lang="en-US" sz="1200" i="1" kern="1200" dirty="0">
                <a:solidFill>
                  <a:schemeClr val="tx1"/>
                </a:solidFill>
                <a:effectLst/>
                <a:latin typeface="+mn-lt"/>
                <a:ea typeface="+mn-ea"/>
                <a:cs typeface="+mn-cs"/>
              </a:rPr>
              <a:t>How Long and How Much Are Nurses Working?</a:t>
            </a:r>
            <a:r>
              <a:rPr lang="en-US" sz="1200" kern="1200" dirty="0">
                <a:solidFill>
                  <a:schemeClr val="tx1"/>
                </a:solidFill>
                <a:effectLst/>
                <a:latin typeface="+mn-lt"/>
                <a:ea typeface="+mn-ea"/>
                <a:cs typeface="+mn-cs"/>
              </a:rPr>
              <a:t> </a:t>
            </a:r>
            <a:r>
              <a:rPr lang="en-US" sz="1200" kern="1200" cap="small" dirty="0">
                <a:solidFill>
                  <a:schemeClr val="tx1"/>
                </a:solidFill>
                <a:effectLst/>
                <a:latin typeface="+mn-lt"/>
                <a:ea typeface="+mn-ea"/>
                <a:cs typeface="+mn-cs"/>
              </a:rPr>
              <a:t>American Journal of Nursing</a:t>
            </a:r>
            <a:r>
              <a:rPr lang="en-US" sz="1200" kern="1200" dirty="0">
                <a:solidFill>
                  <a:schemeClr val="tx1"/>
                </a:solidFill>
                <a:effectLst/>
                <a:latin typeface="+mn-lt"/>
                <a:ea typeface="+mn-ea"/>
                <a:cs typeface="+mn-cs"/>
              </a:rPr>
              <a:t>, 106(4), 60-71 (2006)  </a:t>
            </a:r>
          </a:p>
          <a:p>
            <a:r>
              <a:rPr lang="en-US" sz="1200" kern="1200" dirty="0">
                <a:solidFill>
                  <a:schemeClr val="tx1"/>
                </a:solidFill>
                <a:effectLst/>
                <a:latin typeface="+mn-lt"/>
                <a:ea typeface="+mn-ea"/>
                <a:cs typeface="+mn-cs"/>
              </a:rPr>
              <a:t>Bureau of Labor Statistics News Release (November 19, 2015), </a:t>
            </a:r>
            <a:r>
              <a:rPr lang="en-US" sz="1200" i="1" kern="1200" dirty="0">
                <a:solidFill>
                  <a:schemeClr val="tx1"/>
                </a:solidFill>
                <a:effectLst/>
                <a:latin typeface="+mn-lt"/>
                <a:ea typeface="+mn-ea"/>
                <a:cs typeface="+mn-cs"/>
              </a:rPr>
              <a:t>Nonfatal Occupational Injuries and Illnesses Requiring Days Away from Work, 2014</a:t>
            </a:r>
            <a:r>
              <a:rPr lang="en-US" sz="1200" kern="1200" dirty="0">
                <a:solidFill>
                  <a:schemeClr val="tx1"/>
                </a:solidFill>
                <a:effectLst/>
                <a:latin typeface="+mn-lt"/>
                <a:ea typeface="+mn-ea"/>
                <a:cs typeface="+mn-cs"/>
              </a:rPr>
              <a:t>, Table 16. </a:t>
            </a:r>
          </a:p>
          <a:p>
            <a:r>
              <a:rPr lang="en-US" sz="1200" kern="1200" dirty="0">
                <a:solidFill>
                  <a:schemeClr val="tx1"/>
                </a:solidFill>
                <a:effectLst/>
                <a:latin typeface="+mn-lt"/>
                <a:ea typeface="+mn-ea"/>
                <a:cs typeface="+mn-cs"/>
              </a:rPr>
              <a:t>Caruso, Hitchcock, Dick, Russo, </a:t>
            </a:r>
            <a:r>
              <a:rPr lang="en-US" sz="1200" kern="1200" dirty="0" err="1">
                <a:solidFill>
                  <a:schemeClr val="tx1"/>
                </a:solidFill>
                <a:effectLst/>
                <a:latin typeface="+mn-lt"/>
                <a:ea typeface="+mn-ea"/>
                <a:cs typeface="+mn-cs"/>
              </a:rPr>
              <a:t>Schmit</a:t>
            </a:r>
            <a:r>
              <a:rPr lang="en-US" sz="1200" kern="1200" dirty="0">
                <a:solidFill>
                  <a:schemeClr val="tx1"/>
                </a:solidFill>
                <a:effectLst/>
                <a:latin typeface="+mn-lt"/>
                <a:ea typeface="+mn-ea"/>
                <a:cs typeface="+mn-cs"/>
              </a:rPr>
              <a:t>, Overtime and Extended Work Shifts:  Recent Findings on Illnesses, Injuries and Health </a:t>
            </a:r>
            <a:r>
              <a:rPr lang="en-US" sz="1200" kern="1200" dirty="0" err="1">
                <a:solidFill>
                  <a:schemeClr val="tx1"/>
                </a:solidFill>
                <a:effectLst/>
                <a:latin typeface="+mn-lt"/>
                <a:ea typeface="+mn-ea"/>
                <a:cs typeface="+mn-cs"/>
              </a:rPr>
              <a:t>Behaviorsm</a:t>
            </a:r>
            <a:r>
              <a:rPr lang="en-US" sz="1200" kern="1200" dirty="0">
                <a:solidFill>
                  <a:schemeClr val="tx1"/>
                </a:solidFill>
                <a:effectLst/>
                <a:latin typeface="+mn-lt"/>
                <a:ea typeface="+mn-ea"/>
                <a:cs typeface="+mn-cs"/>
              </a:rPr>
              <a:t> </a:t>
            </a:r>
            <a:r>
              <a:rPr lang="en-US" sz="1200" i="1" kern="1200" dirty="0">
                <a:solidFill>
                  <a:schemeClr val="tx1"/>
                </a:solidFill>
                <a:effectLst/>
                <a:latin typeface="+mn-lt"/>
                <a:ea typeface="+mn-ea"/>
                <a:cs typeface="+mn-cs"/>
              </a:rPr>
              <a:t>CDC Workplace Safety and Health,</a:t>
            </a:r>
            <a:r>
              <a:rPr lang="en-US" sz="1200" kern="1200" dirty="0">
                <a:solidFill>
                  <a:schemeClr val="tx1"/>
                </a:solidFill>
                <a:effectLst/>
                <a:latin typeface="+mn-lt"/>
                <a:ea typeface="+mn-ea"/>
                <a:cs typeface="+mn-cs"/>
              </a:rPr>
              <a:t> April 2004.</a:t>
            </a:r>
          </a:p>
          <a:p>
            <a:r>
              <a:rPr lang="en-US" sz="1200" kern="1200" dirty="0">
                <a:solidFill>
                  <a:schemeClr val="tx1"/>
                </a:solidFill>
                <a:effectLst/>
                <a:latin typeface="+mn-lt"/>
                <a:ea typeface="+mn-ea"/>
                <a:cs typeface="+mn-cs"/>
              </a:rPr>
              <a:t>Bird, J (2013). Survey: Nurse understaffing, fatigue threatens patient safety.  </a:t>
            </a:r>
            <a:r>
              <a:rPr lang="en-US" sz="1200" kern="1200" dirty="0" err="1">
                <a:solidFill>
                  <a:schemeClr val="tx1"/>
                </a:solidFill>
                <a:effectLst/>
                <a:latin typeface="+mn-lt"/>
                <a:ea typeface="+mn-ea"/>
                <a:cs typeface="+mn-cs"/>
              </a:rPr>
              <a:t>FierceHealthcare</a:t>
            </a:r>
            <a:r>
              <a:rPr lang="en-US" sz="1200" kern="1200" dirty="0">
                <a:solidFill>
                  <a:schemeClr val="tx1"/>
                </a:solidFill>
                <a:effectLst/>
                <a:latin typeface="+mn-lt"/>
                <a:ea typeface="+mn-ea"/>
                <a:cs typeface="+mn-cs"/>
              </a:rPr>
              <a:t>.</a:t>
            </a:r>
          </a:p>
          <a:p>
            <a:r>
              <a:rPr lang="en-US" sz="1200" kern="1200" dirty="0">
                <a:solidFill>
                  <a:schemeClr val="tx1"/>
                </a:solidFill>
                <a:effectLst/>
                <a:latin typeface="+mn-lt"/>
                <a:ea typeface="+mn-ea"/>
                <a:cs typeface="+mn-cs"/>
              </a:rPr>
              <a:t>Bahr, </a:t>
            </a:r>
            <a:r>
              <a:rPr lang="en-US" sz="1200" kern="1200" dirty="0" err="1">
                <a:solidFill>
                  <a:schemeClr val="tx1"/>
                </a:solidFill>
                <a:effectLst/>
                <a:latin typeface="+mn-lt"/>
                <a:ea typeface="+mn-ea"/>
                <a:cs typeface="+mn-cs"/>
              </a:rPr>
              <a:t>Buth</a:t>
            </a:r>
            <a:r>
              <a:rPr lang="en-US" sz="1200" kern="1200" dirty="0">
                <a:solidFill>
                  <a:schemeClr val="tx1"/>
                </a:solidFill>
                <a:effectLst/>
                <a:latin typeface="+mn-lt"/>
                <a:ea typeface="+mn-ea"/>
                <a:cs typeface="+mn-cs"/>
              </a:rPr>
              <a:t>, Martin, Peters, Swanson, </a:t>
            </a:r>
            <a:r>
              <a:rPr lang="en-US" sz="1200" kern="1200" dirty="0" err="1">
                <a:solidFill>
                  <a:schemeClr val="tx1"/>
                </a:solidFill>
                <a:effectLst/>
                <a:latin typeface="+mn-lt"/>
                <a:ea typeface="+mn-ea"/>
                <a:cs typeface="+mn-cs"/>
              </a:rPr>
              <a:t>Warhanek</a:t>
            </a:r>
            <a:r>
              <a:rPr lang="en-US" sz="1200" kern="1200" dirty="0">
                <a:solidFill>
                  <a:schemeClr val="tx1"/>
                </a:solidFill>
                <a:effectLst/>
                <a:latin typeface="+mn-lt"/>
                <a:ea typeface="+mn-ea"/>
                <a:cs typeface="+mn-cs"/>
              </a:rPr>
              <a:t>, Ryan, </a:t>
            </a:r>
            <a:r>
              <a:rPr lang="en-US" sz="1200" i="1" kern="1200" dirty="0">
                <a:solidFill>
                  <a:schemeClr val="tx1"/>
                </a:solidFill>
                <a:effectLst/>
                <a:latin typeface="+mn-lt"/>
                <a:ea typeface="+mn-ea"/>
                <a:cs typeface="+mn-cs"/>
              </a:rPr>
              <a:t>White Paper:  Nurse Scheduling and Fatigue in the Acute Care 24 Hour Setting</a:t>
            </a:r>
            <a:r>
              <a:rPr lang="en-US" sz="1200" kern="1200" dirty="0">
                <a:solidFill>
                  <a:schemeClr val="tx1"/>
                </a:solidFill>
                <a:effectLst/>
                <a:latin typeface="+mn-lt"/>
                <a:ea typeface="+mn-ea"/>
                <a:cs typeface="+mn-cs"/>
              </a:rPr>
              <a:t>, Evidence Table I, at p. 19, citing Ruggiero, J.S., </a:t>
            </a:r>
            <a:r>
              <a:rPr lang="en-US" sz="1200" i="1" kern="1200" dirty="0">
                <a:solidFill>
                  <a:schemeClr val="tx1"/>
                </a:solidFill>
                <a:effectLst/>
                <a:latin typeface="+mn-lt"/>
                <a:ea typeface="+mn-ea"/>
                <a:cs typeface="+mn-cs"/>
              </a:rPr>
              <a:t>Correlates of fatigue in critical care nurses</a:t>
            </a:r>
            <a:r>
              <a:rPr lang="en-US" sz="1200" kern="1200" dirty="0">
                <a:solidFill>
                  <a:schemeClr val="tx1"/>
                </a:solidFill>
                <a:effectLst/>
                <a:latin typeface="+mn-lt"/>
                <a:ea typeface="+mn-ea"/>
                <a:cs typeface="+mn-cs"/>
              </a:rPr>
              <a:t>, </a:t>
            </a:r>
            <a:r>
              <a:rPr lang="en-US" sz="1200" kern="1200" cap="small" dirty="0">
                <a:solidFill>
                  <a:schemeClr val="tx1"/>
                </a:solidFill>
                <a:effectLst/>
                <a:latin typeface="+mn-lt"/>
                <a:ea typeface="+mn-ea"/>
                <a:cs typeface="+mn-cs"/>
              </a:rPr>
              <a:t>Research in Nursing &amp; Health</a:t>
            </a:r>
            <a:r>
              <a:rPr lang="en-US" sz="1200" i="1" kern="1200" dirty="0">
                <a:solidFill>
                  <a:schemeClr val="tx1"/>
                </a:solidFill>
                <a:effectLst/>
                <a:latin typeface="+mn-lt"/>
                <a:ea typeface="+mn-ea"/>
                <a:cs typeface="+mn-cs"/>
              </a:rPr>
              <a:t>, 26,</a:t>
            </a:r>
            <a:r>
              <a:rPr lang="en-US" sz="1200" kern="1200" dirty="0">
                <a:solidFill>
                  <a:schemeClr val="tx1"/>
                </a:solidFill>
                <a:effectLst/>
                <a:latin typeface="+mn-lt"/>
                <a:ea typeface="+mn-ea"/>
                <a:cs typeface="+mn-cs"/>
              </a:rPr>
              <a:t> 434-442 (2003)</a:t>
            </a:r>
          </a:p>
          <a:p>
            <a:r>
              <a:rPr lang="en-US" sz="1200" kern="1200" dirty="0">
                <a:solidFill>
                  <a:schemeClr val="tx1"/>
                </a:solidFill>
                <a:effectLst/>
                <a:latin typeface="+mn-lt"/>
                <a:ea typeface="+mn-ea"/>
                <a:cs typeface="+mn-cs"/>
              </a:rPr>
              <a:t>Scott, Hwang, Rogers, </a:t>
            </a:r>
            <a:r>
              <a:rPr lang="en-US" sz="1200" kern="1200" dirty="0" err="1">
                <a:solidFill>
                  <a:schemeClr val="tx1"/>
                </a:solidFill>
                <a:effectLst/>
                <a:latin typeface="+mn-lt"/>
                <a:ea typeface="+mn-ea"/>
                <a:cs typeface="+mn-cs"/>
              </a:rPr>
              <a:t>Nysse</a:t>
            </a:r>
            <a:r>
              <a:rPr lang="en-US" sz="1200" kern="1200" dirty="0">
                <a:solidFill>
                  <a:schemeClr val="tx1"/>
                </a:solidFill>
                <a:effectLst/>
                <a:latin typeface="+mn-lt"/>
                <a:ea typeface="+mn-ea"/>
                <a:cs typeface="+mn-cs"/>
              </a:rPr>
              <a:t>, Dean, </a:t>
            </a:r>
            <a:r>
              <a:rPr lang="en-US" sz="1200" kern="1200" dirty="0" err="1">
                <a:solidFill>
                  <a:schemeClr val="tx1"/>
                </a:solidFill>
                <a:effectLst/>
                <a:latin typeface="+mn-lt"/>
                <a:ea typeface="+mn-ea"/>
                <a:cs typeface="+mn-cs"/>
              </a:rPr>
              <a:t>Dinges</a:t>
            </a:r>
            <a:r>
              <a:rPr lang="en-US" sz="1200" kern="1200" dirty="0">
                <a:solidFill>
                  <a:schemeClr val="tx1"/>
                </a:solidFill>
                <a:effectLst/>
                <a:latin typeface="+mn-lt"/>
                <a:ea typeface="+mn-ea"/>
                <a:cs typeface="+mn-cs"/>
              </a:rPr>
              <a:t>, </a:t>
            </a:r>
            <a:r>
              <a:rPr lang="en-US" sz="1200" i="1" kern="1200" dirty="0">
                <a:solidFill>
                  <a:schemeClr val="tx1"/>
                </a:solidFill>
                <a:effectLst/>
                <a:latin typeface="+mn-lt"/>
                <a:ea typeface="+mn-ea"/>
                <a:cs typeface="+mn-cs"/>
              </a:rPr>
              <a:t>The Relationship between Nurse Work Schedules, Sleep Duration and Drowsy Driving</a:t>
            </a:r>
            <a:r>
              <a:rPr lang="en-US" sz="1200" kern="1200" dirty="0">
                <a:solidFill>
                  <a:schemeClr val="tx1"/>
                </a:solidFill>
                <a:effectLst/>
                <a:latin typeface="+mn-lt"/>
                <a:ea typeface="+mn-ea"/>
                <a:cs typeface="+mn-cs"/>
              </a:rPr>
              <a:t>, </a:t>
            </a:r>
            <a:r>
              <a:rPr lang="en-US" sz="1200" kern="1200" cap="small" dirty="0">
                <a:solidFill>
                  <a:schemeClr val="tx1"/>
                </a:solidFill>
                <a:effectLst/>
                <a:latin typeface="+mn-lt"/>
                <a:ea typeface="+mn-ea"/>
                <a:cs typeface="+mn-cs"/>
              </a:rPr>
              <a:t>SLEEP</a:t>
            </a:r>
            <a:r>
              <a:rPr lang="en-US" sz="1200" i="1"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Vol. 30, No. 12.(2007)</a:t>
            </a:r>
          </a:p>
          <a:p>
            <a:r>
              <a:rPr lang="en-US" sz="1200" kern="1200" dirty="0" err="1">
                <a:solidFill>
                  <a:schemeClr val="tx1"/>
                </a:solidFill>
                <a:effectLst/>
                <a:latin typeface="+mn-lt"/>
                <a:ea typeface="+mn-ea"/>
                <a:cs typeface="+mn-cs"/>
              </a:rPr>
              <a:t>Steege</a:t>
            </a:r>
            <a:r>
              <a:rPr lang="en-US" sz="1200" kern="1200" dirty="0">
                <a:solidFill>
                  <a:schemeClr val="tx1"/>
                </a:solidFill>
                <a:effectLst/>
                <a:latin typeface="+mn-lt"/>
                <a:ea typeface="+mn-ea"/>
                <a:cs typeface="+mn-cs"/>
              </a:rPr>
              <a:t>, </a:t>
            </a:r>
            <a:r>
              <a:rPr lang="en-US" sz="1200" i="1" kern="1200" dirty="0">
                <a:solidFill>
                  <a:schemeClr val="tx1"/>
                </a:solidFill>
                <a:effectLst/>
                <a:latin typeface="+mn-lt"/>
                <a:ea typeface="+mn-ea"/>
                <a:cs typeface="+mn-cs"/>
              </a:rPr>
              <a:t>Relationships between Wellness, Fatigue and Internship Recovery in Hospital Nurses</a:t>
            </a:r>
            <a:r>
              <a:rPr lang="en-US" sz="1200" kern="1200" dirty="0">
                <a:solidFill>
                  <a:schemeClr val="tx1"/>
                </a:solidFill>
                <a:effectLst/>
                <a:latin typeface="+mn-lt"/>
                <a:ea typeface="+mn-ea"/>
                <a:cs typeface="+mn-cs"/>
              </a:rPr>
              <a:t>, Proceedings of the Human Factors and Ergonomics Society Annual Meeting, September 2014, Vol. 58, No. 1 778-782.</a:t>
            </a:r>
          </a:p>
          <a:p>
            <a:r>
              <a:rPr lang="en-US" sz="1200" kern="1200" dirty="0" err="1">
                <a:solidFill>
                  <a:schemeClr val="tx1"/>
                </a:solidFill>
                <a:effectLst/>
                <a:latin typeface="+mn-lt"/>
                <a:ea typeface="+mn-ea"/>
                <a:cs typeface="+mn-cs"/>
              </a:rPr>
              <a:t>Negati</a:t>
            </a:r>
            <a:r>
              <a:rPr lang="en-US" sz="1200" kern="1200" dirty="0">
                <a:solidFill>
                  <a:schemeClr val="tx1"/>
                </a:solidFill>
                <a:effectLst/>
                <a:latin typeface="+mn-lt"/>
                <a:ea typeface="+mn-ea"/>
                <a:cs typeface="+mn-cs"/>
              </a:rPr>
              <a:t>, Shepley, &amp; </a:t>
            </a:r>
            <a:r>
              <a:rPr lang="en-US" sz="1200" kern="1200" dirty="0" err="1">
                <a:solidFill>
                  <a:schemeClr val="tx1"/>
                </a:solidFill>
                <a:effectLst/>
                <a:latin typeface="+mn-lt"/>
                <a:ea typeface="+mn-ea"/>
                <a:cs typeface="+mn-cs"/>
              </a:rPr>
              <a:t>Rodiek</a:t>
            </a:r>
            <a:r>
              <a:rPr lang="en-US" sz="1200" kern="1200" dirty="0">
                <a:solidFill>
                  <a:schemeClr val="tx1"/>
                </a:solidFill>
                <a:effectLst/>
                <a:latin typeface="+mn-lt"/>
                <a:ea typeface="+mn-ea"/>
                <a:cs typeface="+mn-cs"/>
              </a:rPr>
              <a:t>, </a:t>
            </a:r>
            <a:r>
              <a:rPr lang="en-US" sz="1200" i="1" kern="1200" dirty="0">
                <a:solidFill>
                  <a:schemeClr val="tx1"/>
                </a:solidFill>
                <a:effectLst/>
                <a:latin typeface="+mn-lt"/>
                <a:ea typeface="+mn-ea"/>
                <a:cs typeface="+mn-cs"/>
              </a:rPr>
              <a:t>A Review of Design and Policy Interventions to Promote Nurses’ Restorative Breaks in Health Care Workplaces</a:t>
            </a:r>
            <a:r>
              <a:rPr lang="en-US" sz="1200" kern="1200" dirty="0">
                <a:solidFill>
                  <a:schemeClr val="tx1"/>
                </a:solidFill>
                <a:effectLst/>
                <a:latin typeface="+mn-lt"/>
                <a:ea typeface="+mn-ea"/>
                <a:cs typeface="+mn-cs"/>
              </a:rPr>
              <a:t>, </a:t>
            </a:r>
            <a:r>
              <a:rPr lang="en-US" sz="1200" kern="1200" cap="small" dirty="0">
                <a:solidFill>
                  <a:schemeClr val="tx1"/>
                </a:solidFill>
                <a:effectLst/>
                <a:latin typeface="+mn-lt"/>
                <a:ea typeface="+mn-ea"/>
                <a:cs typeface="+mn-cs"/>
              </a:rPr>
              <a:t>Sage Journals</a:t>
            </a:r>
            <a:r>
              <a:rPr lang="en-US" sz="1200" kern="1200" dirty="0">
                <a:solidFill>
                  <a:schemeClr val="tx1"/>
                </a:solidFill>
                <a:effectLst/>
                <a:latin typeface="+mn-lt"/>
                <a:ea typeface="+mn-ea"/>
                <a:cs typeface="+mn-cs"/>
              </a:rPr>
              <a:t> (2016)</a:t>
            </a:r>
          </a:p>
          <a:p>
            <a:r>
              <a:rPr lang="en-US" sz="1200" kern="1200" dirty="0">
                <a:solidFill>
                  <a:schemeClr val="tx1"/>
                </a:solidFill>
                <a:effectLst/>
                <a:latin typeface="+mn-lt"/>
                <a:ea typeface="+mn-ea"/>
                <a:cs typeface="+mn-cs"/>
              </a:rPr>
              <a:t>Aiken, Clarke, Sloane, </a:t>
            </a:r>
            <a:r>
              <a:rPr lang="en-US" sz="1200" kern="1200" dirty="0" err="1">
                <a:solidFill>
                  <a:schemeClr val="tx1"/>
                </a:solidFill>
                <a:effectLst/>
                <a:latin typeface="+mn-lt"/>
                <a:ea typeface="+mn-ea"/>
                <a:cs typeface="+mn-cs"/>
              </a:rPr>
              <a:t>Sochalski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Reinhard</a:t>
            </a:r>
            <a:r>
              <a:rPr lang="en-US" sz="1200" kern="1200" dirty="0">
                <a:solidFill>
                  <a:schemeClr val="tx1"/>
                </a:solidFill>
                <a:effectLst/>
                <a:latin typeface="+mn-lt"/>
                <a:ea typeface="+mn-ea"/>
                <a:cs typeface="+mn-cs"/>
              </a:rPr>
              <a:t>, Clark (2001). </a:t>
            </a:r>
            <a:r>
              <a:rPr lang="en-US" sz="1200" i="1" kern="1200" dirty="0">
                <a:solidFill>
                  <a:schemeClr val="tx1"/>
                </a:solidFill>
                <a:effectLst/>
                <a:latin typeface="+mn-lt"/>
                <a:ea typeface="+mn-ea"/>
                <a:cs typeface="+mn-cs"/>
              </a:rPr>
              <a:t>Nurses’ Report on Hospital Care in Five Countries</a:t>
            </a:r>
            <a:r>
              <a:rPr lang="en-US" sz="1200" kern="1200" dirty="0">
                <a:solidFill>
                  <a:schemeClr val="tx1"/>
                </a:solidFill>
                <a:effectLst/>
                <a:latin typeface="+mn-lt"/>
                <a:ea typeface="+mn-ea"/>
                <a:cs typeface="+mn-cs"/>
              </a:rPr>
              <a:t>, </a:t>
            </a:r>
            <a:r>
              <a:rPr lang="en-US" sz="1200" kern="1200" cap="small" dirty="0">
                <a:solidFill>
                  <a:schemeClr val="tx1"/>
                </a:solidFill>
                <a:effectLst/>
                <a:latin typeface="+mn-lt"/>
                <a:ea typeface="+mn-ea"/>
                <a:cs typeface="+mn-cs"/>
              </a:rPr>
              <a:t>Health Affairs,</a:t>
            </a:r>
            <a:r>
              <a:rPr lang="en-US" sz="1200" kern="1200" dirty="0">
                <a:solidFill>
                  <a:schemeClr val="tx1"/>
                </a:solidFill>
                <a:effectLst/>
                <a:latin typeface="+mn-lt"/>
                <a:ea typeface="+mn-ea"/>
                <a:cs typeface="+mn-cs"/>
              </a:rPr>
              <a:t> 20(3), 43-52 (2001);  </a:t>
            </a:r>
            <a:r>
              <a:rPr lang="en-US" sz="1200" kern="1200" dirty="0" err="1">
                <a:solidFill>
                  <a:schemeClr val="tx1"/>
                </a:solidFill>
                <a:effectLst/>
                <a:latin typeface="+mn-lt"/>
                <a:ea typeface="+mn-ea"/>
                <a:cs typeface="+mn-cs"/>
              </a:rPr>
              <a:t>Buerhaus</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Donelan</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DesRoches</a:t>
            </a:r>
            <a:r>
              <a:rPr lang="en-US" sz="1200" kern="1200" dirty="0">
                <a:solidFill>
                  <a:schemeClr val="tx1"/>
                </a:solidFill>
                <a:effectLst/>
                <a:latin typeface="+mn-lt"/>
                <a:ea typeface="+mn-ea"/>
                <a:cs typeface="+mn-cs"/>
              </a:rPr>
              <a:t>, Lampkin, &amp; Mallory, </a:t>
            </a:r>
            <a:r>
              <a:rPr lang="en-US" sz="1200" i="1" kern="1200" dirty="0">
                <a:solidFill>
                  <a:schemeClr val="tx1"/>
                </a:solidFill>
                <a:effectLst/>
                <a:latin typeface="+mn-lt"/>
                <a:ea typeface="+mn-ea"/>
                <a:cs typeface="+mn-cs"/>
              </a:rPr>
              <a:t>State of the Oncology Nursing Workforce: Problems and Implications for Strengthening the Future</a:t>
            </a:r>
            <a:r>
              <a:rPr lang="en-US" sz="1200" kern="1200" dirty="0">
                <a:solidFill>
                  <a:schemeClr val="tx1"/>
                </a:solidFill>
                <a:effectLst/>
                <a:latin typeface="+mn-lt"/>
                <a:ea typeface="+mn-ea"/>
                <a:cs typeface="+mn-cs"/>
              </a:rPr>
              <a:t>,   </a:t>
            </a:r>
            <a:r>
              <a:rPr lang="en-US" sz="1200" kern="1200" cap="small" dirty="0">
                <a:solidFill>
                  <a:schemeClr val="tx1"/>
                </a:solidFill>
                <a:effectLst/>
                <a:latin typeface="+mn-lt"/>
                <a:ea typeface="+mn-ea"/>
                <a:cs typeface="+mn-cs"/>
              </a:rPr>
              <a:t>Nursing Economic$</a:t>
            </a:r>
            <a:r>
              <a:rPr lang="en-US" sz="1200" kern="1200" dirty="0">
                <a:solidFill>
                  <a:schemeClr val="tx1"/>
                </a:solidFill>
                <a:effectLst/>
                <a:latin typeface="+mn-lt"/>
                <a:ea typeface="+mn-ea"/>
                <a:cs typeface="+mn-cs"/>
              </a:rPr>
              <a:t>, 19(5), 198-208 (2001)</a:t>
            </a:r>
          </a:p>
          <a:p>
            <a:r>
              <a:rPr lang="en-US" sz="1200" kern="1200" dirty="0" err="1">
                <a:solidFill>
                  <a:schemeClr val="tx1"/>
                </a:solidFill>
                <a:effectLst/>
                <a:latin typeface="+mn-lt"/>
                <a:ea typeface="+mn-ea"/>
                <a:cs typeface="+mn-cs"/>
              </a:rPr>
              <a:t>Cimiotti</a:t>
            </a:r>
            <a:r>
              <a:rPr lang="en-US" sz="1200" kern="1200" dirty="0">
                <a:solidFill>
                  <a:schemeClr val="tx1"/>
                </a:solidFill>
                <a:effectLst/>
                <a:latin typeface="+mn-lt"/>
                <a:ea typeface="+mn-ea"/>
                <a:cs typeface="+mn-cs"/>
              </a:rPr>
              <a:t>, Aiken, Sloane, Wu, </a:t>
            </a:r>
            <a:r>
              <a:rPr lang="en-US" sz="1200" i="1" kern="1200" dirty="0">
                <a:solidFill>
                  <a:schemeClr val="tx1"/>
                </a:solidFill>
                <a:effectLst/>
                <a:latin typeface="+mn-lt"/>
                <a:ea typeface="+mn-ea"/>
                <a:cs typeface="+mn-cs"/>
              </a:rPr>
              <a:t>Nurse Staffing, Burnout, and Health Care Associated Infection</a:t>
            </a:r>
            <a:r>
              <a:rPr lang="en-US" sz="1200" kern="1200" dirty="0">
                <a:solidFill>
                  <a:schemeClr val="tx1"/>
                </a:solidFill>
                <a:effectLst/>
                <a:latin typeface="+mn-lt"/>
                <a:ea typeface="+mn-ea"/>
                <a:cs typeface="+mn-cs"/>
              </a:rPr>
              <a:t>, </a:t>
            </a:r>
            <a:r>
              <a:rPr lang="en-US" sz="1200" kern="1200" cap="small" dirty="0">
                <a:solidFill>
                  <a:schemeClr val="tx1"/>
                </a:solidFill>
                <a:effectLst/>
                <a:latin typeface="+mn-lt"/>
                <a:ea typeface="+mn-ea"/>
                <a:cs typeface="+mn-cs"/>
              </a:rPr>
              <a:t>American Journal of Infection Control</a:t>
            </a:r>
            <a:r>
              <a:rPr lang="en-US" sz="1200" kern="1200" dirty="0">
                <a:solidFill>
                  <a:schemeClr val="tx1"/>
                </a:solidFill>
                <a:effectLst/>
                <a:latin typeface="+mn-lt"/>
                <a:ea typeface="+mn-ea"/>
                <a:cs typeface="+mn-cs"/>
              </a:rPr>
              <a:t>, 40, 486-90 (2012) </a:t>
            </a:r>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9E36A4-FD73-44FD-88C3-DE0742F7A3E1}"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5314861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2010 Survey regarding rest breaks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Less than 20% received all their required rest periods on a daily basis and 45% reported they rarely or never got rest breaks.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Less than 15% reported always receiving their meal period – 40% reported rarely or never.</a:t>
            </a:r>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9E36A4-FD73-44FD-88C3-DE0742F7A3E1}"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3852019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latin typeface="+mn-lt"/>
                <a:ea typeface="+mn-ea"/>
                <a:cs typeface="+mn-cs"/>
              </a:rPr>
              <a:t>The court found Brink’s had violated Washington labor laws by requiring its armored car drivers and messengers to be vigilant and actively on duty even when they were allowed to take breaks. </a:t>
            </a:r>
            <a:endParaRPr lang="en-US" sz="1200" kern="1200" dirty="0">
              <a:solidFill>
                <a:schemeClr val="tx1"/>
              </a:solidFill>
              <a:effectLst/>
              <a:latin typeface="+mn-lt"/>
              <a:ea typeface="+mn-ea"/>
              <a:cs typeface="+mn-cs"/>
            </a:endParaRPr>
          </a:p>
          <a:p>
            <a:r>
              <a:rPr lang="en-US" sz="1200" b="0" i="0" kern="1200" dirty="0">
                <a:solidFill>
                  <a:schemeClr val="tx1"/>
                </a:solidFill>
                <a:latin typeface="+mn-lt"/>
                <a:ea typeface="+mn-ea"/>
                <a:cs typeface="+mn-cs"/>
              </a:rPr>
              <a:t> ”The breaks offered must allow employees “relief from work or exertion,” PELLINO v. BRINK INCORPORATED</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An abundance of research has concluded that a nurse’s constant vigilance is necessary to ensure patient safety.  For instance, a Journal of the American Medical Association study has concluded that “Registered nurses constitute an around-the-clock surveillance system in hospitals for early detection and prompt intervention when patients’ conditions deteriorate.”  Another study concluded, “Not only must registered nurses be alert enough to provide safe care for their patients, they must be alert enough to detect and correct the errors made by others.”</a:t>
            </a:r>
            <a:r>
              <a:rPr lang="en-US" sz="1200" i="1"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A study of medication errors determined that nurses were “the principal interceptors,” responsible for the interception of 85.7 percent, or 78 out of 91, medication errors.  Yet another study concluded that nursing surveillance was an important aspect of preventing serious adverse events in the pediatric setting.  This constant vigilance is a cornerstone of nursing and is fundamentally incompatible with being able to take short breaks from work without being relieved of patient care.</a:t>
            </a:r>
          </a:p>
          <a:p>
            <a:r>
              <a:rPr lang="en-US" sz="1200" kern="1200" dirty="0">
                <a:solidFill>
                  <a:schemeClr val="tx1"/>
                </a:solidFill>
                <a:effectLst/>
                <a:latin typeface="+mn-lt"/>
                <a:ea typeface="+mn-ea"/>
                <a:cs typeface="+mn-cs"/>
              </a:rPr>
              <a:t>Linda H. Aiken, PhD, RN; Sean P. Clarke, PhD, RN; Douglas M. Sloane, PhD; Julie </a:t>
            </a:r>
            <a:r>
              <a:rPr lang="en-US" sz="1200" kern="1200" dirty="0" err="1">
                <a:solidFill>
                  <a:schemeClr val="tx1"/>
                </a:solidFill>
                <a:effectLst/>
                <a:latin typeface="+mn-lt"/>
                <a:ea typeface="+mn-ea"/>
                <a:cs typeface="+mn-cs"/>
              </a:rPr>
              <a:t>Sochalski</a:t>
            </a:r>
            <a:r>
              <a:rPr lang="en-US" sz="1200" kern="1200" dirty="0">
                <a:solidFill>
                  <a:schemeClr val="tx1"/>
                </a:solidFill>
                <a:effectLst/>
                <a:latin typeface="+mn-lt"/>
                <a:ea typeface="+mn-ea"/>
                <a:cs typeface="+mn-cs"/>
              </a:rPr>
              <a:t>, PhD, RN; Jeffrey H. Silber, MD, PhD, </a:t>
            </a:r>
            <a:r>
              <a:rPr lang="en-US" sz="1200" i="1" kern="1200" dirty="0">
                <a:solidFill>
                  <a:schemeClr val="tx1"/>
                </a:solidFill>
                <a:effectLst/>
                <a:latin typeface="+mn-lt"/>
                <a:ea typeface="+mn-ea"/>
                <a:cs typeface="+mn-cs"/>
              </a:rPr>
              <a:t>Hospital Nurse Staffing and Patient Mortality, Nurse Burnout, and Job Dissatisfaction</a:t>
            </a:r>
            <a:r>
              <a:rPr lang="en-US" sz="1200" kern="1200" dirty="0">
                <a:solidFill>
                  <a:schemeClr val="tx1"/>
                </a:solidFill>
                <a:effectLst/>
                <a:latin typeface="+mn-lt"/>
                <a:ea typeface="+mn-ea"/>
                <a:cs typeface="+mn-cs"/>
              </a:rPr>
              <a:t>, </a:t>
            </a:r>
            <a:r>
              <a:rPr lang="en-US" sz="1200" kern="1200" cap="small" dirty="0">
                <a:solidFill>
                  <a:schemeClr val="tx1"/>
                </a:solidFill>
                <a:effectLst/>
                <a:latin typeface="+mn-lt"/>
                <a:ea typeface="+mn-ea"/>
                <a:cs typeface="+mn-cs"/>
              </a:rPr>
              <a:t>Journal of the American Medical Association (2002), </a:t>
            </a:r>
            <a:r>
              <a:rPr lang="en-US" sz="1200" kern="1200" dirty="0">
                <a:solidFill>
                  <a:schemeClr val="tx1"/>
                </a:solidFill>
                <a:effectLst/>
                <a:latin typeface="+mn-lt"/>
                <a:ea typeface="+mn-ea"/>
                <a:cs typeface="+mn-cs"/>
              </a:rPr>
              <a:t>available at   </a:t>
            </a:r>
            <a:r>
              <a:rPr lang="en-US" sz="1200" u="sng" kern="1200" dirty="0">
                <a:solidFill>
                  <a:schemeClr val="tx1"/>
                </a:solidFill>
                <a:effectLst/>
                <a:latin typeface="+mn-lt"/>
                <a:ea typeface="+mn-ea"/>
                <a:cs typeface="+mn-cs"/>
                <a:hlinkClick r:id="rId3"/>
              </a:rPr>
              <a:t>http://jama.jamanetwork.com/article.aspx?articleid=195438</a:t>
            </a:r>
            <a:r>
              <a:rPr lang="en-US" sz="1200" u="sng" kern="1200" dirty="0">
                <a:solidFill>
                  <a:schemeClr val="tx1"/>
                </a:solidFill>
                <a:effectLst/>
                <a:latin typeface="+mn-lt"/>
                <a:ea typeface="+mn-ea"/>
                <a:cs typeface="+mn-cs"/>
              </a:rPr>
              <a:t>.</a:t>
            </a:r>
            <a:r>
              <a:rPr lang="en-US" sz="1200" kern="1200" dirty="0">
                <a:solidFill>
                  <a:schemeClr val="tx1"/>
                </a:solidFill>
                <a:effectLst/>
                <a:latin typeface="+mn-lt"/>
                <a:ea typeface="+mn-ea"/>
                <a:cs typeface="+mn-cs"/>
              </a:rPr>
              <a:t>  </a:t>
            </a:r>
            <a:r>
              <a:rPr lang="en-US" sz="1200" i="1" kern="1200" dirty="0">
                <a:solidFill>
                  <a:schemeClr val="tx1"/>
                </a:solidFill>
                <a:effectLst/>
                <a:latin typeface="+mn-lt"/>
                <a:ea typeface="+mn-ea"/>
                <a:cs typeface="+mn-cs"/>
              </a:rPr>
              <a:t>See also </a:t>
            </a:r>
            <a:r>
              <a:rPr lang="en-US" sz="1200" kern="1200" dirty="0" err="1">
                <a:solidFill>
                  <a:schemeClr val="tx1"/>
                </a:solidFill>
                <a:effectLst/>
                <a:latin typeface="+mn-lt"/>
                <a:ea typeface="+mn-ea"/>
                <a:cs typeface="+mn-cs"/>
              </a:rPr>
              <a:t>Schleder</a:t>
            </a:r>
            <a:r>
              <a:rPr lang="en-US" sz="1200" kern="1200" dirty="0">
                <a:solidFill>
                  <a:schemeClr val="tx1"/>
                </a:solidFill>
                <a:effectLst/>
                <a:latin typeface="+mn-lt"/>
                <a:ea typeface="+mn-ea"/>
                <a:cs typeface="+mn-cs"/>
              </a:rPr>
              <a:t>, B., </a:t>
            </a:r>
            <a:r>
              <a:rPr lang="en-US" sz="1200" i="1" kern="1200" dirty="0">
                <a:solidFill>
                  <a:schemeClr val="tx1"/>
                </a:solidFill>
                <a:effectLst/>
                <a:latin typeface="+mn-lt"/>
                <a:ea typeface="+mn-ea"/>
                <a:cs typeface="+mn-cs"/>
              </a:rPr>
              <a:t>Waking up to Safety: An Examination of Work Hour Guideline Implementation and Education for Registered Nurses</a:t>
            </a:r>
            <a:r>
              <a:rPr lang="en-US" sz="1200" kern="1200" dirty="0">
                <a:solidFill>
                  <a:schemeClr val="tx1"/>
                </a:solidFill>
                <a:effectLst/>
                <a:latin typeface="+mn-lt"/>
                <a:ea typeface="+mn-ea"/>
                <a:cs typeface="+mn-cs"/>
              </a:rPr>
              <a:t>, 2013 (</a:t>
            </a:r>
            <a:r>
              <a:rPr lang="en-US" sz="1200" i="1" kern="1200" dirty="0">
                <a:solidFill>
                  <a:schemeClr val="tx1"/>
                </a:solidFill>
                <a:effectLst/>
                <a:latin typeface="+mn-lt"/>
                <a:ea typeface="+mn-ea"/>
                <a:cs typeface="+mn-cs"/>
              </a:rPr>
              <a:t>“</a:t>
            </a:r>
            <a:r>
              <a:rPr lang="en-US" sz="1200" kern="1200" dirty="0">
                <a:solidFill>
                  <a:schemeClr val="tx1"/>
                </a:solidFill>
                <a:effectLst/>
                <a:latin typeface="+mn-lt"/>
                <a:ea typeface="+mn-ea"/>
                <a:cs typeface="+mn-cs"/>
              </a:rPr>
              <a:t>Nurses must remain vigilant to promote safe patient care.”).</a:t>
            </a:r>
          </a:p>
          <a:p>
            <a:r>
              <a:rPr lang="en-US" sz="1200" kern="1200" dirty="0">
                <a:solidFill>
                  <a:schemeClr val="tx1"/>
                </a:solidFill>
                <a:effectLst/>
                <a:latin typeface="+mn-lt"/>
                <a:ea typeface="+mn-ea"/>
                <a:cs typeface="+mn-cs"/>
              </a:rPr>
              <a:t>Dean, G. E., Scott, L. D., &amp; Rogers, A. E., </a:t>
            </a:r>
            <a:r>
              <a:rPr lang="en-US" sz="1200" i="1" kern="1200" dirty="0">
                <a:solidFill>
                  <a:schemeClr val="tx1"/>
                </a:solidFill>
                <a:effectLst/>
                <a:latin typeface="+mn-lt"/>
                <a:ea typeface="+mn-ea"/>
                <a:cs typeface="+mn-cs"/>
              </a:rPr>
              <a:t>Infants at risk: When nurse fatigue jeopardizes quality care.</a:t>
            </a:r>
            <a:r>
              <a:rPr lang="en-US" sz="1200" kern="1200" dirty="0">
                <a:solidFill>
                  <a:schemeClr val="tx1"/>
                </a:solidFill>
                <a:effectLst/>
                <a:latin typeface="+mn-lt"/>
                <a:ea typeface="+mn-ea"/>
                <a:cs typeface="+mn-cs"/>
              </a:rPr>
              <a:t> </a:t>
            </a:r>
            <a:r>
              <a:rPr lang="en-US" sz="1200" kern="1200" cap="small" dirty="0">
                <a:solidFill>
                  <a:schemeClr val="tx1"/>
                </a:solidFill>
                <a:effectLst/>
                <a:latin typeface="+mn-lt"/>
                <a:ea typeface="+mn-ea"/>
                <a:cs typeface="+mn-cs"/>
              </a:rPr>
              <a:t>Advances in Neonatal Care</a:t>
            </a:r>
            <a:r>
              <a:rPr lang="en-US" sz="1200" kern="1200" dirty="0">
                <a:solidFill>
                  <a:schemeClr val="tx1"/>
                </a:solidFill>
                <a:effectLst/>
                <a:latin typeface="+mn-lt"/>
                <a:ea typeface="+mn-ea"/>
                <a:cs typeface="+mn-cs"/>
              </a:rPr>
              <a:t>, 6(3), 120-126 (2006) (In one study of critical incidents in the NICU, 41% of critical incidents were detected by nurses.)</a:t>
            </a:r>
          </a:p>
          <a:p>
            <a:r>
              <a:rPr lang="en-US" sz="1200" kern="1200" dirty="0" err="1">
                <a:solidFill>
                  <a:schemeClr val="tx1"/>
                </a:solidFill>
                <a:effectLst/>
                <a:latin typeface="+mn-lt"/>
                <a:ea typeface="+mn-ea"/>
                <a:cs typeface="+mn-cs"/>
              </a:rPr>
              <a:t>Leape</a:t>
            </a:r>
            <a:r>
              <a:rPr lang="en-US" sz="1200" kern="1200" dirty="0">
                <a:solidFill>
                  <a:schemeClr val="tx1"/>
                </a:solidFill>
                <a:effectLst/>
                <a:latin typeface="+mn-lt"/>
                <a:ea typeface="+mn-ea"/>
                <a:cs typeface="+mn-cs"/>
              </a:rPr>
              <a:t>, L. L., Bates, D. W., Cullen, D. J., Cooper, J., </a:t>
            </a:r>
            <a:r>
              <a:rPr lang="en-US" sz="1200" kern="1200" dirty="0" err="1">
                <a:solidFill>
                  <a:schemeClr val="tx1"/>
                </a:solidFill>
                <a:effectLst/>
                <a:latin typeface="+mn-lt"/>
                <a:ea typeface="+mn-ea"/>
                <a:cs typeface="+mn-cs"/>
              </a:rPr>
              <a:t>Demonaco</a:t>
            </a:r>
            <a:r>
              <a:rPr lang="en-US" sz="1200" kern="1200" dirty="0">
                <a:solidFill>
                  <a:schemeClr val="tx1"/>
                </a:solidFill>
                <a:effectLst/>
                <a:latin typeface="+mn-lt"/>
                <a:ea typeface="+mn-ea"/>
                <a:cs typeface="+mn-cs"/>
              </a:rPr>
              <a:t>, H. J., </a:t>
            </a:r>
            <a:r>
              <a:rPr lang="en-US" sz="1200" kern="1200" dirty="0" err="1">
                <a:solidFill>
                  <a:schemeClr val="tx1"/>
                </a:solidFill>
                <a:effectLst/>
                <a:latin typeface="+mn-lt"/>
                <a:ea typeface="+mn-ea"/>
                <a:cs typeface="+mn-cs"/>
              </a:rPr>
              <a:t>Gallivan</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T.Vliet</a:t>
            </a:r>
            <a:r>
              <a:rPr lang="en-US" sz="1200" kern="1200" dirty="0">
                <a:solidFill>
                  <a:schemeClr val="tx1"/>
                </a:solidFill>
                <a:effectLst/>
                <a:latin typeface="+mn-lt"/>
                <a:ea typeface="+mn-ea"/>
                <a:cs typeface="+mn-cs"/>
              </a:rPr>
              <a:t>, M. V., </a:t>
            </a:r>
            <a:r>
              <a:rPr lang="en-US" sz="1200" i="1" kern="1200" dirty="0">
                <a:solidFill>
                  <a:schemeClr val="tx1"/>
                </a:solidFill>
                <a:effectLst/>
                <a:latin typeface="+mn-lt"/>
                <a:ea typeface="+mn-ea"/>
                <a:cs typeface="+mn-cs"/>
              </a:rPr>
              <a:t>Systems analysis of adverse drug events</a:t>
            </a:r>
            <a:r>
              <a:rPr lang="en-US" sz="1200" kern="1200" dirty="0">
                <a:solidFill>
                  <a:schemeClr val="tx1"/>
                </a:solidFill>
                <a:effectLst/>
                <a:latin typeface="+mn-lt"/>
                <a:ea typeface="+mn-ea"/>
                <a:cs typeface="+mn-cs"/>
              </a:rPr>
              <a:t>, </a:t>
            </a:r>
            <a:r>
              <a:rPr lang="en-US" sz="1200" kern="1200" cap="small" dirty="0">
                <a:solidFill>
                  <a:schemeClr val="tx1"/>
                </a:solidFill>
                <a:effectLst/>
                <a:latin typeface="+mn-lt"/>
                <a:ea typeface="+mn-ea"/>
                <a:cs typeface="+mn-cs"/>
              </a:rPr>
              <a:t>Journal of the American Medical Association</a:t>
            </a:r>
            <a:r>
              <a:rPr lang="en-US" sz="1200" kern="1200" dirty="0">
                <a:solidFill>
                  <a:schemeClr val="tx1"/>
                </a:solidFill>
                <a:effectLst/>
                <a:latin typeface="+mn-lt"/>
                <a:ea typeface="+mn-ea"/>
                <a:cs typeface="+mn-cs"/>
              </a:rPr>
              <a:t>, 274(1), 35-43 (1995)</a:t>
            </a:r>
          </a:p>
          <a:p>
            <a:r>
              <a:rPr lang="en-US" sz="1200" kern="1200" dirty="0">
                <a:solidFill>
                  <a:schemeClr val="tx1"/>
                </a:solidFill>
                <a:effectLst/>
                <a:latin typeface="+mn-lt"/>
                <a:ea typeface="+mn-ea"/>
                <a:cs typeface="+mn-cs"/>
              </a:rPr>
              <a:t>Lewis-</a:t>
            </a:r>
            <a:r>
              <a:rPr lang="en-US" sz="1200" kern="1200" dirty="0" err="1">
                <a:solidFill>
                  <a:schemeClr val="tx1"/>
                </a:solidFill>
                <a:effectLst/>
                <a:latin typeface="+mn-lt"/>
                <a:ea typeface="+mn-ea"/>
                <a:cs typeface="+mn-cs"/>
              </a:rPr>
              <a:t>Voepel</a:t>
            </a:r>
            <a:r>
              <a:rPr lang="en-US" sz="1200" kern="1200" dirty="0">
                <a:solidFill>
                  <a:schemeClr val="tx1"/>
                </a:solidFill>
                <a:effectLst/>
                <a:latin typeface="+mn-lt"/>
                <a:ea typeface="+mn-ea"/>
                <a:cs typeface="+mn-cs"/>
              </a:rPr>
              <a:t>, T., </a:t>
            </a:r>
            <a:r>
              <a:rPr lang="en-US" sz="1200" kern="1200" dirty="0" err="1">
                <a:solidFill>
                  <a:schemeClr val="tx1"/>
                </a:solidFill>
                <a:effectLst/>
                <a:latin typeface="+mn-lt"/>
                <a:ea typeface="+mn-ea"/>
                <a:cs typeface="+mn-cs"/>
              </a:rPr>
              <a:t>Pechlavanidis</a:t>
            </a:r>
            <a:r>
              <a:rPr lang="en-US" sz="1200" kern="1200" dirty="0">
                <a:solidFill>
                  <a:schemeClr val="tx1"/>
                </a:solidFill>
                <a:effectLst/>
                <a:latin typeface="+mn-lt"/>
                <a:ea typeface="+mn-ea"/>
                <a:cs typeface="+mn-cs"/>
              </a:rPr>
              <a:t>, E., Burke, C., &amp; </a:t>
            </a:r>
            <a:r>
              <a:rPr lang="en-US" sz="1200" kern="1200" dirty="0" err="1">
                <a:solidFill>
                  <a:schemeClr val="tx1"/>
                </a:solidFill>
                <a:effectLst/>
                <a:latin typeface="+mn-lt"/>
                <a:ea typeface="+mn-ea"/>
                <a:cs typeface="+mn-cs"/>
              </a:rPr>
              <a:t>Talsma</a:t>
            </a:r>
            <a:r>
              <a:rPr lang="en-US" sz="1200" kern="1200" dirty="0">
                <a:solidFill>
                  <a:schemeClr val="tx1"/>
                </a:solidFill>
                <a:effectLst/>
                <a:latin typeface="+mn-lt"/>
                <a:ea typeface="+mn-ea"/>
                <a:cs typeface="+mn-cs"/>
              </a:rPr>
              <a:t>, A., </a:t>
            </a:r>
            <a:r>
              <a:rPr lang="en-US" sz="1200" i="1" kern="1200" dirty="0">
                <a:solidFill>
                  <a:schemeClr val="tx1"/>
                </a:solidFill>
                <a:effectLst/>
                <a:latin typeface="+mn-lt"/>
                <a:ea typeface="+mn-ea"/>
                <a:cs typeface="+mn-cs"/>
              </a:rPr>
              <a:t>Nursing Surveillance Moderates the Relationship Between Staffing Levels and Pediatric Postoperative Serious Adverse Events: A nested-Case Control Study</a:t>
            </a:r>
            <a:r>
              <a:rPr lang="en-US" sz="1200" kern="1200" dirty="0">
                <a:solidFill>
                  <a:schemeClr val="tx1"/>
                </a:solidFill>
                <a:effectLst/>
                <a:latin typeface="+mn-lt"/>
                <a:ea typeface="+mn-ea"/>
                <a:cs typeface="+mn-cs"/>
              </a:rPr>
              <a:t>,  </a:t>
            </a:r>
            <a:r>
              <a:rPr lang="en-US" sz="1200" kern="1200" cap="small" dirty="0">
                <a:solidFill>
                  <a:schemeClr val="tx1"/>
                </a:solidFill>
                <a:effectLst/>
                <a:latin typeface="+mn-lt"/>
                <a:ea typeface="+mn-ea"/>
                <a:cs typeface="+mn-cs"/>
              </a:rPr>
              <a:t>International Journal of Nursing Studies</a:t>
            </a:r>
            <a:r>
              <a:rPr lang="en-US" sz="1200" i="1"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50(7), 905-13 (2012)</a:t>
            </a:r>
          </a:p>
          <a:p>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9E36A4-FD73-44FD-88C3-DE0742F7A3E1}"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329636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Nurses are legally and ethically obligated to care for their patients or ensure that the patients are cared for by a qualified health care provider.  Due to the obligation, a RN may not “rest and relax” or engage in “brief personal </a:t>
            </a:r>
            <a:r>
              <a:rPr lang="en-US" sz="1200" kern="1200" dirty="0" err="1">
                <a:solidFill>
                  <a:schemeClr val="tx1"/>
                </a:solidFill>
                <a:effectLst/>
                <a:latin typeface="+mn-lt"/>
                <a:ea typeface="+mn-ea"/>
                <a:cs typeface="+mn-cs"/>
              </a:rPr>
              <a:t>inactivit</a:t>
            </a:r>
            <a:r>
              <a:rPr lang="en-US" sz="1200" kern="1200" dirty="0">
                <a:solidFill>
                  <a:schemeClr val="tx1"/>
                </a:solidFill>
                <a:effectLst/>
                <a:latin typeface="+mn-lt"/>
                <a:ea typeface="+mn-ea"/>
                <a:cs typeface="+mn-cs"/>
              </a:rPr>
              <a:t>[y]” while working and still satisfy their legal and ethical duties.  </a:t>
            </a:r>
            <a:r>
              <a:rPr lang="en-US" sz="1200" i="1" kern="1200" dirty="0" err="1">
                <a:solidFill>
                  <a:schemeClr val="tx1"/>
                </a:solidFill>
                <a:effectLst/>
                <a:latin typeface="+mn-lt"/>
                <a:ea typeface="+mn-ea"/>
                <a:cs typeface="+mn-cs"/>
              </a:rPr>
              <a:t>Pellino</a:t>
            </a:r>
            <a:r>
              <a:rPr lang="en-US" sz="1200" i="1"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164 Wn. App. at 696.</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WAC 246-840-700 sets out the standards for nursing conduct for registered nurses.  The minimum standards include such responsibilities as “ongoing client assessment, including assimilation of data gathered from licensed practical nurses and other members of the health care team,” “develop[</a:t>
            </a:r>
            <a:r>
              <a:rPr lang="en-US" sz="1200" kern="1200" dirty="0" err="1">
                <a:solidFill>
                  <a:schemeClr val="tx1"/>
                </a:solidFill>
                <a:effectLst/>
                <a:latin typeface="+mn-lt"/>
                <a:ea typeface="+mn-ea"/>
                <a:cs typeface="+mn-cs"/>
              </a:rPr>
              <a:t>ing</a:t>
            </a:r>
            <a:r>
              <a:rPr lang="en-US" sz="1200" kern="1200" dirty="0">
                <a:solidFill>
                  <a:schemeClr val="tx1"/>
                </a:solidFill>
                <a:effectLst/>
                <a:latin typeface="+mn-lt"/>
                <a:ea typeface="+mn-ea"/>
                <a:cs typeface="+mn-cs"/>
              </a:rPr>
              <a:t>] nursing diagnosis and [] identify[</a:t>
            </a:r>
            <a:r>
              <a:rPr lang="en-US" sz="1200" kern="1200" dirty="0" err="1">
                <a:solidFill>
                  <a:schemeClr val="tx1"/>
                </a:solidFill>
                <a:effectLst/>
                <a:latin typeface="+mn-lt"/>
                <a:ea typeface="+mn-ea"/>
                <a:cs typeface="+mn-cs"/>
              </a:rPr>
              <a:t>ing</a:t>
            </a:r>
            <a:r>
              <a:rPr lang="en-US" sz="1200" kern="1200" dirty="0">
                <a:solidFill>
                  <a:schemeClr val="tx1"/>
                </a:solidFill>
                <a:effectLst/>
                <a:latin typeface="+mn-lt"/>
                <a:ea typeface="+mn-ea"/>
                <a:cs typeface="+mn-cs"/>
              </a:rPr>
              <a:t>] client problems in order to deliver effective nursing care,” and “initiating nursing interventions through giving direct care and supervising other members of the care team.”  WAC 246-840-700(2).  The regulation makes clear that accountability for maintaining those standards rests with the nurse personally: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Each individual, upon entering the practice of nursing, assumes a measure of responsibility and public trust and the corresponding obligation to adhere to the professional and ethical standards of nursing practice. The nurse shall be responsible and accountable for the quality of nursing care given to clients. This responsibility cannot be avoided by accepting the orders or directions of another person.</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WAC 246-840-700.  “Violation of [those] standards may be grounds for disciplinary action…”  WAC 246-840-700(1).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The Washington Department of Health’s Nursing Quality Assurance Commission has concluded in an interpretative statement that patient abandonment violates the standards of nursing conduct of practice set out in WAC 246-840-700.  A nurse may not “leave[] the patient assignment without transferring or discharging nursing care.”  </a:t>
            </a:r>
            <a:r>
              <a:rPr lang="en-US" sz="1200" i="1" kern="1200" dirty="0">
                <a:solidFill>
                  <a:schemeClr val="tx1"/>
                </a:solidFill>
                <a:effectLst/>
                <a:latin typeface="+mn-lt"/>
                <a:ea typeface="+mn-ea"/>
                <a:cs typeface="+mn-cs"/>
              </a:rPr>
              <a:t>Id</a:t>
            </a:r>
            <a:r>
              <a:rPr lang="en-US" sz="1200" kern="1200" dirty="0">
                <a:solidFill>
                  <a:schemeClr val="tx1"/>
                </a:solidFill>
                <a:effectLst/>
                <a:latin typeface="+mn-lt"/>
                <a:ea typeface="+mn-ea"/>
                <a:cs typeface="+mn-cs"/>
              </a:rPr>
              <a:t>.  This duty not to abandon a patient forbids nurses from leaving patients, even for a short period of time such as for a rest break.  Therefore, in addition to being impossible given the inherent nature of nursing, intermittent breaks are also unworkable because nurses are legally required to continuously provide patient care.  </a:t>
            </a:r>
          </a:p>
          <a:p>
            <a:r>
              <a:rPr lang="en-US" sz="1200" kern="1200" dirty="0">
                <a:solidFill>
                  <a:schemeClr val="tx1"/>
                </a:solidFill>
                <a:effectLst/>
                <a:latin typeface="+mn-lt"/>
                <a:ea typeface="+mn-ea"/>
                <a:cs typeface="+mn-cs"/>
              </a:rPr>
              <a:t>Interpretative Statement NCIS 1.0 (enclosed).</a:t>
            </a:r>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9E36A4-FD73-44FD-88C3-DE0742F7A3E1}"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5113394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9E36A4-FD73-44FD-88C3-DE0742F7A3E1}"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0208805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9E36A4-FD73-44FD-88C3-DE0742F7A3E1}"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8385990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Unlike a suit for injunctive relief which generally benefits every member of an employee association equally, a suit for monetary relief may involve varying amounts of damages among employee members.</a:t>
            </a:r>
            <a:endParaRPr lang="en-US" dirty="0">
              <a:effectLst/>
            </a:endParaRPr>
          </a:p>
          <a:p>
            <a:r>
              <a:rPr lang="en-US" baseline="30000" dirty="0"/>
              <a:t>3</a:t>
            </a:r>
            <a:r>
              <a:rPr lang="en-US" dirty="0"/>
              <a:t> Thus, in a suit for money damages, the third requirement has been interpreted to permit associational standing when “an individual association member's participation is not necessary to prove the damages that are asserted on behalf of the members by the association.”</a:t>
            </a:r>
            <a:r>
              <a:rPr lang="en-US" baseline="30000" dirty="0"/>
              <a:t>4</a:t>
            </a:r>
            <a:r>
              <a:rPr lang="en-US" dirty="0"/>
              <a:t> This is established when the record shows that the amount of monetary relief requested on behalf of each employee is certain, easily ascertainable, and within the defendant's knowledge</a:t>
            </a:r>
            <a:br>
              <a:rPr lang="en-US" dirty="0"/>
            </a:br>
            <a:r>
              <a:rPr lang="en-US" dirty="0"/>
              <a:t/>
            </a:r>
            <a:br>
              <a:rPr lang="en-US" dirty="0"/>
            </a:br>
            <a:r>
              <a:rPr lang="en-US" i="1" dirty="0"/>
              <a:t>Pugh v. Evergreen Hosp. Med. Ctr.</a:t>
            </a:r>
            <a:r>
              <a:rPr lang="en-US" dirty="0"/>
              <a:t>, 177 Wash. App. 363, 366, 312 P.3d 665, 667 (2013)</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9E36A4-FD73-44FD-88C3-DE0742F7A3E1}"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68435962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9" name="Text Placeholder 5"/>
          <p:cNvSpPr>
            <a:spLocks noGrp="1"/>
          </p:cNvSpPr>
          <p:nvPr>
            <p:ph type="body" sz="quarter" idx="12" hasCustomPrompt="1"/>
          </p:nvPr>
        </p:nvSpPr>
        <p:spPr>
          <a:xfrm>
            <a:off x="913859" y="4186770"/>
            <a:ext cx="10280324" cy="1452030"/>
          </a:xfrm>
          <a:prstGeom prst="rect">
            <a:avLst/>
          </a:prstGeom>
        </p:spPr>
        <p:txBody>
          <a:bodyPr>
            <a:normAutofit/>
          </a:bodyPr>
          <a:lstStyle>
            <a:lvl1pPr marL="0" indent="0">
              <a:lnSpc>
                <a:spcPct val="90000"/>
              </a:lnSpc>
              <a:spcBef>
                <a:spcPts val="600"/>
              </a:spcBef>
              <a:buNone/>
              <a:defRPr sz="2000" b="0" i="0" baseline="0">
                <a:solidFill>
                  <a:schemeClr val="bg1"/>
                </a:solidFill>
                <a:latin typeface="Georgia" charset="0"/>
                <a:ea typeface="Georgia" charset="0"/>
                <a:cs typeface="Georgia" charset="0"/>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Insert speaker name here</a:t>
            </a:r>
          </a:p>
        </p:txBody>
      </p:sp>
      <p:sp>
        <p:nvSpPr>
          <p:cNvPr id="10" name="Text Placeholder 5"/>
          <p:cNvSpPr>
            <a:spLocks noGrp="1"/>
          </p:cNvSpPr>
          <p:nvPr>
            <p:ph type="body" sz="quarter" idx="10" hasCustomPrompt="1"/>
          </p:nvPr>
        </p:nvSpPr>
        <p:spPr>
          <a:xfrm>
            <a:off x="895676" y="627583"/>
            <a:ext cx="9296400" cy="3407041"/>
          </a:xfrm>
          <a:prstGeom prst="rect">
            <a:avLst/>
          </a:prstGeom>
          <a:ln>
            <a:noFill/>
          </a:ln>
        </p:spPr>
        <p:txBody>
          <a:bodyPr anchor="b">
            <a:normAutofit/>
          </a:bodyPr>
          <a:lstStyle>
            <a:lvl1pPr marL="0" indent="0">
              <a:lnSpc>
                <a:spcPct val="90000"/>
              </a:lnSpc>
              <a:buNone/>
              <a:defRPr sz="7200" b="1" i="0" cap="none" baseline="0">
                <a:solidFill>
                  <a:schemeClr val="bg1"/>
                </a:solidFill>
                <a:latin typeface="Georgia" charset="0"/>
                <a:ea typeface="Georgia" charset="0"/>
                <a:cs typeface="Georgia" charset="0"/>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Insert title here</a:t>
            </a:r>
          </a:p>
        </p:txBody>
      </p:sp>
      <p:cxnSp>
        <p:nvCxnSpPr>
          <p:cNvPr id="13" name="Straight Connector 12"/>
          <p:cNvCxnSpPr/>
          <p:nvPr userDrawn="1"/>
        </p:nvCxnSpPr>
        <p:spPr>
          <a:xfrm>
            <a:off x="0" y="5791200"/>
            <a:ext cx="121920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pic>
        <p:nvPicPr>
          <p:cNvPr id="20" name="Picture 19"/>
          <p:cNvPicPr preferRelativeResize="0">
            <a:picLocks/>
          </p:cNvPicPr>
          <p:nvPr userDrawn="1"/>
        </p:nvPicPr>
        <p:blipFill>
          <a:blip r:embed="rId2" cstate="print">
            <a:extLst>
              <a:ext uri="{28A0092B-C50C-407E-A947-70E740481C1C}">
                <a14:useLocalDpi xmlns:a14="http://schemas.microsoft.com/office/drawing/2010/main" val="0"/>
              </a:ext>
            </a:extLst>
          </a:blip>
          <a:stretch>
            <a:fillRect/>
          </a:stretch>
        </p:blipFill>
        <p:spPr>
          <a:xfrm>
            <a:off x="381000" y="5908553"/>
            <a:ext cx="1865376" cy="679704"/>
          </a:xfrm>
          <a:prstGeom prst="rect">
            <a:avLst/>
          </a:prstGeom>
        </p:spPr>
      </p:pic>
      <p:pic>
        <p:nvPicPr>
          <p:cNvPr id="22" name="Picture 2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305800" y="6248405"/>
            <a:ext cx="3361944" cy="173736"/>
          </a:xfrm>
          <a:prstGeom prst="rect">
            <a:avLst/>
          </a:prstGeom>
        </p:spPr>
      </p:pic>
    </p:spTree>
    <p:extLst>
      <p:ext uri="{BB962C8B-B14F-4D97-AF65-F5344CB8AC3E}">
        <p14:creationId xmlns:p14="http://schemas.microsoft.com/office/powerpoint/2010/main" val="21308921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Header + Subheader + Text">
    <p:spTree>
      <p:nvGrpSpPr>
        <p:cNvPr id="1" name=""/>
        <p:cNvGrpSpPr/>
        <p:nvPr/>
      </p:nvGrpSpPr>
      <p:grpSpPr>
        <a:xfrm>
          <a:off x="0" y="0"/>
          <a:ext cx="0" cy="0"/>
          <a:chOff x="0" y="0"/>
          <a:chExt cx="0" cy="0"/>
        </a:xfrm>
      </p:grpSpPr>
      <p:sp>
        <p:nvSpPr>
          <p:cNvPr id="4" name="Text Placeholder 9"/>
          <p:cNvSpPr>
            <a:spLocks noGrp="1"/>
          </p:cNvSpPr>
          <p:nvPr>
            <p:ph type="body" sz="quarter" idx="11" hasCustomPrompt="1"/>
          </p:nvPr>
        </p:nvSpPr>
        <p:spPr>
          <a:xfrm>
            <a:off x="879077" y="2320239"/>
            <a:ext cx="10929483" cy="3623361"/>
          </a:xfrm>
          <a:prstGeom prst="rect">
            <a:avLst/>
          </a:prstGeom>
        </p:spPr>
        <p:txBody>
          <a:bodyPr>
            <a:normAutofit/>
          </a:bodyPr>
          <a:lstStyle>
            <a:lvl1pPr marL="342900" indent="-342900">
              <a:lnSpc>
                <a:spcPct val="120000"/>
              </a:lnSpc>
              <a:spcBef>
                <a:spcPts val="1300"/>
              </a:spcBef>
              <a:buClr>
                <a:schemeClr val="bg1"/>
              </a:buClr>
              <a:buFont typeface="Lucida Grande"/>
              <a:buChar char="&gt;"/>
              <a:defRPr sz="2000" b="0" i="0" baseline="0">
                <a:solidFill>
                  <a:schemeClr val="bg1"/>
                </a:solidFill>
                <a:latin typeface="Georgia" charset="0"/>
                <a:ea typeface="Georgia" charset="0"/>
                <a:cs typeface="Georgia" charset="0"/>
              </a:defRPr>
            </a:lvl1pPr>
            <a:lvl2pPr>
              <a:lnSpc>
                <a:spcPct val="120000"/>
              </a:lnSpc>
              <a:spcBef>
                <a:spcPts val="900"/>
              </a:spcBef>
              <a:buClr>
                <a:schemeClr val="bg1"/>
              </a:buClr>
              <a:defRPr sz="1800" b="0" i="0" baseline="0">
                <a:solidFill>
                  <a:schemeClr val="bg1"/>
                </a:solidFill>
                <a:latin typeface="Georgia" charset="0"/>
                <a:ea typeface="Georgia" charset="0"/>
                <a:cs typeface="Georgia" charset="0"/>
              </a:defRPr>
            </a:lvl2pPr>
            <a:lvl3pPr marL="1143000" indent="-228600">
              <a:lnSpc>
                <a:spcPct val="120000"/>
              </a:lnSpc>
              <a:spcBef>
                <a:spcPts val="900"/>
              </a:spcBef>
              <a:buClr>
                <a:schemeClr val="bg1"/>
              </a:buClr>
              <a:buSzPct val="100000"/>
              <a:buFont typeface="Lucida Grande"/>
              <a:buChar char="&gt;"/>
              <a:defRPr sz="1600" b="0" i="0" baseline="0">
                <a:solidFill>
                  <a:schemeClr val="bg1"/>
                </a:solidFill>
                <a:latin typeface="Georgia" charset="0"/>
                <a:ea typeface="Georgia" charset="0"/>
                <a:cs typeface="Georgia" charset="0"/>
              </a:defRPr>
            </a:lvl3pPr>
            <a:lvl4pPr>
              <a:lnSpc>
                <a:spcPct val="120000"/>
              </a:lnSpc>
              <a:spcBef>
                <a:spcPts val="900"/>
              </a:spcBef>
              <a:buClr>
                <a:schemeClr val="bg1"/>
              </a:buClr>
              <a:defRPr sz="1400" b="0" i="0" baseline="0">
                <a:solidFill>
                  <a:schemeClr val="bg1"/>
                </a:solidFill>
                <a:latin typeface="Georgia" charset="0"/>
                <a:ea typeface="Georgia" charset="0"/>
                <a:cs typeface="Georgia" charset="0"/>
              </a:defRPr>
            </a:lvl4pPr>
            <a:lvl5pPr marL="2057400" indent="-228600">
              <a:lnSpc>
                <a:spcPct val="120000"/>
              </a:lnSpc>
              <a:spcBef>
                <a:spcPts val="900"/>
              </a:spcBef>
              <a:buClr>
                <a:schemeClr val="bg1"/>
              </a:buClr>
              <a:buFont typeface="Lucida Grande"/>
              <a:buChar char="&gt;"/>
              <a:defRPr sz="1200" b="0" i="0" baseline="0">
                <a:solidFill>
                  <a:schemeClr val="bg1"/>
                </a:solidFill>
                <a:latin typeface="Georgia" charset="0"/>
                <a:ea typeface="Georgia" charset="0"/>
                <a:cs typeface="Georgia" charset="0"/>
              </a:defRPr>
            </a:lvl5pPr>
          </a:lstStyle>
          <a:p>
            <a:pPr lvl="0"/>
            <a:r>
              <a:rPr lang="en-US" dirty="0"/>
              <a:t>Content here</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5"/>
          <p:cNvSpPr>
            <a:spLocks noGrp="1"/>
          </p:cNvSpPr>
          <p:nvPr>
            <p:ph type="body" sz="quarter" idx="12" hasCustomPrompt="1"/>
          </p:nvPr>
        </p:nvSpPr>
        <p:spPr>
          <a:xfrm>
            <a:off x="895677" y="1447801"/>
            <a:ext cx="10912883" cy="694038"/>
          </a:xfrm>
          <a:prstGeom prst="rect">
            <a:avLst/>
          </a:prstGeom>
        </p:spPr>
        <p:txBody>
          <a:bodyPr anchor="ctr" anchorCtr="0">
            <a:normAutofit/>
          </a:bodyPr>
          <a:lstStyle>
            <a:lvl1pPr marL="0" indent="0">
              <a:lnSpc>
                <a:spcPct val="90000"/>
              </a:lnSpc>
              <a:buNone/>
              <a:defRPr sz="2000" b="0" i="0" cap="all" spc="100" baseline="0">
                <a:solidFill>
                  <a:schemeClr val="bg1"/>
                </a:solidFill>
                <a:latin typeface="Georgia" charset="0"/>
                <a:ea typeface="Georgia" charset="0"/>
                <a:cs typeface="Georgia" charset="0"/>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Insert </a:t>
            </a:r>
            <a:r>
              <a:rPr lang="en-US" dirty="0" err="1"/>
              <a:t>subheader</a:t>
            </a:r>
            <a:r>
              <a:rPr lang="en-US" dirty="0"/>
              <a:t> here</a:t>
            </a:r>
          </a:p>
        </p:txBody>
      </p:sp>
      <p:sp>
        <p:nvSpPr>
          <p:cNvPr id="8" name="Slide Number Placeholder 2"/>
          <p:cNvSpPr txBox="1">
            <a:spLocks/>
          </p:cNvSpPr>
          <p:nvPr userDrawn="1"/>
        </p:nvSpPr>
        <p:spPr>
          <a:xfrm>
            <a:off x="127000" y="6172200"/>
            <a:ext cx="584200" cy="685800"/>
          </a:xfrm>
          <a:prstGeom prst="rect">
            <a:avLst/>
          </a:prstGeom>
        </p:spPr>
        <p:txBody>
          <a:bodyPr vert="horz" lIns="91440" tIns="45720" rIns="91440" bIns="45720" rtlCol="0" anchor="ctr"/>
          <a:lstStyle>
            <a:defPPr>
              <a:defRPr lang="en-US"/>
            </a:defPPr>
            <a:lvl1pPr algn="l" rtl="0" fontAlgn="base">
              <a:spcBef>
                <a:spcPct val="0"/>
              </a:spcBef>
              <a:spcAft>
                <a:spcPct val="0"/>
              </a:spcAft>
              <a:defRPr sz="800" kern="1200">
                <a:solidFill>
                  <a:schemeClr val="bg1"/>
                </a:solidFill>
                <a:latin typeface="Arial" charset="0"/>
                <a:ea typeface="Arial" charset="0"/>
                <a:cs typeface="Arial" charset="0"/>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fld id="{E1B853F4-C8BE-6F4B-9A94-78566E076FFB}" type="slidenum">
              <a:rPr lang="en-US" sz="800" smtClean="0"/>
              <a:pPr/>
              <a:t>‹#›</a:t>
            </a:fld>
            <a:endParaRPr lang="en-US" sz="800" dirty="0"/>
          </a:p>
        </p:txBody>
      </p:sp>
      <p:sp>
        <p:nvSpPr>
          <p:cNvPr id="9" name="Text Placeholder 5"/>
          <p:cNvSpPr>
            <a:spLocks noGrp="1"/>
          </p:cNvSpPr>
          <p:nvPr>
            <p:ph type="body" sz="quarter" idx="10" hasCustomPrompt="1"/>
          </p:nvPr>
        </p:nvSpPr>
        <p:spPr>
          <a:xfrm>
            <a:off x="895677" y="371510"/>
            <a:ext cx="10912883" cy="991998"/>
          </a:xfrm>
          <a:prstGeom prst="rect">
            <a:avLst/>
          </a:prstGeom>
        </p:spPr>
        <p:txBody>
          <a:bodyPr anchor="b" anchorCtr="0">
            <a:noAutofit/>
          </a:bodyPr>
          <a:lstStyle>
            <a:lvl1pPr marL="0" indent="0">
              <a:lnSpc>
                <a:spcPct val="110000"/>
              </a:lnSpc>
              <a:buNone/>
              <a:defRPr sz="4000" b="1" i="0" baseline="0">
                <a:solidFill>
                  <a:schemeClr val="bg1"/>
                </a:solidFill>
                <a:latin typeface="Georgia" charset="0"/>
                <a:ea typeface="Georgia" charset="0"/>
                <a:cs typeface="Georgia" charset="0"/>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Insert header here</a:t>
            </a:r>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534400" y="6428232"/>
            <a:ext cx="3361944" cy="173736"/>
          </a:xfrm>
          <a:prstGeom prst="rect">
            <a:avLst/>
          </a:prstGeom>
        </p:spPr>
      </p:pic>
    </p:spTree>
    <p:extLst>
      <p:ext uri="{BB962C8B-B14F-4D97-AF65-F5344CB8AC3E}">
        <p14:creationId xmlns:p14="http://schemas.microsoft.com/office/powerpoint/2010/main" val="518940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Introduction">
    <p:spTree>
      <p:nvGrpSpPr>
        <p:cNvPr id="1" name=""/>
        <p:cNvGrpSpPr/>
        <p:nvPr/>
      </p:nvGrpSpPr>
      <p:grpSpPr>
        <a:xfrm>
          <a:off x="0" y="0"/>
          <a:ext cx="0" cy="0"/>
          <a:chOff x="0" y="0"/>
          <a:chExt cx="0" cy="0"/>
        </a:xfrm>
      </p:grpSpPr>
      <p:sp>
        <p:nvSpPr>
          <p:cNvPr id="6" name="Text Placeholder 9"/>
          <p:cNvSpPr>
            <a:spLocks noGrp="1"/>
          </p:cNvSpPr>
          <p:nvPr>
            <p:ph type="body" sz="quarter" idx="12" hasCustomPrompt="1"/>
          </p:nvPr>
        </p:nvSpPr>
        <p:spPr>
          <a:xfrm>
            <a:off x="879077" y="1752600"/>
            <a:ext cx="10398527" cy="3962400"/>
          </a:xfrm>
          <a:prstGeom prst="rect">
            <a:avLst/>
          </a:prstGeom>
        </p:spPr>
        <p:txBody>
          <a:bodyPr>
            <a:normAutofit/>
          </a:bodyPr>
          <a:lstStyle>
            <a:lvl1pPr marL="0" indent="0">
              <a:buClr>
                <a:schemeClr val="bg1"/>
              </a:buClr>
              <a:buFont typeface="Lucida Grande"/>
              <a:buNone/>
              <a:defRPr sz="4000" b="0" i="0" baseline="0">
                <a:solidFill>
                  <a:schemeClr val="bg1"/>
                </a:solidFill>
                <a:latin typeface="Georgia" charset="0"/>
                <a:ea typeface="Georgia" charset="0"/>
                <a:cs typeface="Georgia" charset="0"/>
              </a:defRPr>
            </a:lvl1pPr>
            <a:lvl2pPr>
              <a:buClr>
                <a:schemeClr val="bg1"/>
              </a:buClr>
              <a:defRPr sz="1800" b="1" i="0" baseline="0">
                <a:solidFill>
                  <a:schemeClr val="bg1"/>
                </a:solidFill>
                <a:latin typeface="Georgia" charset="0"/>
                <a:ea typeface="Georgia" charset="0"/>
                <a:cs typeface="Georgia" charset="0"/>
              </a:defRPr>
            </a:lvl2pPr>
            <a:lvl3pPr marL="1143000" indent="-228600">
              <a:buClr>
                <a:schemeClr val="bg1"/>
              </a:buClr>
              <a:buSzPct val="100000"/>
              <a:buFont typeface="Lucida Grande"/>
              <a:buChar char="&gt;"/>
              <a:defRPr sz="1600" b="1" i="0" baseline="0">
                <a:solidFill>
                  <a:schemeClr val="bg1"/>
                </a:solidFill>
                <a:latin typeface="Georgia" charset="0"/>
                <a:ea typeface="Georgia" charset="0"/>
                <a:cs typeface="Georgia" charset="0"/>
              </a:defRPr>
            </a:lvl3pPr>
            <a:lvl4pPr>
              <a:buClr>
                <a:schemeClr val="bg1"/>
              </a:buClr>
              <a:defRPr sz="1400" b="1" i="0" baseline="0">
                <a:solidFill>
                  <a:schemeClr val="bg1"/>
                </a:solidFill>
                <a:latin typeface="Georgia" charset="0"/>
                <a:ea typeface="Georgia" charset="0"/>
                <a:cs typeface="Georgia" charset="0"/>
              </a:defRPr>
            </a:lvl4pPr>
            <a:lvl5pPr marL="2057400" indent="-228600">
              <a:buClr>
                <a:schemeClr val="bg1"/>
              </a:buClr>
              <a:buFont typeface="Lucida Grande"/>
              <a:buChar char="&gt;"/>
              <a:defRPr sz="1200" b="1" i="0" baseline="0">
                <a:solidFill>
                  <a:schemeClr val="bg1"/>
                </a:solidFill>
                <a:latin typeface="Georgia" charset="0"/>
                <a:ea typeface="Georgia" charset="0"/>
                <a:cs typeface="Georgia" charset="0"/>
              </a:defRPr>
            </a:lvl5pPr>
          </a:lstStyle>
          <a:p>
            <a:pPr lvl="0"/>
            <a:r>
              <a:rPr lang="en-US" dirty="0"/>
              <a:t>Insert content here</a:t>
            </a:r>
          </a:p>
        </p:txBody>
      </p:sp>
      <p:cxnSp>
        <p:nvCxnSpPr>
          <p:cNvPr id="7" name="Straight Connector 6"/>
          <p:cNvCxnSpPr/>
          <p:nvPr userDrawn="1"/>
        </p:nvCxnSpPr>
        <p:spPr>
          <a:xfrm>
            <a:off x="1016000" y="1600200"/>
            <a:ext cx="17272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9" name="Slide Number Placeholder 2"/>
          <p:cNvSpPr txBox="1">
            <a:spLocks/>
          </p:cNvSpPr>
          <p:nvPr userDrawn="1"/>
        </p:nvSpPr>
        <p:spPr>
          <a:xfrm>
            <a:off x="127000" y="6172200"/>
            <a:ext cx="584200" cy="685800"/>
          </a:xfrm>
          <a:prstGeom prst="rect">
            <a:avLst/>
          </a:prstGeom>
        </p:spPr>
        <p:txBody>
          <a:bodyPr vert="horz" lIns="91440" tIns="45720" rIns="91440" bIns="45720" rtlCol="0" anchor="ctr"/>
          <a:lstStyle>
            <a:defPPr>
              <a:defRPr lang="en-US"/>
            </a:defPPr>
            <a:lvl1pPr algn="l" rtl="0" fontAlgn="base">
              <a:spcBef>
                <a:spcPct val="0"/>
              </a:spcBef>
              <a:spcAft>
                <a:spcPct val="0"/>
              </a:spcAft>
              <a:defRPr sz="800" kern="1200">
                <a:solidFill>
                  <a:schemeClr val="bg1"/>
                </a:solidFill>
                <a:latin typeface="Arial" charset="0"/>
                <a:ea typeface="Arial" charset="0"/>
                <a:cs typeface="Arial" charset="0"/>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fld id="{E1B853F4-C8BE-6F4B-9A94-78566E076FFB}" type="slidenum">
              <a:rPr lang="en-US" sz="800" smtClean="0"/>
              <a:pPr/>
              <a:t>‹#›</a:t>
            </a:fld>
            <a:endParaRPr lang="en-US" sz="800" dirty="0"/>
          </a:p>
        </p:txBody>
      </p:sp>
      <p:sp>
        <p:nvSpPr>
          <p:cNvPr id="8" name="Text Placeholder 5"/>
          <p:cNvSpPr>
            <a:spLocks noGrp="1"/>
          </p:cNvSpPr>
          <p:nvPr>
            <p:ph type="body" sz="quarter" idx="10" hasCustomPrompt="1"/>
          </p:nvPr>
        </p:nvSpPr>
        <p:spPr>
          <a:xfrm>
            <a:off x="895677" y="371510"/>
            <a:ext cx="10912883" cy="991998"/>
          </a:xfrm>
          <a:prstGeom prst="rect">
            <a:avLst/>
          </a:prstGeom>
        </p:spPr>
        <p:txBody>
          <a:bodyPr anchor="b" anchorCtr="0">
            <a:noAutofit/>
          </a:bodyPr>
          <a:lstStyle>
            <a:lvl1pPr marL="0" indent="0">
              <a:lnSpc>
                <a:spcPct val="110000"/>
              </a:lnSpc>
              <a:buNone/>
              <a:defRPr sz="4000" b="1" i="0" baseline="0">
                <a:solidFill>
                  <a:schemeClr val="bg1"/>
                </a:solidFill>
                <a:latin typeface="Georgia" charset="0"/>
                <a:ea typeface="Georgia" charset="0"/>
                <a:cs typeface="Georgia" charset="0"/>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Insert header here</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534400" y="6428232"/>
            <a:ext cx="3361944" cy="173736"/>
          </a:xfrm>
          <a:prstGeom prst="rect">
            <a:avLst/>
          </a:prstGeom>
        </p:spPr>
      </p:pic>
    </p:spTree>
    <p:extLst>
      <p:ext uri="{BB962C8B-B14F-4D97-AF65-F5344CB8AC3E}">
        <p14:creationId xmlns:p14="http://schemas.microsoft.com/office/powerpoint/2010/main" val="16290349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Header + Text">
    <p:spTree>
      <p:nvGrpSpPr>
        <p:cNvPr id="1" name=""/>
        <p:cNvGrpSpPr/>
        <p:nvPr/>
      </p:nvGrpSpPr>
      <p:grpSpPr>
        <a:xfrm>
          <a:off x="0" y="0"/>
          <a:ext cx="0" cy="0"/>
          <a:chOff x="0" y="0"/>
          <a:chExt cx="0" cy="0"/>
        </a:xfrm>
      </p:grpSpPr>
      <p:sp>
        <p:nvSpPr>
          <p:cNvPr id="7" name="Text Placeholder 5"/>
          <p:cNvSpPr>
            <a:spLocks noGrp="1"/>
          </p:cNvSpPr>
          <p:nvPr>
            <p:ph type="body" sz="quarter" idx="10" hasCustomPrompt="1"/>
          </p:nvPr>
        </p:nvSpPr>
        <p:spPr>
          <a:xfrm>
            <a:off x="895677" y="371510"/>
            <a:ext cx="10912883" cy="991998"/>
          </a:xfrm>
          <a:prstGeom prst="rect">
            <a:avLst/>
          </a:prstGeom>
        </p:spPr>
        <p:txBody>
          <a:bodyPr anchor="b" anchorCtr="0">
            <a:noAutofit/>
          </a:bodyPr>
          <a:lstStyle>
            <a:lvl1pPr marL="0" indent="0">
              <a:lnSpc>
                <a:spcPct val="110000"/>
              </a:lnSpc>
              <a:buNone/>
              <a:defRPr sz="4000" b="1" i="0" baseline="0">
                <a:solidFill>
                  <a:schemeClr val="bg1"/>
                </a:solidFill>
                <a:latin typeface="Georgia" charset="0"/>
                <a:ea typeface="Georgia" charset="0"/>
                <a:cs typeface="Georgia" charset="0"/>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Insert header here</a:t>
            </a:r>
          </a:p>
        </p:txBody>
      </p:sp>
      <p:sp>
        <p:nvSpPr>
          <p:cNvPr id="9" name="Slide Number Placeholder 2"/>
          <p:cNvSpPr txBox="1">
            <a:spLocks/>
          </p:cNvSpPr>
          <p:nvPr userDrawn="1"/>
        </p:nvSpPr>
        <p:spPr>
          <a:xfrm>
            <a:off x="127000" y="6172200"/>
            <a:ext cx="584200" cy="685800"/>
          </a:xfrm>
          <a:prstGeom prst="rect">
            <a:avLst/>
          </a:prstGeom>
        </p:spPr>
        <p:txBody>
          <a:bodyPr vert="horz" lIns="91440" tIns="45720" rIns="91440" bIns="45720" rtlCol="0" anchor="ctr"/>
          <a:lstStyle>
            <a:defPPr>
              <a:defRPr lang="en-US"/>
            </a:defPPr>
            <a:lvl1pPr algn="l" rtl="0" fontAlgn="base">
              <a:spcBef>
                <a:spcPct val="0"/>
              </a:spcBef>
              <a:spcAft>
                <a:spcPct val="0"/>
              </a:spcAft>
              <a:defRPr sz="800" kern="1200">
                <a:solidFill>
                  <a:schemeClr val="bg1"/>
                </a:solidFill>
                <a:latin typeface="Arial" charset="0"/>
                <a:ea typeface="Arial" charset="0"/>
                <a:cs typeface="Arial" charset="0"/>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fld id="{E1B853F4-C8BE-6F4B-9A94-78566E076FFB}" type="slidenum">
              <a:rPr lang="en-US" sz="800" smtClean="0"/>
              <a:pPr/>
              <a:t>‹#›</a:t>
            </a:fld>
            <a:endParaRPr lang="en-US" sz="800" dirty="0"/>
          </a:p>
        </p:txBody>
      </p:sp>
      <p:sp>
        <p:nvSpPr>
          <p:cNvPr id="6" name="Text Placeholder 9"/>
          <p:cNvSpPr>
            <a:spLocks noGrp="1"/>
          </p:cNvSpPr>
          <p:nvPr>
            <p:ph type="body" sz="quarter" idx="11" hasCustomPrompt="1"/>
          </p:nvPr>
        </p:nvSpPr>
        <p:spPr>
          <a:xfrm>
            <a:off x="879077" y="1676401"/>
            <a:ext cx="10398527" cy="4191000"/>
          </a:xfrm>
          <a:prstGeom prst="rect">
            <a:avLst/>
          </a:prstGeom>
        </p:spPr>
        <p:txBody>
          <a:bodyPr>
            <a:normAutofit/>
          </a:bodyPr>
          <a:lstStyle>
            <a:lvl1pPr marL="342900" indent="-342900">
              <a:lnSpc>
                <a:spcPct val="120000"/>
              </a:lnSpc>
              <a:spcBef>
                <a:spcPts val="1300"/>
              </a:spcBef>
              <a:buClr>
                <a:schemeClr val="bg1"/>
              </a:buClr>
              <a:buFont typeface="Lucida Grande"/>
              <a:buChar char="&gt;"/>
              <a:defRPr sz="2400" b="0" i="0" baseline="0">
                <a:solidFill>
                  <a:schemeClr val="bg1"/>
                </a:solidFill>
                <a:latin typeface="Georgia" charset="0"/>
                <a:ea typeface="Georgia" charset="0"/>
                <a:cs typeface="Georgia" charset="0"/>
              </a:defRPr>
            </a:lvl1pPr>
            <a:lvl2pPr>
              <a:lnSpc>
                <a:spcPct val="120000"/>
              </a:lnSpc>
              <a:spcBef>
                <a:spcPts val="900"/>
              </a:spcBef>
              <a:buClr>
                <a:schemeClr val="bg1"/>
              </a:buClr>
              <a:defRPr sz="2000" b="0" i="0" baseline="0">
                <a:solidFill>
                  <a:schemeClr val="bg1"/>
                </a:solidFill>
                <a:latin typeface="Georgia" charset="0"/>
                <a:ea typeface="Georgia" charset="0"/>
                <a:cs typeface="Georgia" charset="0"/>
              </a:defRPr>
            </a:lvl2pPr>
            <a:lvl3pPr marL="1143000" indent="-228600">
              <a:lnSpc>
                <a:spcPct val="120000"/>
              </a:lnSpc>
              <a:spcBef>
                <a:spcPts val="900"/>
              </a:spcBef>
              <a:buClr>
                <a:schemeClr val="bg1"/>
              </a:buClr>
              <a:buSzPct val="100000"/>
              <a:buFont typeface="Lucida Grande"/>
              <a:buChar char="&gt;"/>
              <a:defRPr sz="1800" b="0" i="0" baseline="0">
                <a:solidFill>
                  <a:schemeClr val="bg1"/>
                </a:solidFill>
                <a:latin typeface="Georgia" charset="0"/>
                <a:ea typeface="Georgia" charset="0"/>
                <a:cs typeface="Georgia" charset="0"/>
              </a:defRPr>
            </a:lvl3pPr>
            <a:lvl4pPr>
              <a:lnSpc>
                <a:spcPct val="120000"/>
              </a:lnSpc>
              <a:spcBef>
                <a:spcPts val="900"/>
              </a:spcBef>
              <a:buClr>
                <a:schemeClr val="bg1"/>
              </a:buClr>
              <a:defRPr sz="1600" b="0" i="0" baseline="0">
                <a:solidFill>
                  <a:schemeClr val="bg1"/>
                </a:solidFill>
                <a:latin typeface="Georgia" charset="0"/>
                <a:ea typeface="Georgia" charset="0"/>
                <a:cs typeface="Georgia" charset="0"/>
              </a:defRPr>
            </a:lvl4pPr>
            <a:lvl5pPr marL="2057400" indent="-228600">
              <a:lnSpc>
                <a:spcPct val="120000"/>
              </a:lnSpc>
              <a:spcBef>
                <a:spcPts val="900"/>
              </a:spcBef>
              <a:buClr>
                <a:schemeClr val="bg1"/>
              </a:buClr>
              <a:buFont typeface="Lucida Grande"/>
              <a:buChar char="&gt;"/>
              <a:defRPr sz="1400" b="0" i="0" baseline="0">
                <a:solidFill>
                  <a:schemeClr val="bg1"/>
                </a:solidFill>
                <a:latin typeface="Georgia" charset="0"/>
                <a:ea typeface="Georgia" charset="0"/>
                <a:cs typeface="Georgia" charset="0"/>
              </a:defRPr>
            </a:lvl5pPr>
          </a:lstStyle>
          <a:p>
            <a:pPr lvl="0"/>
            <a:r>
              <a:rPr lang="en-US" dirty="0"/>
              <a:t>Content here</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534400" y="6428232"/>
            <a:ext cx="3361944" cy="173736"/>
          </a:xfrm>
          <a:prstGeom prst="rect">
            <a:avLst/>
          </a:prstGeom>
        </p:spPr>
      </p:pic>
    </p:spTree>
    <p:extLst>
      <p:ext uri="{BB962C8B-B14F-4D97-AF65-F5344CB8AC3E}">
        <p14:creationId xmlns:p14="http://schemas.microsoft.com/office/powerpoint/2010/main" val="2861400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Header only">
    <p:spTree>
      <p:nvGrpSpPr>
        <p:cNvPr id="1" name=""/>
        <p:cNvGrpSpPr/>
        <p:nvPr/>
      </p:nvGrpSpPr>
      <p:grpSpPr>
        <a:xfrm>
          <a:off x="0" y="0"/>
          <a:ext cx="0" cy="0"/>
          <a:chOff x="0" y="0"/>
          <a:chExt cx="0" cy="0"/>
        </a:xfrm>
      </p:grpSpPr>
      <p:sp>
        <p:nvSpPr>
          <p:cNvPr id="3" name="Text Placeholder 5"/>
          <p:cNvSpPr>
            <a:spLocks noGrp="1"/>
          </p:cNvSpPr>
          <p:nvPr>
            <p:ph type="body" sz="quarter" idx="10" hasCustomPrompt="1"/>
          </p:nvPr>
        </p:nvSpPr>
        <p:spPr>
          <a:xfrm>
            <a:off x="895677" y="371510"/>
            <a:ext cx="10912883" cy="991998"/>
          </a:xfrm>
          <a:prstGeom prst="rect">
            <a:avLst/>
          </a:prstGeom>
        </p:spPr>
        <p:txBody>
          <a:bodyPr anchor="b" anchorCtr="0">
            <a:noAutofit/>
          </a:bodyPr>
          <a:lstStyle>
            <a:lvl1pPr marL="0" indent="0">
              <a:lnSpc>
                <a:spcPct val="110000"/>
              </a:lnSpc>
              <a:buNone/>
              <a:defRPr sz="4000" b="1" i="0" baseline="0">
                <a:solidFill>
                  <a:schemeClr val="bg1"/>
                </a:solidFill>
                <a:latin typeface="Georgia" charset="0"/>
                <a:ea typeface="Georgia" charset="0"/>
                <a:cs typeface="Georgia" charset="0"/>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Insert header here</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534400" y="6428232"/>
            <a:ext cx="3361944" cy="173736"/>
          </a:xfrm>
          <a:prstGeom prst="rect">
            <a:avLst/>
          </a:prstGeom>
        </p:spPr>
      </p:pic>
      <p:sp>
        <p:nvSpPr>
          <p:cNvPr id="8" name="Slide Number Placeholder 2"/>
          <p:cNvSpPr txBox="1">
            <a:spLocks/>
          </p:cNvSpPr>
          <p:nvPr userDrawn="1"/>
        </p:nvSpPr>
        <p:spPr>
          <a:xfrm>
            <a:off x="127000" y="6172200"/>
            <a:ext cx="584200" cy="685800"/>
          </a:xfrm>
          <a:prstGeom prst="rect">
            <a:avLst/>
          </a:prstGeom>
        </p:spPr>
        <p:txBody>
          <a:bodyPr vert="horz" lIns="91440" tIns="45720" rIns="91440" bIns="45720" rtlCol="0" anchor="ctr"/>
          <a:lstStyle>
            <a:defPPr>
              <a:defRPr lang="en-US"/>
            </a:defPPr>
            <a:lvl1pPr algn="l" rtl="0" fontAlgn="base">
              <a:spcBef>
                <a:spcPct val="0"/>
              </a:spcBef>
              <a:spcAft>
                <a:spcPct val="0"/>
              </a:spcAft>
              <a:defRPr sz="800" kern="1200">
                <a:solidFill>
                  <a:schemeClr val="bg1"/>
                </a:solidFill>
                <a:latin typeface="Arial" charset="0"/>
                <a:ea typeface="Arial" charset="0"/>
                <a:cs typeface="Arial" charset="0"/>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fld id="{E1B853F4-C8BE-6F4B-9A94-78566E076FFB}" type="slidenum">
              <a:rPr lang="en-US" sz="800" smtClean="0"/>
              <a:pPr/>
              <a:t>‹#›</a:t>
            </a:fld>
            <a:endParaRPr lang="en-US" sz="800" dirty="0"/>
          </a:p>
        </p:txBody>
      </p:sp>
    </p:spTree>
    <p:extLst>
      <p:ext uri="{BB962C8B-B14F-4D97-AF65-F5344CB8AC3E}">
        <p14:creationId xmlns:p14="http://schemas.microsoft.com/office/powerpoint/2010/main" val="3178044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8" name="Text Placeholder 9"/>
          <p:cNvSpPr>
            <a:spLocks noGrp="1"/>
          </p:cNvSpPr>
          <p:nvPr>
            <p:ph type="body" sz="quarter" idx="11" hasCustomPrompt="1"/>
          </p:nvPr>
        </p:nvSpPr>
        <p:spPr>
          <a:xfrm>
            <a:off x="879077" y="685800"/>
            <a:ext cx="10500783" cy="4379500"/>
          </a:xfrm>
          <a:prstGeom prst="rect">
            <a:avLst/>
          </a:prstGeom>
        </p:spPr>
        <p:txBody>
          <a:bodyPr anchor="b" anchorCtr="0">
            <a:normAutofit/>
          </a:bodyPr>
          <a:lstStyle>
            <a:lvl1pPr marL="0" indent="0">
              <a:lnSpc>
                <a:spcPct val="125000"/>
              </a:lnSpc>
              <a:buClr>
                <a:schemeClr val="bg1"/>
              </a:buClr>
              <a:buFont typeface="Lucida Grande"/>
              <a:buNone/>
              <a:defRPr sz="6000" b="1" i="0" baseline="0">
                <a:solidFill>
                  <a:schemeClr val="bg1"/>
                </a:solidFill>
                <a:latin typeface="Georgia" charset="0"/>
                <a:ea typeface="Georgia" charset="0"/>
                <a:cs typeface="Georgia" charset="0"/>
              </a:defRPr>
            </a:lvl1pPr>
            <a:lvl2pPr marL="457200" indent="0">
              <a:buClr>
                <a:schemeClr val="bg1"/>
              </a:buClr>
              <a:buNone/>
              <a:defRPr sz="1800" b="1" i="0" baseline="0">
                <a:solidFill>
                  <a:schemeClr val="bg1"/>
                </a:solidFill>
                <a:latin typeface="Georgia" charset="0"/>
                <a:ea typeface="Georgia" charset="0"/>
                <a:cs typeface="Georgia" charset="0"/>
              </a:defRPr>
            </a:lvl2pPr>
            <a:lvl3pPr marL="914400" indent="0">
              <a:buClr>
                <a:schemeClr val="bg1"/>
              </a:buClr>
              <a:buSzPct val="100000"/>
              <a:buFont typeface="Lucida Grande"/>
              <a:buNone/>
              <a:defRPr sz="1600" b="1" i="0" baseline="0">
                <a:solidFill>
                  <a:schemeClr val="bg1"/>
                </a:solidFill>
                <a:latin typeface="Georgia" charset="0"/>
                <a:ea typeface="Georgia" charset="0"/>
                <a:cs typeface="Georgia" charset="0"/>
              </a:defRPr>
            </a:lvl3pPr>
            <a:lvl4pPr marL="1371600" indent="0">
              <a:buClr>
                <a:schemeClr val="bg1"/>
              </a:buClr>
              <a:buNone/>
              <a:defRPr sz="1400" b="1" i="0" baseline="0">
                <a:solidFill>
                  <a:schemeClr val="bg1"/>
                </a:solidFill>
                <a:latin typeface="Georgia" charset="0"/>
                <a:ea typeface="Georgia" charset="0"/>
                <a:cs typeface="Georgia" charset="0"/>
              </a:defRPr>
            </a:lvl4pPr>
            <a:lvl5pPr marL="1828800" indent="0">
              <a:buClr>
                <a:schemeClr val="bg1"/>
              </a:buClr>
              <a:buFont typeface="Lucida Grande"/>
              <a:buNone/>
              <a:defRPr sz="1200" b="1" i="0" baseline="0">
                <a:solidFill>
                  <a:schemeClr val="bg1"/>
                </a:solidFill>
                <a:latin typeface="Georgia" charset="0"/>
                <a:ea typeface="Georgia" charset="0"/>
                <a:cs typeface="Georgia" charset="0"/>
              </a:defRPr>
            </a:lvl5pPr>
          </a:lstStyle>
          <a:p>
            <a:pPr lvl="0"/>
            <a:r>
              <a:rPr lang="en-US" dirty="0"/>
              <a:t>Insert quotation here</a:t>
            </a:r>
          </a:p>
        </p:txBody>
      </p:sp>
      <p:sp>
        <p:nvSpPr>
          <p:cNvPr id="11" name="Content Placeholder 10"/>
          <p:cNvSpPr>
            <a:spLocks noGrp="1"/>
          </p:cNvSpPr>
          <p:nvPr>
            <p:ph sz="quarter" idx="12" hasCustomPrompt="1"/>
          </p:nvPr>
        </p:nvSpPr>
        <p:spPr>
          <a:xfrm>
            <a:off x="879077" y="5374101"/>
            <a:ext cx="8569727" cy="533400"/>
          </a:xfrm>
          <a:prstGeom prst="rect">
            <a:avLst/>
          </a:prstGeom>
        </p:spPr>
        <p:txBody>
          <a:bodyPr/>
          <a:lstStyle>
            <a:lvl1pPr marL="0" indent="0">
              <a:lnSpc>
                <a:spcPct val="60000"/>
              </a:lnSpc>
              <a:buNone/>
              <a:defRPr sz="1400" b="0" i="0" cap="all" spc="200" baseline="0">
                <a:solidFill>
                  <a:schemeClr val="bg1"/>
                </a:solidFill>
                <a:latin typeface="+mn-lt"/>
                <a:ea typeface="Arial" charset="0"/>
                <a:cs typeface="Arial" charset="0"/>
              </a:defRPr>
            </a:lvl1pPr>
          </a:lstStyle>
          <a:p>
            <a:pPr lvl="0"/>
            <a:r>
              <a:rPr lang="en-US" dirty="0"/>
              <a:t>Author name</a:t>
            </a:r>
          </a:p>
        </p:txBody>
      </p:sp>
      <p:cxnSp>
        <p:nvCxnSpPr>
          <p:cNvPr id="13" name="Straight Connector 12"/>
          <p:cNvCxnSpPr/>
          <p:nvPr userDrawn="1"/>
        </p:nvCxnSpPr>
        <p:spPr>
          <a:xfrm>
            <a:off x="1016000" y="5181600"/>
            <a:ext cx="17272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534400" y="6428232"/>
            <a:ext cx="3361944" cy="173736"/>
          </a:xfrm>
          <a:prstGeom prst="rect">
            <a:avLst/>
          </a:prstGeom>
        </p:spPr>
      </p:pic>
      <p:sp>
        <p:nvSpPr>
          <p:cNvPr id="12" name="Slide Number Placeholder 2"/>
          <p:cNvSpPr txBox="1">
            <a:spLocks/>
          </p:cNvSpPr>
          <p:nvPr userDrawn="1"/>
        </p:nvSpPr>
        <p:spPr>
          <a:xfrm>
            <a:off x="127000" y="6172200"/>
            <a:ext cx="584200" cy="685800"/>
          </a:xfrm>
          <a:prstGeom prst="rect">
            <a:avLst/>
          </a:prstGeom>
        </p:spPr>
        <p:txBody>
          <a:bodyPr vert="horz" lIns="91440" tIns="45720" rIns="91440" bIns="45720" rtlCol="0" anchor="ctr"/>
          <a:lstStyle>
            <a:defPPr>
              <a:defRPr lang="en-US"/>
            </a:defPPr>
            <a:lvl1pPr algn="l" rtl="0" fontAlgn="base">
              <a:spcBef>
                <a:spcPct val="0"/>
              </a:spcBef>
              <a:spcAft>
                <a:spcPct val="0"/>
              </a:spcAft>
              <a:defRPr sz="800" kern="1200">
                <a:solidFill>
                  <a:schemeClr val="bg1"/>
                </a:solidFill>
                <a:latin typeface="Arial" charset="0"/>
                <a:ea typeface="Arial" charset="0"/>
                <a:cs typeface="Arial" charset="0"/>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fld id="{E1B853F4-C8BE-6F4B-9A94-78566E076FFB}" type="slidenum">
              <a:rPr lang="en-US" sz="800" smtClean="0"/>
              <a:pPr/>
              <a:t>‹#›</a:t>
            </a:fld>
            <a:endParaRPr lang="en-US" sz="800" dirty="0"/>
          </a:p>
        </p:txBody>
      </p:sp>
    </p:spTree>
    <p:extLst>
      <p:ext uri="{BB962C8B-B14F-4D97-AF65-F5344CB8AC3E}">
        <p14:creationId xmlns:p14="http://schemas.microsoft.com/office/powerpoint/2010/main" val="2116063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Full screen image">
    <p:spTree>
      <p:nvGrpSpPr>
        <p:cNvPr id="1" name=""/>
        <p:cNvGrpSpPr/>
        <p:nvPr/>
      </p:nvGrpSpPr>
      <p:grpSpPr>
        <a:xfrm>
          <a:off x="0" y="0"/>
          <a:ext cx="0" cy="0"/>
          <a:chOff x="0" y="0"/>
          <a:chExt cx="0" cy="0"/>
        </a:xfrm>
      </p:grpSpPr>
      <p:sp>
        <p:nvSpPr>
          <p:cNvPr id="14" name="Picture Placeholder 13"/>
          <p:cNvSpPr>
            <a:spLocks noGrp="1" noChangeAspect="1"/>
          </p:cNvSpPr>
          <p:nvPr>
            <p:ph type="pic" sz="quarter" idx="11" hasCustomPrompt="1"/>
          </p:nvPr>
        </p:nvSpPr>
        <p:spPr>
          <a:xfrm>
            <a:off x="-8237" y="0"/>
            <a:ext cx="12200237" cy="6172200"/>
          </a:xfrm>
          <a:prstGeom prst="rect">
            <a:avLst/>
          </a:prstGeom>
        </p:spPr>
        <p:txBody>
          <a:bodyPr/>
          <a:lstStyle>
            <a:lvl1pPr marL="0" indent="0">
              <a:buNone/>
              <a:defRPr i="1" baseline="0">
                <a:solidFill>
                  <a:schemeClr val="bg1"/>
                </a:solidFill>
              </a:defRPr>
            </a:lvl1pPr>
          </a:lstStyle>
          <a:p>
            <a:r>
              <a:rPr lang="en-US" dirty="0"/>
              <a:t>(Click icon at center to add a photo)</a:t>
            </a:r>
          </a:p>
        </p:txBody>
      </p:sp>
      <p:sp>
        <p:nvSpPr>
          <p:cNvPr id="7" name="Slide Number Placeholder 2"/>
          <p:cNvSpPr txBox="1">
            <a:spLocks/>
          </p:cNvSpPr>
          <p:nvPr userDrawn="1"/>
        </p:nvSpPr>
        <p:spPr>
          <a:xfrm>
            <a:off x="127000" y="6172200"/>
            <a:ext cx="584200" cy="685800"/>
          </a:xfrm>
          <a:prstGeom prst="rect">
            <a:avLst/>
          </a:prstGeom>
        </p:spPr>
        <p:txBody>
          <a:bodyPr vert="horz" lIns="91440" tIns="45720" rIns="91440" bIns="45720" rtlCol="0" anchor="ctr"/>
          <a:lstStyle>
            <a:defPPr>
              <a:defRPr lang="en-US"/>
            </a:defPPr>
            <a:lvl1pPr algn="l" rtl="0" fontAlgn="base">
              <a:spcBef>
                <a:spcPct val="0"/>
              </a:spcBef>
              <a:spcAft>
                <a:spcPct val="0"/>
              </a:spcAft>
              <a:defRPr sz="800" kern="1200">
                <a:solidFill>
                  <a:schemeClr val="bg1"/>
                </a:solidFill>
                <a:latin typeface="Arial" charset="0"/>
                <a:ea typeface="Arial" charset="0"/>
                <a:cs typeface="Arial" charset="0"/>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fld id="{E1B853F4-C8BE-6F4B-9A94-78566E076FFB}" type="slidenum">
              <a:rPr lang="en-US" sz="800" smtClean="0"/>
              <a:pPr/>
              <a:t>‹#›</a:t>
            </a:fld>
            <a:endParaRPr lang="en-US" sz="800" dirty="0"/>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534400" y="6428232"/>
            <a:ext cx="3361944" cy="173736"/>
          </a:xfrm>
          <a:prstGeom prst="rect">
            <a:avLst/>
          </a:prstGeom>
        </p:spPr>
      </p:pic>
    </p:spTree>
    <p:extLst>
      <p:ext uri="{BB962C8B-B14F-4D97-AF65-F5344CB8AC3E}">
        <p14:creationId xmlns:p14="http://schemas.microsoft.com/office/powerpoint/2010/main" val="5878707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013B75"/>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0841094"/>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92" r:id="rId3"/>
    <p:sldLayoutId id="2147483674" r:id="rId4"/>
    <p:sldLayoutId id="2147483693" r:id="rId5"/>
    <p:sldLayoutId id="2147483691" r:id="rId6"/>
    <p:sldLayoutId id="2147483679" r:id="rId7"/>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hyperlink" Target="http://www.lni.wa.gov/WorkplaceRights/files/policies/esc6.pdf" TargetMode="Externa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a:xfrm>
            <a:off x="913859" y="4186770"/>
            <a:ext cx="10280324" cy="1452030"/>
          </a:xfrm>
        </p:spPr>
        <p:txBody>
          <a:bodyPr>
            <a:normAutofit/>
          </a:bodyPr>
          <a:lstStyle/>
          <a:p>
            <a:pPr algn="ctr"/>
            <a:r>
              <a:rPr lang="en-US" sz="4400" dirty="0"/>
              <a:t>Sara Frey JD BSN RN</a:t>
            </a:r>
          </a:p>
        </p:txBody>
      </p:sp>
      <p:sp>
        <p:nvSpPr>
          <p:cNvPr id="3" name="Text Placeholder 2"/>
          <p:cNvSpPr>
            <a:spLocks noGrp="1"/>
          </p:cNvSpPr>
          <p:nvPr>
            <p:ph type="body" sz="quarter" idx="10"/>
          </p:nvPr>
        </p:nvSpPr>
        <p:spPr>
          <a:xfrm>
            <a:off x="895676" y="627583"/>
            <a:ext cx="9296400" cy="2725217"/>
          </a:xfrm>
        </p:spPr>
        <p:txBody>
          <a:bodyPr>
            <a:normAutofit/>
          </a:bodyPr>
          <a:lstStyle/>
          <a:p>
            <a:pPr algn="ctr"/>
            <a:r>
              <a:rPr lang="en-US" sz="9600" dirty="0"/>
              <a:t>Got Breaks?</a:t>
            </a:r>
          </a:p>
        </p:txBody>
      </p:sp>
    </p:spTree>
    <p:extLst>
      <p:ext uri="{BB962C8B-B14F-4D97-AF65-F5344CB8AC3E}">
        <p14:creationId xmlns:p14="http://schemas.microsoft.com/office/powerpoint/2010/main" val="18197485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685800" y="1143000"/>
            <a:ext cx="9829800" cy="4724400"/>
          </a:xfrm>
          <a:prstGeom prst="rect">
            <a:avLst/>
          </a:prstGeom>
        </p:spPr>
        <p:txBody>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1" fontAlgn="base" latinLnBrk="0" hangingPunct="1">
              <a:lnSpc>
                <a:spcPct val="100000"/>
              </a:lnSpc>
              <a:spcBef>
                <a:spcPct val="20000"/>
              </a:spcBef>
              <a:spcAft>
                <a:spcPct val="0"/>
              </a:spcAft>
              <a:buClrTx/>
              <a:buSzTx/>
              <a:buFont typeface="Arial" charset="0"/>
              <a:buChar char="•"/>
              <a:tabLst/>
              <a:defRPr/>
            </a:pPr>
            <a:endParaRPr kumimoji="0" lang="en-US" sz="8800" b="0" i="0" u="none" strike="noStrike" kern="1200" cap="none" spc="0" normalizeH="0" baseline="0" noProof="0" dirty="0">
              <a:ln>
                <a:noFill/>
              </a:ln>
              <a:solidFill>
                <a:prstClr val="white"/>
              </a:solidFill>
              <a:effectLst/>
              <a:uLnTx/>
              <a:uFillTx/>
              <a:latin typeface="Calibri"/>
              <a:ea typeface="+mn-ea"/>
              <a:cs typeface="+mn-cs"/>
            </a:endParaRPr>
          </a:p>
        </p:txBody>
      </p:sp>
      <p:sp>
        <p:nvSpPr>
          <p:cNvPr id="6" name="Text Placeholder 5">
            <a:extLst>
              <a:ext uri="{FF2B5EF4-FFF2-40B4-BE49-F238E27FC236}">
                <a16:creationId xmlns:a16="http://schemas.microsoft.com/office/drawing/2014/main" xmlns="" id="{90368447-4A6E-0446-983A-817A657FC25C}"/>
              </a:ext>
            </a:extLst>
          </p:cNvPr>
          <p:cNvSpPr>
            <a:spLocks noGrp="1"/>
          </p:cNvSpPr>
          <p:nvPr>
            <p:ph type="body" sz="quarter" idx="11"/>
          </p:nvPr>
        </p:nvSpPr>
        <p:spPr/>
        <p:txBody>
          <a:bodyPr/>
          <a:lstStyle/>
          <a:p>
            <a:r>
              <a:rPr lang="en-US" dirty="0"/>
              <a:t>Approaches to ensuring nurses receive their breaks</a:t>
            </a:r>
          </a:p>
        </p:txBody>
      </p:sp>
    </p:spTree>
    <p:extLst>
      <p:ext uri="{BB962C8B-B14F-4D97-AF65-F5344CB8AC3E}">
        <p14:creationId xmlns:p14="http://schemas.microsoft.com/office/powerpoint/2010/main" val="23045963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97CA3BD8-CAA3-C24B-810E-BC7380C1034E}"/>
              </a:ext>
            </a:extLst>
          </p:cNvPr>
          <p:cNvSpPr>
            <a:spLocks noGrp="1"/>
          </p:cNvSpPr>
          <p:nvPr>
            <p:ph type="body" sz="quarter" idx="10"/>
          </p:nvPr>
        </p:nvSpPr>
        <p:spPr/>
        <p:txBody>
          <a:bodyPr/>
          <a:lstStyle/>
          <a:p>
            <a:r>
              <a:rPr lang="en-US" dirty="0"/>
              <a:t>Staffing Law – Background </a:t>
            </a:r>
          </a:p>
        </p:txBody>
      </p:sp>
      <p:sp>
        <p:nvSpPr>
          <p:cNvPr id="3" name="Text Placeholder 2">
            <a:extLst>
              <a:ext uri="{FF2B5EF4-FFF2-40B4-BE49-F238E27FC236}">
                <a16:creationId xmlns:a16="http://schemas.microsoft.com/office/drawing/2014/main" xmlns="" id="{24AD15C3-C04E-F340-8CE4-C521C0F1BDD8}"/>
              </a:ext>
            </a:extLst>
          </p:cNvPr>
          <p:cNvSpPr>
            <a:spLocks noGrp="1"/>
          </p:cNvSpPr>
          <p:nvPr>
            <p:ph type="body" sz="quarter" idx="11"/>
          </p:nvPr>
        </p:nvSpPr>
        <p:spPr/>
        <p:txBody>
          <a:bodyPr>
            <a:normAutofit/>
          </a:bodyPr>
          <a:lstStyle/>
          <a:p>
            <a:r>
              <a:rPr lang="en-US" dirty="0"/>
              <a:t>WA Nurse Staffing Law</a:t>
            </a:r>
          </a:p>
          <a:p>
            <a:pPr lvl="1"/>
            <a:r>
              <a:rPr lang="en-US" dirty="0"/>
              <a:t>New law passed in 2017  (2019 implementation) requires:</a:t>
            </a:r>
          </a:p>
          <a:p>
            <a:pPr lvl="2"/>
            <a:r>
              <a:rPr lang="en-US" dirty="0"/>
              <a:t>Strategies to enable RN’s to take meal and rest periods</a:t>
            </a:r>
          </a:p>
          <a:p>
            <a:pPr lvl="2"/>
            <a:r>
              <a:rPr lang="en-US" dirty="0"/>
              <a:t>The hospital must implement the staffing plan and assign nursing personnel …in accordance with the plan.</a:t>
            </a:r>
          </a:p>
          <a:p>
            <a:endParaRPr lang="en-US" dirty="0"/>
          </a:p>
        </p:txBody>
      </p:sp>
    </p:spTree>
    <p:extLst>
      <p:ext uri="{BB962C8B-B14F-4D97-AF65-F5344CB8AC3E}">
        <p14:creationId xmlns:p14="http://schemas.microsoft.com/office/powerpoint/2010/main" val="42611401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xmlns="" id="{2ABFC9A4-65E7-6148-833D-5D743162E1C9}"/>
              </a:ext>
            </a:extLst>
          </p:cNvPr>
          <p:cNvSpPr>
            <a:spLocks noGrp="1"/>
          </p:cNvSpPr>
          <p:nvPr>
            <p:ph type="body" sz="quarter" idx="10"/>
          </p:nvPr>
        </p:nvSpPr>
        <p:spPr/>
        <p:txBody>
          <a:bodyPr/>
          <a:lstStyle/>
          <a:p>
            <a:r>
              <a:rPr lang="en-US" dirty="0"/>
              <a:t>Rest Break Legal Strategies</a:t>
            </a:r>
          </a:p>
        </p:txBody>
      </p:sp>
      <p:sp>
        <p:nvSpPr>
          <p:cNvPr id="5" name="Text Placeholder 4">
            <a:extLst>
              <a:ext uri="{FF2B5EF4-FFF2-40B4-BE49-F238E27FC236}">
                <a16:creationId xmlns:a16="http://schemas.microsoft.com/office/drawing/2014/main" xmlns="" id="{8F2817BA-4B2E-8045-AB9A-6D729A1B3865}"/>
              </a:ext>
            </a:extLst>
          </p:cNvPr>
          <p:cNvSpPr>
            <a:spLocks noGrp="1"/>
          </p:cNvSpPr>
          <p:nvPr>
            <p:ph type="body" sz="quarter" idx="11"/>
          </p:nvPr>
        </p:nvSpPr>
        <p:spPr/>
        <p:txBody>
          <a:bodyPr>
            <a:normAutofit lnSpcReduction="10000"/>
          </a:bodyPr>
          <a:lstStyle/>
          <a:p>
            <a:r>
              <a:rPr lang="en-US" dirty="0"/>
              <a:t>Lawsuits</a:t>
            </a:r>
          </a:p>
          <a:p>
            <a:pPr lvl="1"/>
            <a:r>
              <a:rPr lang="en-US" dirty="0"/>
              <a:t>Unions are able to sue in their “associational capacity” to advance the interests of their members.</a:t>
            </a:r>
          </a:p>
          <a:p>
            <a:pPr lvl="1"/>
            <a:r>
              <a:rPr lang="en-US" dirty="0"/>
              <a:t>Similar to a class action</a:t>
            </a:r>
          </a:p>
          <a:p>
            <a:pPr lvl="1"/>
            <a:r>
              <a:rPr lang="en-US" dirty="0"/>
              <a:t>Three part test:</a:t>
            </a:r>
          </a:p>
          <a:p>
            <a:pPr lvl="2"/>
            <a:r>
              <a:rPr lang="en-US" dirty="0"/>
              <a:t>Members would have standing to sue in their own right</a:t>
            </a:r>
          </a:p>
          <a:p>
            <a:pPr lvl="2"/>
            <a:r>
              <a:rPr lang="en-US" dirty="0"/>
              <a:t>Interests advanced are germane to organization’s purpose</a:t>
            </a:r>
          </a:p>
          <a:p>
            <a:pPr lvl="2"/>
            <a:r>
              <a:rPr lang="en-US" dirty="0"/>
              <a:t>Claim does not require the participation of the organization’s individual members</a:t>
            </a:r>
            <a:br>
              <a:rPr lang="en-US" dirty="0"/>
            </a:br>
            <a:r>
              <a:rPr lang="en-US" dirty="0"/>
              <a:t/>
            </a:r>
            <a:br>
              <a:rPr lang="en-US" dirty="0"/>
            </a:br>
            <a:endParaRPr lang="en-US" dirty="0"/>
          </a:p>
          <a:p>
            <a:endParaRPr lang="en-US" dirty="0"/>
          </a:p>
          <a:p>
            <a:endParaRPr lang="en-US" dirty="0"/>
          </a:p>
        </p:txBody>
      </p:sp>
    </p:spTree>
    <p:extLst>
      <p:ext uri="{BB962C8B-B14F-4D97-AF65-F5344CB8AC3E}">
        <p14:creationId xmlns:p14="http://schemas.microsoft.com/office/powerpoint/2010/main" val="15319070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xmlns="" id="{957D4B22-4122-AD4B-BA46-5AC09A7C5BC7}"/>
              </a:ext>
            </a:extLst>
          </p:cNvPr>
          <p:cNvSpPr>
            <a:spLocks noGrp="1"/>
          </p:cNvSpPr>
          <p:nvPr>
            <p:ph type="body" sz="quarter" idx="10"/>
          </p:nvPr>
        </p:nvSpPr>
        <p:spPr/>
        <p:txBody>
          <a:bodyPr/>
          <a:lstStyle/>
          <a:p>
            <a:r>
              <a:rPr lang="en-US" dirty="0"/>
              <a:t>Rest Break Legal Strategies</a:t>
            </a:r>
          </a:p>
        </p:txBody>
      </p:sp>
      <p:sp>
        <p:nvSpPr>
          <p:cNvPr id="5" name="Text Placeholder 4">
            <a:extLst>
              <a:ext uri="{FF2B5EF4-FFF2-40B4-BE49-F238E27FC236}">
                <a16:creationId xmlns:a16="http://schemas.microsoft.com/office/drawing/2014/main" xmlns="" id="{29D6F71A-2D47-B04C-9A18-0025F78E477A}"/>
              </a:ext>
            </a:extLst>
          </p:cNvPr>
          <p:cNvSpPr>
            <a:spLocks noGrp="1"/>
          </p:cNvSpPr>
          <p:nvPr>
            <p:ph type="body" sz="quarter" idx="11"/>
          </p:nvPr>
        </p:nvSpPr>
        <p:spPr/>
        <p:txBody>
          <a:bodyPr>
            <a:normAutofit/>
          </a:bodyPr>
          <a:lstStyle/>
          <a:p>
            <a:r>
              <a:rPr lang="en-US" dirty="0"/>
              <a:t>WSNA has brought rest and meal break lawsuits at a number of  WSNA-represented hospitals</a:t>
            </a:r>
          </a:p>
          <a:p>
            <a:pPr lvl="1"/>
            <a:r>
              <a:rPr lang="en-US" i="1" dirty="0"/>
              <a:t>Sacred Heart v. WSNA (2014):</a:t>
            </a:r>
          </a:p>
          <a:p>
            <a:pPr lvl="2"/>
            <a:r>
              <a:rPr lang="en-US" dirty="0"/>
              <a:t> Missed breaks count as “time worked” and may cause RNs to work overtime.  </a:t>
            </a:r>
          </a:p>
          <a:p>
            <a:pPr lvl="2"/>
            <a:r>
              <a:rPr lang="en-US" dirty="0"/>
              <a:t>“Rest periods help ensure nurses can maintain the necessary awareness and focus required to provide safe and quality patient care.”</a:t>
            </a:r>
          </a:p>
          <a:p>
            <a:pPr lvl="2"/>
            <a:r>
              <a:rPr lang="en-US" dirty="0"/>
              <a:t>“…the nature of the nurses’ work did not allow for intermittent breaks.”</a:t>
            </a:r>
          </a:p>
        </p:txBody>
      </p:sp>
    </p:spTree>
    <p:extLst>
      <p:ext uri="{BB962C8B-B14F-4D97-AF65-F5344CB8AC3E}">
        <p14:creationId xmlns:p14="http://schemas.microsoft.com/office/powerpoint/2010/main" val="20568008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xmlns="" id="{329001CD-A152-AA41-ABC0-671CCC8D8846}"/>
              </a:ext>
            </a:extLst>
          </p:cNvPr>
          <p:cNvSpPr>
            <a:spLocks noGrp="1"/>
          </p:cNvSpPr>
          <p:nvPr>
            <p:ph type="body" sz="quarter" idx="10"/>
          </p:nvPr>
        </p:nvSpPr>
        <p:spPr/>
        <p:txBody>
          <a:bodyPr/>
          <a:lstStyle/>
          <a:p>
            <a:r>
              <a:rPr lang="en-US" dirty="0"/>
              <a:t>Rest Break Legal Strategies</a:t>
            </a:r>
          </a:p>
        </p:txBody>
      </p:sp>
      <p:sp>
        <p:nvSpPr>
          <p:cNvPr id="5" name="Text Placeholder 4">
            <a:extLst>
              <a:ext uri="{FF2B5EF4-FFF2-40B4-BE49-F238E27FC236}">
                <a16:creationId xmlns:a16="http://schemas.microsoft.com/office/drawing/2014/main" xmlns="" id="{E0646800-B0E5-8F4A-88EE-751A05DEB9C6}"/>
              </a:ext>
            </a:extLst>
          </p:cNvPr>
          <p:cNvSpPr>
            <a:spLocks noGrp="1"/>
          </p:cNvSpPr>
          <p:nvPr>
            <p:ph type="body" sz="quarter" idx="11"/>
          </p:nvPr>
        </p:nvSpPr>
        <p:spPr/>
        <p:txBody>
          <a:bodyPr>
            <a:normAutofit/>
          </a:bodyPr>
          <a:lstStyle/>
          <a:p>
            <a:r>
              <a:rPr lang="en-US" dirty="0"/>
              <a:t>Lawsuits</a:t>
            </a:r>
          </a:p>
          <a:p>
            <a:pPr lvl="1"/>
            <a:r>
              <a:rPr lang="en-US" i="1" dirty="0"/>
              <a:t>St. Joe’s v. WSNA (2016): </a:t>
            </a:r>
            <a:r>
              <a:rPr lang="en-US" dirty="0"/>
              <a:t>Case settled on eve of trial for $5 million in damages, promise to provide block breaks house wide, and 26 new FTEs dedicated to providing rest break relief</a:t>
            </a:r>
          </a:p>
          <a:p>
            <a:pPr lvl="1"/>
            <a:r>
              <a:rPr lang="en-US" i="1" dirty="0"/>
              <a:t>WSNA v. Evergreen Hospital (2010-2011):</a:t>
            </a:r>
            <a:r>
              <a:rPr lang="en-US" dirty="0"/>
              <a:t> Settled with improved timekeeping and recording requirements, appropriate pay for missed breaks and entitlement to uninterrupted breaks. </a:t>
            </a:r>
          </a:p>
        </p:txBody>
      </p:sp>
    </p:spTree>
    <p:extLst>
      <p:ext uri="{BB962C8B-B14F-4D97-AF65-F5344CB8AC3E}">
        <p14:creationId xmlns:p14="http://schemas.microsoft.com/office/powerpoint/2010/main" val="18618351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xmlns="" id="{975BAE8A-D694-4849-848D-86C9391C84AF}"/>
              </a:ext>
            </a:extLst>
          </p:cNvPr>
          <p:cNvSpPr>
            <a:spLocks noGrp="1"/>
          </p:cNvSpPr>
          <p:nvPr>
            <p:ph type="body" sz="quarter" idx="10"/>
          </p:nvPr>
        </p:nvSpPr>
        <p:spPr/>
        <p:txBody>
          <a:bodyPr/>
          <a:lstStyle/>
          <a:p>
            <a:r>
              <a:rPr lang="en-US" dirty="0"/>
              <a:t>Rest Break Legal Strategies</a:t>
            </a:r>
          </a:p>
        </p:txBody>
      </p:sp>
      <p:sp>
        <p:nvSpPr>
          <p:cNvPr id="5" name="Text Placeholder 4">
            <a:extLst>
              <a:ext uri="{FF2B5EF4-FFF2-40B4-BE49-F238E27FC236}">
                <a16:creationId xmlns:a16="http://schemas.microsoft.com/office/drawing/2014/main" xmlns="" id="{C9B8EE6D-66C7-DF43-BEC7-955AFFECF520}"/>
              </a:ext>
            </a:extLst>
          </p:cNvPr>
          <p:cNvSpPr>
            <a:spLocks noGrp="1"/>
          </p:cNvSpPr>
          <p:nvPr>
            <p:ph type="body" sz="quarter" idx="11"/>
          </p:nvPr>
        </p:nvSpPr>
        <p:spPr/>
        <p:txBody>
          <a:bodyPr>
            <a:normAutofit/>
          </a:bodyPr>
          <a:lstStyle/>
          <a:p>
            <a:r>
              <a:rPr lang="en-US" dirty="0"/>
              <a:t>Lawsuits</a:t>
            </a:r>
          </a:p>
          <a:p>
            <a:pPr lvl="1"/>
            <a:r>
              <a:rPr lang="en-US" i="1" dirty="0"/>
              <a:t>WSNA v. MultiCare Health Systems (2010-2013):</a:t>
            </a:r>
            <a:r>
              <a:rPr lang="en-US" dirty="0"/>
              <a:t> Required MHS to adopt mechanisms and policies that assure each nurse is completely relieved of patient care duties during rest breaks without violating the staffing plan, implementation of a system to track missed breaks and minimal requirements for nurses to document missed breaks.</a:t>
            </a:r>
          </a:p>
        </p:txBody>
      </p:sp>
    </p:spTree>
    <p:extLst>
      <p:ext uri="{BB962C8B-B14F-4D97-AF65-F5344CB8AC3E}">
        <p14:creationId xmlns:p14="http://schemas.microsoft.com/office/powerpoint/2010/main" val="22084393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804D583F-C5D0-4AC4-96C0-A241A5115462}"/>
              </a:ext>
            </a:extLst>
          </p:cNvPr>
          <p:cNvSpPr>
            <a:spLocks noGrp="1"/>
          </p:cNvSpPr>
          <p:nvPr>
            <p:ph type="body" sz="quarter" idx="10"/>
          </p:nvPr>
        </p:nvSpPr>
        <p:spPr/>
        <p:txBody>
          <a:bodyPr/>
          <a:lstStyle/>
          <a:p>
            <a:r>
              <a:rPr lang="en-US" dirty="0"/>
              <a:t>Lawsuits</a:t>
            </a:r>
          </a:p>
        </p:txBody>
      </p:sp>
      <p:sp>
        <p:nvSpPr>
          <p:cNvPr id="3" name="Text Placeholder 2">
            <a:extLst>
              <a:ext uri="{FF2B5EF4-FFF2-40B4-BE49-F238E27FC236}">
                <a16:creationId xmlns:a16="http://schemas.microsoft.com/office/drawing/2014/main" xmlns="" id="{5859EFBF-C9A5-48BE-9690-165BB44712E3}"/>
              </a:ext>
            </a:extLst>
          </p:cNvPr>
          <p:cNvSpPr>
            <a:spLocks noGrp="1"/>
          </p:cNvSpPr>
          <p:nvPr>
            <p:ph type="body" sz="quarter" idx="11"/>
          </p:nvPr>
        </p:nvSpPr>
        <p:spPr/>
        <p:txBody>
          <a:bodyPr>
            <a:normAutofit fontScale="92500" lnSpcReduction="20000"/>
          </a:bodyPr>
          <a:lstStyle/>
          <a:p>
            <a:pPr>
              <a:buFont typeface="Arial" panose="020B0604020202020204" pitchFamily="34" charset="0"/>
              <a:buChar char="•"/>
            </a:pPr>
            <a:r>
              <a:rPr lang="en-US" sz="3500" i="1" dirty="0">
                <a:latin typeface="Helvetica" panose="020B0604020202020204" pitchFamily="34" charset="0"/>
                <a:ea typeface="Calibri" panose="020F0502020204030204" pitchFamily="34" charset="0"/>
              </a:rPr>
              <a:t>Chavez v. Our Lady of Lourdes Hospital (2018)</a:t>
            </a:r>
          </a:p>
          <a:p>
            <a:pPr lvl="1">
              <a:buFont typeface="Arial" panose="020B0604020202020204" pitchFamily="34" charset="0"/>
              <a:buChar char="•"/>
            </a:pPr>
            <a:endParaRPr lang="en-US" sz="3500" dirty="0">
              <a:latin typeface="Helvetica" panose="020B0604020202020204" pitchFamily="34" charset="0"/>
              <a:ea typeface="Calibri" panose="020F0502020204030204" pitchFamily="34" charset="0"/>
            </a:endParaRPr>
          </a:p>
          <a:p>
            <a:pPr lvl="1">
              <a:buFont typeface="Arial" panose="020B0604020202020204" pitchFamily="34" charset="0"/>
              <a:buChar char="•"/>
            </a:pPr>
            <a:r>
              <a:rPr lang="en-US" sz="2800" dirty="0">
                <a:latin typeface="Helvetica" panose="020B0604020202020204" pitchFamily="34" charset="0"/>
                <a:ea typeface="Calibri" panose="020F0502020204030204" pitchFamily="34" charset="0"/>
              </a:rPr>
              <a:t>Nurses can proceed as a class action instead of individuals</a:t>
            </a:r>
          </a:p>
          <a:p>
            <a:pPr marL="457200" lvl="1" indent="0">
              <a:buNone/>
            </a:pPr>
            <a:endParaRPr lang="en-US" sz="2800" dirty="0">
              <a:latin typeface="Helvetica" panose="020B0604020202020204" pitchFamily="34" charset="0"/>
              <a:ea typeface="Calibri" panose="020F0502020204030204" pitchFamily="34" charset="0"/>
            </a:endParaRPr>
          </a:p>
          <a:p>
            <a:pPr lvl="1">
              <a:buFont typeface="Arial" panose="020B0604020202020204" pitchFamily="34" charset="0"/>
              <a:buChar char="•"/>
            </a:pPr>
            <a:r>
              <a:rPr lang="en-US" sz="2800" dirty="0">
                <a:latin typeface="Helvetica" panose="020B0604020202020204" pitchFamily="34" charset="0"/>
                <a:ea typeface="Calibri" panose="020F0502020204030204" pitchFamily="34" charset="0"/>
              </a:rPr>
              <a:t>“Individual nurses may be reluctant to sue their employers” and that “individual nurses likely do not have the bargaining power to achieve systemic victories” that change the employer’s conduct going forward.</a:t>
            </a:r>
            <a:endParaRPr lang="en-US" sz="2800" dirty="0"/>
          </a:p>
        </p:txBody>
      </p:sp>
    </p:spTree>
    <p:extLst>
      <p:ext uri="{BB962C8B-B14F-4D97-AF65-F5344CB8AC3E}">
        <p14:creationId xmlns:p14="http://schemas.microsoft.com/office/powerpoint/2010/main" val="929303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xmlns="" id="{A3FF7C4B-ABDE-EA45-B0E3-537A4C664CB1}"/>
              </a:ext>
            </a:extLst>
          </p:cNvPr>
          <p:cNvSpPr>
            <a:spLocks noGrp="1"/>
          </p:cNvSpPr>
          <p:nvPr>
            <p:ph type="body" sz="quarter" idx="10"/>
          </p:nvPr>
        </p:nvSpPr>
        <p:spPr/>
        <p:txBody>
          <a:bodyPr/>
          <a:lstStyle/>
          <a:p>
            <a:r>
              <a:rPr lang="en-US" dirty="0"/>
              <a:t>Rest Break Legal Strategies</a:t>
            </a:r>
          </a:p>
        </p:txBody>
      </p:sp>
      <p:sp>
        <p:nvSpPr>
          <p:cNvPr id="5" name="Text Placeholder 4">
            <a:extLst>
              <a:ext uri="{FF2B5EF4-FFF2-40B4-BE49-F238E27FC236}">
                <a16:creationId xmlns:a16="http://schemas.microsoft.com/office/drawing/2014/main" xmlns="" id="{39F16921-CD8C-DD49-A907-0DE179136E73}"/>
              </a:ext>
            </a:extLst>
          </p:cNvPr>
          <p:cNvSpPr>
            <a:spLocks noGrp="1"/>
          </p:cNvSpPr>
          <p:nvPr>
            <p:ph type="body" sz="quarter" idx="11"/>
          </p:nvPr>
        </p:nvSpPr>
        <p:spPr/>
        <p:txBody>
          <a:bodyPr>
            <a:normAutofit/>
          </a:bodyPr>
          <a:lstStyle/>
          <a:p>
            <a:r>
              <a:rPr lang="en-US" dirty="0"/>
              <a:t>Arbitrations</a:t>
            </a:r>
          </a:p>
          <a:p>
            <a:pPr lvl="1"/>
            <a:r>
              <a:rPr lang="en-US" dirty="0"/>
              <a:t>WSNA has brought rest and meal break grievances/arbitrations at several WSNA-represented hospitals</a:t>
            </a:r>
          </a:p>
          <a:p>
            <a:pPr lvl="1"/>
            <a:r>
              <a:rPr lang="en-US" dirty="0"/>
              <a:t>Arbitrations have alleged that hospitals have failed to live up to rest break promises set out in CBA</a:t>
            </a:r>
          </a:p>
          <a:p>
            <a:pPr lvl="1"/>
            <a:r>
              <a:rPr lang="en-US" dirty="0"/>
              <a:t>Examples of successful outcomes: </a:t>
            </a:r>
          </a:p>
          <a:p>
            <a:pPr lvl="2"/>
            <a:r>
              <a:rPr lang="en-US" dirty="0"/>
              <a:t>Intermittent breaks do not fulfill contractual requirements, employer must provide “block breaks.” </a:t>
            </a:r>
          </a:p>
          <a:p>
            <a:pPr lvl="2"/>
            <a:r>
              <a:rPr lang="en-US" dirty="0"/>
              <a:t>Breaks must be given at midpoint of shift, hospital cannot  provide “end of shift” breaks.</a:t>
            </a:r>
          </a:p>
        </p:txBody>
      </p:sp>
    </p:spTree>
    <p:extLst>
      <p:ext uri="{BB962C8B-B14F-4D97-AF65-F5344CB8AC3E}">
        <p14:creationId xmlns:p14="http://schemas.microsoft.com/office/powerpoint/2010/main" val="1292081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a:lstStyle/>
          <a:p>
            <a:r>
              <a:rPr lang="en-US" dirty="0"/>
              <a:t>An End to Intermittent Breaks</a:t>
            </a:r>
          </a:p>
        </p:txBody>
      </p:sp>
      <p:sp>
        <p:nvSpPr>
          <p:cNvPr id="2" name="Text Placeholder 1"/>
          <p:cNvSpPr>
            <a:spLocks noGrp="1"/>
          </p:cNvSpPr>
          <p:nvPr>
            <p:ph type="body" sz="quarter" idx="11"/>
          </p:nvPr>
        </p:nvSpPr>
        <p:spPr/>
        <p:txBody>
          <a:bodyPr>
            <a:normAutofit/>
          </a:bodyPr>
          <a:lstStyle/>
          <a:p>
            <a:r>
              <a:rPr lang="en-US" i="1" dirty="0">
                <a:latin typeface="Georgia" panose="02040502050405020303" pitchFamily="18" charset="0"/>
                <a:ea typeface="Calibri" panose="020F0502020204030204" pitchFamily="34" charset="0"/>
              </a:rPr>
              <a:t>L&amp;I Policy</a:t>
            </a:r>
            <a:r>
              <a:rPr lang="en-US" dirty="0">
                <a:latin typeface="Georgia" panose="02040502050405020303" pitchFamily="18" charset="0"/>
                <a:ea typeface="Calibri" panose="020F0502020204030204" pitchFamily="34" charset="0"/>
              </a:rPr>
              <a:t>: Recently updated L&amp;I administrative policy </a:t>
            </a:r>
            <a:r>
              <a:rPr lang="en-US" u="sng" dirty="0">
                <a:solidFill>
                  <a:srgbClr val="0000FF"/>
                </a:solidFill>
                <a:latin typeface="Georgia" panose="02040502050405020303" pitchFamily="18" charset="0"/>
                <a:ea typeface="Calibri" panose="020F0502020204030204" pitchFamily="34" charset="0"/>
                <a:cs typeface="Calibri" panose="020F0502020204030204" pitchFamily="34" charset="0"/>
                <a:hlinkClick r:id="rId2"/>
              </a:rPr>
              <a:t>ES.C.6</a:t>
            </a:r>
            <a:endParaRPr lang="en-US" u="sng" dirty="0">
              <a:solidFill>
                <a:srgbClr val="0000FF"/>
              </a:solidFill>
              <a:latin typeface="Georgia" panose="02040502050405020303" pitchFamily="18" charset="0"/>
              <a:ea typeface="Calibri" panose="020F0502020204030204" pitchFamily="34" charset="0"/>
              <a:cs typeface="Calibri" panose="020F0502020204030204" pitchFamily="34" charset="0"/>
            </a:endParaRPr>
          </a:p>
          <a:p>
            <a:pPr marL="571500" indent="-571500">
              <a:buFont typeface="Arial" panose="020B0604020202020204" pitchFamily="34" charset="0"/>
              <a:buChar char="•"/>
            </a:pPr>
            <a:r>
              <a:rPr lang="en-US" sz="2000" dirty="0"/>
              <a:t>The Court of Appeals has recognized that when the nature of work requires employees to engage in constant mental or physical exertion, intermittent rest periods are not permitted.</a:t>
            </a:r>
          </a:p>
          <a:p>
            <a:pPr marL="571500" indent="-571500">
              <a:buFont typeface="Arial" panose="020B0604020202020204" pitchFamily="34" charset="0"/>
              <a:buChar char="•"/>
            </a:pPr>
            <a:r>
              <a:rPr lang="en-US" sz="2000" dirty="0"/>
              <a:t>Employees must be given an uninterrupted 10-minute rest period under these examples or other circumstances where the nature of the work requires constant mental or physical exertion. </a:t>
            </a:r>
          </a:p>
        </p:txBody>
      </p:sp>
    </p:spTree>
    <p:extLst>
      <p:ext uri="{BB962C8B-B14F-4D97-AF65-F5344CB8AC3E}">
        <p14:creationId xmlns:p14="http://schemas.microsoft.com/office/powerpoint/2010/main" val="9064710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xmlns="" id="{82D30D3B-19AD-4D33-A2C7-BDA0C85527E8}"/>
              </a:ext>
            </a:extLst>
          </p:cNvPr>
          <p:cNvSpPr>
            <a:spLocks noGrp="1"/>
          </p:cNvSpPr>
          <p:nvPr>
            <p:ph type="body" sz="quarter" idx="10"/>
          </p:nvPr>
        </p:nvSpPr>
        <p:spPr/>
        <p:txBody>
          <a:bodyPr/>
          <a:lstStyle/>
          <a:p>
            <a:r>
              <a:rPr lang="en-US" dirty="0"/>
              <a:t>Cont. – Labor and Industries</a:t>
            </a:r>
          </a:p>
        </p:txBody>
      </p:sp>
      <p:sp>
        <p:nvSpPr>
          <p:cNvPr id="2" name="Text Placeholder 1">
            <a:extLst>
              <a:ext uri="{FF2B5EF4-FFF2-40B4-BE49-F238E27FC236}">
                <a16:creationId xmlns:a16="http://schemas.microsoft.com/office/drawing/2014/main" xmlns="" id="{0E189ABD-390C-46FD-A7B5-09DAB115BF2B}"/>
              </a:ext>
            </a:extLst>
          </p:cNvPr>
          <p:cNvSpPr>
            <a:spLocks noGrp="1"/>
          </p:cNvSpPr>
          <p:nvPr>
            <p:ph type="body" sz="quarter" idx="11"/>
          </p:nvPr>
        </p:nvSpPr>
        <p:spPr>
          <a:xfrm>
            <a:off x="879077" y="1676400"/>
            <a:ext cx="10398527" cy="4571999"/>
          </a:xfrm>
        </p:spPr>
        <p:txBody>
          <a:bodyPr>
            <a:normAutofit/>
          </a:bodyPr>
          <a:lstStyle/>
          <a:p>
            <a:r>
              <a:rPr lang="en-US" dirty="0"/>
              <a:t>….brief stops to run to the restroom or to grab food or drink to consume are too short and hurried to be considered intermittent rest periods because these stops do not provide a true break from work activity and an opportunity for relaxation.</a:t>
            </a:r>
          </a:p>
          <a:p>
            <a:r>
              <a:rPr lang="en-US" dirty="0" err="1"/>
              <a:t>Pellino</a:t>
            </a:r>
            <a:r>
              <a:rPr lang="en-US" dirty="0"/>
              <a:t> v. Brink’s, 164 </a:t>
            </a:r>
            <a:r>
              <a:rPr lang="en-US" dirty="0" err="1"/>
              <a:t>Wn</a:t>
            </a:r>
            <a:r>
              <a:rPr lang="en-US" dirty="0"/>
              <a:t>. App. 668, 696, 267 P.3d 383 (2011).</a:t>
            </a:r>
          </a:p>
        </p:txBody>
      </p:sp>
    </p:spTree>
    <p:extLst>
      <p:ext uri="{BB962C8B-B14F-4D97-AF65-F5344CB8AC3E}">
        <p14:creationId xmlns:p14="http://schemas.microsoft.com/office/powerpoint/2010/main" val="18129199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990600" y="1295401"/>
            <a:ext cx="10591800" cy="4830764"/>
          </a:xfrm>
          <a:prstGeom prst="rect">
            <a:avLst/>
          </a:prstGeom>
        </p:spPr>
        <p:txBody>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US" sz="2400" dirty="0">
              <a:solidFill>
                <a:prstClr val="white"/>
              </a:solidFill>
              <a:latin typeface="Calibri"/>
            </a:endParaRPr>
          </a:p>
        </p:txBody>
      </p:sp>
      <p:sp>
        <p:nvSpPr>
          <p:cNvPr id="3" name="Text Placeholder 2">
            <a:extLst>
              <a:ext uri="{FF2B5EF4-FFF2-40B4-BE49-F238E27FC236}">
                <a16:creationId xmlns:a16="http://schemas.microsoft.com/office/drawing/2014/main" xmlns="" id="{E5999DB4-C9B4-C44D-9FF6-8ECD4AFD7DFE}"/>
              </a:ext>
            </a:extLst>
          </p:cNvPr>
          <p:cNvSpPr>
            <a:spLocks noGrp="1"/>
          </p:cNvSpPr>
          <p:nvPr>
            <p:ph type="body" sz="quarter" idx="10"/>
          </p:nvPr>
        </p:nvSpPr>
        <p:spPr/>
        <p:txBody>
          <a:bodyPr/>
          <a:lstStyle/>
          <a:p>
            <a:r>
              <a:rPr lang="en-US" dirty="0"/>
              <a:t>Overview</a:t>
            </a:r>
          </a:p>
        </p:txBody>
      </p:sp>
      <p:sp>
        <p:nvSpPr>
          <p:cNvPr id="6" name="Text Placeholder 5">
            <a:extLst>
              <a:ext uri="{FF2B5EF4-FFF2-40B4-BE49-F238E27FC236}">
                <a16:creationId xmlns:a16="http://schemas.microsoft.com/office/drawing/2014/main" xmlns="" id="{BB0659EF-618C-314D-A150-6534C3A244FA}"/>
              </a:ext>
            </a:extLst>
          </p:cNvPr>
          <p:cNvSpPr>
            <a:spLocks noGrp="1"/>
          </p:cNvSpPr>
          <p:nvPr>
            <p:ph type="body" sz="quarter" idx="11"/>
          </p:nvPr>
        </p:nvSpPr>
        <p:spPr>
          <a:xfrm>
            <a:off x="879077" y="1524001"/>
            <a:ext cx="10929483" cy="4419600"/>
          </a:xfrm>
        </p:spPr>
        <p:txBody>
          <a:bodyPr>
            <a:noAutofit/>
          </a:bodyPr>
          <a:lstStyle/>
          <a:p>
            <a:pPr lvl="0">
              <a:spcBef>
                <a:spcPts val="0"/>
              </a:spcBef>
              <a:buSzPts val="1000"/>
              <a:buFont typeface="Symbol" panose="05050102010706020507" pitchFamily="18" charset="2"/>
              <a:buChar char=""/>
              <a:tabLst>
                <a:tab pos="457200" algn="l"/>
              </a:tabLst>
            </a:pPr>
            <a:r>
              <a:rPr lang="en-US" sz="3000" dirty="0">
                <a:latin typeface="Georgia" panose="02040502050405020303" pitchFamily="18" charset="0"/>
                <a:ea typeface="Times New Roman" panose="02020603050405020304" pitchFamily="18" charset="0"/>
              </a:rPr>
              <a:t>Importance of breaks and background</a:t>
            </a:r>
            <a:endParaRPr lang="en-US" sz="3000" dirty="0">
              <a:latin typeface="Georgia" panose="02040502050405020303" pitchFamily="18" charset="0"/>
              <a:ea typeface="Calibri" panose="020F0502020204030204" pitchFamily="34" charset="0"/>
            </a:endParaRPr>
          </a:p>
          <a:p>
            <a:pPr lvl="0">
              <a:spcBef>
                <a:spcPts val="0"/>
              </a:spcBef>
              <a:buSzPts val="1000"/>
              <a:buFont typeface="Symbol" panose="05050102010706020507" pitchFamily="18" charset="2"/>
              <a:buChar char=""/>
              <a:tabLst>
                <a:tab pos="457200" algn="l"/>
              </a:tabLst>
            </a:pPr>
            <a:r>
              <a:rPr lang="en-US" sz="3000" dirty="0">
                <a:latin typeface="Georgia" panose="02040502050405020303" pitchFamily="18" charset="0"/>
                <a:ea typeface="Calibri" panose="020F0502020204030204" pitchFamily="34" charset="0"/>
              </a:rPr>
              <a:t>Break challenges </a:t>
            </a:r>
            <a:r>
              <a:rPr lang="en-US" sz="3000" dirty="0">
                <a:latin typeface="Georgia" panose="02040502050405020303" pitchFamily="18" charset="0"/>
                <a:ea typeface="Times New Roman" panose="02020603050405020304" pitchFamily="18" charset="0"/>
              </a:rPr>
              <a:t> </a:t>
            </a:r>
            <a:endParaRPr lang="en-US" sz="3000" dirty="0">
              <a:latin typeface="Georgia" panose="02040502050405020303" pitchFamily="18" charset="0"/>
              <a:ea typeface="Calibri" panose="020F0502020204030204" pitchFamily="34" charset="0"/>
            </a:endParaRPr>
          </a:p>
          <a:p>
            <a:pPr lvl="0">
              <a:spcBef>
                <a:spcPts val="0"/>
              </a:spcBef>
              <a:buSzPts val="1000"/>
              <a:buFont typeface="Symbol" panose="05050102010706020507" pitchFamily="18" charset="2"/>
              <a:buChar char=""/>
              <a:tabLst>
                <a:tab pos="457200" algn="l"/>
              </a:tabLst>
            </a:pPr>
            <a:r>
              <a:rPr lang="en-US" sz="3000" dirty="0">
                <a:latin typeface="Georgia" panose="02040502050405020303" pitchFamily="18" charset="0"/>
                <a:ea typeface="Times New Roman" panose="02020603050405020304" pitchFamily="18" charset="0"/>
              </a:rPr>
              <a:t>Break legislation  </a:t>
            </a:r>
          </a:p>
          <a:p>
            <a:pPr lvl="0">
              <a:spcBef>
                <a:spcPts val="0"/>
              </a:spcBef>
              <a:buSzPts val="1000"/>
              <a:buFont typeface="Symbol" panose="05050102010706020507" pitchFamily="18" charset="2"/>
              <a:buChar char=""/>
              <a:tabLst>
                <a:tab pos="457200" algn="l"/>
              </a:tabLst>
            </a:pPr>
            <a:r>
              <a:rPr lang="en-US" sz="3000" dirty="0">
                <a:latin typeface="Georgia" panose="02040502050405020303" pitchFamily="18" charset="0"/>
                <a:ea typeface="Calibri" panose="020F0502020204030204" pitchFamily="34" charset="0"/>
              </a:rPr>
              <a:t>Staffing law </a:t>
            </a:r>
          </a:p>
          <a:p>
            <a:pPr lvl="0">
              <a:spcBef>
                <a:spcPts val="0"/>
              </a:spcBef>
              <a:buSzPts val="1000"/>
              <a:buFont typeface="Symbol" panose="05050102010706020507" pitchFamily="18" charset="2"/>
              <a:buChar char=""/>
              <a:tabLst>
                <a:tab pos="457200" algn="l"/>
              </a:tabLst>
            </a:pPr>
            <a:r>
              <a:rPr lang="en-US" sz="3000" dirty="0">
                <a:latin typeface="Georgia" panose="02040502050405020303" pitchFamily="18" charset="0"/>
                <a:ea typeface="Times New Roman" panose="02020603050405020304" pitchFamily="18" charset="0"/>
              </a:rPr>
              <a:t>WSNA wins</a:t>
            </a:r>
            <a:endParaRPr lang="en-US" sz="3000" dirty="0">
              <a:latin typeface="Georgia" panose="02040502050405020303" pitchFamily="18" charset="0"/>
              <a:ea typeface="Calibri" panose="020F0502020204030204" pitchFamily="34" charset="0"/>
            </a:endParaRPr>
          </a:p>
          <a:p>
            <a:pPr lvl="0">
              <a:spcBef>
                <a:spcPts val="0"/>
              </a:spcBef>
              <a:buSzPts val="1000"/>
              <a:buFont typeface="Symbol" panose="05050102010706020507" pitchFamily="18" charset="2"/>
              <a:buChar char=""/>
              <a:tabLst>
                <a:tab pos="457200" algn="l"/>
              </a:tabLst>
            </a:pPr>
            <a:r>
              <a:rPr lang="en-US" sz="3000" dirty="0">
                <a:latin typeface="Georgia" panose="02040502050405020303" pitchFamily="18" charset="0"/>
                <a:ea typeface="Times New Roman" panose="02020603050405020304" pitchFamily="18" charset="0"/>
              </a:rPr>
              <a:t>Labor &amp; Industries advances – Intermittent breaks</a:t>
            </a:r>
          </a:p>
          <a:p>
            <a:pPr>
              <a:spcBef>
                <a:spcPts val="0"/>
              </a:spcBef>
              <a:buSzPts val="1000"/>
              <a:buFont typeface="Symbol" panose="05050102010706020507" pitchFamily="18" charset="2"/>
              <a:buChar char=""/>
              <a:tabLst>
                <a:tab pos="457200" algn="l"/>
              </a:tabLst>
            </a:pPr>
            <a:r>
              <a:rPr lang="en-US" sz="3000" dirty="0">
                <a:latin typeface="Georgia" panose="02040502050405020303" pitchFamily="18" charset="0"/>
                <a:ea typeface="Times New Roman" panose="02020603050405020304" pitchFamily="18" charset="0"/>
              </a:rPr>
              <a:t>Contract language</a:t>
            </a:r>
            <a:endParaRPr lang="en-US" sz="3000" dirty="0">
              <a:latin typeface="Georgia" panose="02040502050405020303" pitchFamily="18" charset="0"/>
              <a:ea typeface="Calibri" panose="020F0502020204030204" pitchFamily="34" charset="0"/>
            </a:endParaRPr>
          </a:p>
        </p:txBody>
      </p:sp>
    </p:spTree>
    <p:extLst>
      <p:ext uri="{BB962C8B-B14F-4D97-AF65-F5344CB8AC3E}">
        <p14:creationId xmlns:p14="http://schemas.microsoft.com/office/powerpoint/2010/main" val="18228232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xmlns="" id="{F15EFDF4-11AE-446E-92D5-83798864337F}"/>
              </a:ext>
            </a:extLst>
          </p:cNvPr>
          <p:cNvSpPr>
            <a:spLocks noGrp="1"/>
          </p:cNvSpPr>
          <p:nvPr>
            <p:ph type="body" sz="quarter" idx="10"/>
          </p:nvPr>
        </p:nvSpPr>
        <p:spPr/>
        <p:txBody>
          <a:bodyPr/>
          <a:lstStyle/>
          <a:p>
            <a:r>
              <a:rPr lang="en-US" dirty="0"/>
              <a:t>HB 1715</a:t>
            </a:r>
          </a:p>
        </p:txBody>
      </p:sp>
      <p:sp>
        <p:nvSpPr>
          <p:cNvPr id="2" name="Text Placeholder 1">
            <a:extLst>
              <a:ext uri="{FF2B5EF4-FFF2-40B4-BE49-F238E27FC236}">
                <a16:creationId xmlns:a16="http://schemas.microsoft.com/office/drawing/2014/main" xmlns="" id="{ECB787E6-4495-4677-B48D-F211AF2FA785}"/>
              </a:ext>
            </a:extLst>
          </p:cNvPr>
          <p:cNvSpPr>
            <a:spLocks noGrp="1"/>
          </p:cNvSpPr>
          <p:nvPr>
            <p:ph type="body" sz="quarter" idx="11"/>
          </p:nvPr>
        </p:nvSpPr>
        <p:spPr/>
        <p:txBody>
          <a:bodyPr>
            <a:normAutofit/>
          </a:bodyPr>
          <a:lstStyle/>
          <a:p>
            <a:r>
              <a:rPr lang="en-US" dirty="0">
                <a:latin typeface="Georgia" panose="02040502050405020303" pitchFamily="18" charset="0"/>
                <a:ea typeface="Calibri" panose="020F0502020204030204" pitchFamily="34" charset="0"/>
              </a:rPr>
              <a:t>Nurses responsible for patients must maintain constant vigilance and mental exertion. Nurses must remain responsible for patients’ lives and must be alert to monitors, alarms, and call lights.  </a:t>
            </a:r>
          </a:p>
          <a:p>
            <a:pPr marL="1143000" lvl="1" indent="-457200"/>
            <a:r>
              <a:rPr lang="en-US" b="0" dirty="0">
                <a:latin typeface="Georgia" panose="02040502050405020303" pitchFamily="18" charset="0"/>
                <a:ea typeface="Calibri" panose="020F0502020204030204" pitchFamily="34" charset="0"/>
              </a:rPr>
              <a:t>Eliminates the use of intermittent breaks and require hospitals to give nurses and other health care workers uninterrupted breaks except in unforeseeable emergent circumstances or when necessary to avoid patient harm.</a:t>
            </a:r>
            <a:endParaRPr lang="en-US" b="0" dirty="0">
              <a:latin typeface="Georgia" panose="02040502050405020303" pitchFamily="18" charset="0"/>
            </a:endParaRPr>
          </a:p>
        </p:txBody>
      </p:sp>
    </p:spTree>
    <p:extLst>
      <p:ext uri="{BB962C8B-B14F-4D97-AF65-F5344CB8AC3E}">
        <p14:creationId xmlns:p14="http://schemas.microsoft.com/office/powerpoint/2010/main" val="35168021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xmlns="" id="{930E6FE3-214E-40C4-B934-122EA9FB737C}"/>
              </a:ext>
            </a:extLst>
          </p:cNvPr>
          <p:cNvSpPr>
            <a:spLocks noGrp="1"/>
          </p:cNvSpPr>
          <p:nvPr>
            <p:ph type="body" sz="quarter" idx="10"/>
          </p:nvPr>
        </p:nvSpPr>
        <p:spPr/>
        <p:txBody>
          <a:bodyPr/>
          <a:lstStyle/>
          <a:p>
            <a:r>
              <a:rPr lang="en-US" dirty="0"/>
              <a:t>Contract Language</a:t>
            </a:r>
          </a:p>
        </p:txBody>
      </p:sp>
      <p:sp>
        <p:nvSpPr>
          <p:cNvPr id="2" name="Text Placeholder 1">
            <a:extLst>
              <a:ext uri="{FF2B5EF4-FFF2-40B4-BE49-F238E27FC236}">
                <a16:creationId xmlns:a16="http://schemas.microsoft.com/office/drawing/2014/main" xmlns="" id="{3746EEC7-93ED-41F1-83E7-654CEECEAEA0}"/>
              </a:ext>
            </a:extLst>
          </p:cNvPr>
          <p:cNvSpPr>
            <a:spLocks noGrp="1"/>
          </p:cNvSpPr>
          <p:nvPr>
            <p:ph type="body" sz="quarter" idx="11"/>
          </p:nvPr>
        </p:nvSpPr>
        <p:spPr/>
        <p:txBody>
          <a:bodyPr/>
          <a:lstStyle/>
          <a:p>
            <a:r>
              <a:rPr lang="en-US" dirty="0"/>
              <a:t>Ideal </a:t>
            </a:r>
          </a:p>
          <a:p>
            <a:pPr lvl="1"/>
            <a:r>
              <a:rPr lang="en-US" dirty="0"/>
              <a:t>Provides for uninterrupted “block” or “period”</a:t>
            </a:r>
          </a:p>
          <a:p>
            <a:pPr lvl="1"/>
            <a:r>
              <a:rPr lang="en-US" dirty="0"/>
              <a:t>Minimal recording requirements</a:t>
            </a:r>
          </a:p>
          <a:p>
            <a:pPr lvl="1"/>
            <a:r>
              <a:rPr lang="en-US" dirty="0"/>
              <a:t>No violation of staffing ratios</a:t>
            </a:r>
          </a:p>
          <a:p>
            <a:pPr lvl="1"/>
            <a:r>
              <a:rPr lang="en-US" dirty="0"/>
              <a:t>Expands state required 10 min to 15 min</a:t>
            </a:r>
          </a:p>
        </p:txBody>
      </p:sp>
    </p:spTree>
    <p:extLst>
      <p:ext uri="{BB962C8B-B14F-4D97-AF65-F5344CB8AC3E}">
        <p14:creationId xmlns:p14="http://schemas.microsoft.com/office/powerpoint/2010/main" val="4728542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xmlns="" id="{E9DE3D68-DE61-4CEA-B8E1-A04BD99137B0}"/>
              </a:ext>
            </a:extLst>
          </p:cNvPr>
          <p:cNvSpPr>
            <a:spLocks noGrp="1"/>
          </p:cNvSpPr>
          <p:nvPr>
            <p:ph type="body" sz="quarter" idx="10"/>
          </p:nvPr>
        </p:nvSpPr>
        <p:spPr/>
        <p:txBody>
          <a:bodyPr/>
          <a:lstStyle/>
          <a:p>
            <a:r>
              <a:rPr lang="en-US" dirty="0"/>
              <a:t>Contract Language</a:t>
            </a:r>
          </a:p>
        </p:txBody>
      </p:sp>
      <p:sp>
        <p:nvSpPr>
          <p:cNvPr id="2" name="Text Placeholder 1">
            <a:extLst>
              <a:ext uri="{FF2B5EF4-FFF2-40B4-BE49-F238E27FC236}">
                <a16:creationId xmlns:a16="http://schemas.microsoft.com/office/drawing/2014/main" xmlns="" id="{79C2946A-C74E-4FE8-91F2-73EB096729F2}"/>
              </a:ext>
            </a:extLst>
          </p:cNvPr>
          <p:cNvSpPr>
            <a:spLocks noGrp="1"/>
          </p:cNvSpPr>
          <p:nvPr>
            <p:ph type="body" sz="quarter" idx="11"/>
          </p:nvPr>
        </p:nvSpPr>
        <p:spPr/>
        <p:txBody>
          <a:bodyPr/>
          <a:lstStyle/>
          <a:p>
            <a:r>
              <a:rPr lang="en-US" dirty="0"/>
              <a:t>No retaliation for recording missed breaks</a:t>
            </a:r>
          </a:p>
          <a:p>
            <a:r>
              <a:rPr lang="en-US" dirty="0"/>
              <a:t>15 min for every 4 hours’ worked.</a:t>
            </a:r>
          </a:p>
        </p:txBody>
      </p:sp>
    </p:spTree>
    <p:extLst>
      <p:ext uri="{BB962C8B-B14F-4D97-AF65-F5344CB8AC3E}">
        <p14:creationId xmlns:p14="http://schemas.microsoft.com/office/powerpoint/2010/main" val="26316454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Image result for safe staffing wsna"/>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01000" y="1676400"/>
            <a:ext cx="2083568" cy="3287408"/>
          </a:xfrm>
          <a:prstGeom prst="rect">
            <a:avLst/>
          </a:prstGeom>
          <a:noFill/>
          <a:extLst>
            <a:ext uri="{909E8E84-426E-40DD-AFC4-6F175D3DCCD1}">
              <a14:hiddenFill xmlns:a14="http://schemas.microsoft.com/office/drawing/2010/main">
                <a:solidFill>
                  <a:srgbClr val="FFFFFF"/>
                </a:solidFill>
              </a14:hiddenFill>
            </a:ext>
          </a:extLst>
        </p:spPr>
      </p:pic>
      <p:sp>
        <p:nvSpPr>
          <p:cNvPr id="2" name="Text Placeholder 1">
            <a:extLst>
              <a:ext uri="{FF2B5EF4-FFF2-40B4-BE49-F238E27FC236}">
                <a16:creationId xmlns:a16="http://schemas.microsoft.com/office/drawing/2014/main" xmlns="" id="{0BF0F93E-6062-3248-A691-05CE3E36CA39}"/>
              </a:ext>
            </a:extLst>
          </p:cNvPr>
          <p:cNvSpPr>
            <a:spLocks noGrp="1"/>
          </p:cNvSpPr>
          <p:nvPr>
            <p:ph type="body" sz="quarter" idx="10"/>
          </p:nvPr>
        </p:nvSpPr>
        <p:spPr/>
        <p:txBody>
          <a:bodyPr/>
          <a:lstStyle/>
          <a:p>
            <a:r>
              <a:rPr lang="en-US" dirty="0"/>
              <a:t>Background</a:t>
            </a:r>
          </a:p>
        </p:txBody>
      </p:sp>
      <p:sp>
        <p:nvSpPr>
          <p:cNvPr id="3" name="Text Placeholder 2">
            <a:extLst>
              <a:ext uri="{FF2B5EF4-FFF2-40B4-BE49-F238E27FC236}">
                <a16:creationId xmlns:a16="http://schemas.microsoft.com/office/drawing/2014/main" xmlns="" id="{4FC9C9D3-78FC-1C45-8019-D2F54B55B8AC}"/>
              </a:ext>
            </a:extLst>
          </p:cNvPr>
          <p:cNvSpPr>
            <a:spLocks noGrp="1"/>
          </p:cNvSpPr>
          <p:nvPr>
            <p:ph type="body" sz="quarter" idx="11"/>
          </p:nvPr>
        </p:nvSpPr>
        <p:spPr>
          <a:xfrm>
            <a:off x="879077" y="1676401"/>
            <a:ext cx="6207523" cy="4191000"/>
          </a:xfrm>
        </p:spPr>
        <p:txBody>
          <a:bodyPr>
            <a:normAutofit/>
          </a:bodyPr>
          <a:lstStyle/>
          <a:p>
            <a:r>
              <a:rPr lang="en-US" sz="2800" dirty="0"/>
              <a:t>Ensuring nurses have adequate staffing and are able to take their breaks is a huge priority for WSNA</a:t>
            </a:r>
          </a:p>
        </p:txBody>
      </p:sp>
    </p:spTree>
    <p:extLst>
      <p:ext uri="{BB962C8B-B14F-4D97-AF65-F5344CB8AC3E}">
        <p14:creationId xmlns:p14="http://schemas.microsoft.com/office/powerpoint/2010/main" val="4700538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B2BAC006-46BE-B64E-8333-54626AC9A5FC}"/>
              </a:ext>
            </a:extLst>
          </p:cNvPr>
          <p:cNvSpPr>
            <a:spLocks noGrp="1"/>
          </p:cNvSpPr>
          <p:nvPr>
            <p:ph type="body" sz="quarter" idx="10"/>
          </p:nvPr>
        </p:nvSpPr>
        <p:spPr/>
        <p:txBody>
          <a:bodyPr/>
          <a:lstStyle/>
          <a:p>
            <a:r>
              <a:rPr lang="en-US" dirty="0"/>
              <a:t>Rest Breaks – Background </a:t>
            </a:r>
          </a:p>
        </p:txBody>
      </p:sp>
      <p:sp>
        <p:nvSpPr>
          <p:cNvPr id="3" name="Text Placeholder 2">
            <a:extLst>
              <a:ext uri="{FF2B5EF4-FFF2-40B4-BE49-F238E27FC236}">
                <a16:creationId xmlns:a16="http://schemas.microsoft.com/office/drawing/2014/main" xmlns="" id="{805E3AD4-0B3E-2E49-BE40-8B53815753C4}"/>
              </a:ext>
            </a:extLst>
          </p:cNvPr>
          <p:cNvSpPr>
            <a:spLocks noGrp="1"/>
          </p:cNvSpPr>
          <p:nvPr>
            <p:ph type="body" sz="quarter" idx="11"/>
          </p:nvPr>
        </p:nvSpPr>
        <p:spPr/>
        <p:txBody>
          <a:bodyPr/>
          <a:lstStyle/>
          <a:p>
            <a:r>
              <a:rPr lang="en-US" dirty="0"/>
              <a:t>Crucial for patient safety</a:t>
            </a:r>
          </a:p>
          <a:p>
            <a:r>
              <a:rPr lang="en-US" dirty="0"/>
              <a:t>Crucial for nurses’ safety</a:t>
            </a:r>
          </a:p>
          <a:p>
            <a:pPr lvl="1"/>
            <a:r>
              <a:rPr lang="en-US" dirty="0"/>
              <a:t>Burnout</a:t>
            </a:r>
          </a:p>
          <a:p>
            <a:pPr lvl="1"/>
            <a:r>
              <a:rPr lang="en-US" dirty="0"/>
              <a:t>Fatigue </a:t>
            </a:r>
          </a:p>
          <a:p>
            <a:pPr lvl="1"/>
            <a:r>
              <a:rPr lang="en-US" dirty="0"/>
              <a:t>Needle sticks</a:t>
            </a:r>
          </a:p>
          <a:p>
            <a:pPr lvl="1"/>
            <a:r>
              <a:rPr lang="en-US" dirty="0"/>
              <a:t>Musculoskeletal injuries</a:t>
            </a:r>
          </a:p>
        </p:txBody>
      </p:sp>
    </p:spTree>
    <p:extLst>
      <p:ext uri="{BB962C8B-B14F-4D97-AF65-F5344CB8AC3E}">
        <p14:creationId xmlns:p14="http://schemas.microsoft.com/office/powerpoint/2010/main" val="18786715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xmlns="" id="{A0E457E3-35AB-054D-A503-F1AF9E7B3B1A}"/>
              </a:ext>
            </a:extLst>
          </p:cNvPr>
          <p:cNvSpPr>
            <a:spLocks noGrp="1"/>
          </p:cNvSpPr>
          <p:nvPr>
            <p:ph type="body" sz="quarter" idx="10"/>
          </p:nvPr>
        </p:nvSpPr>
        <p:spPr/>
        <p:txBody>
          <a:bodyPr/>
          <a:lstStyle/>
          <a:p>
            <a:r>
              <a:rPr lang="en-US" dirty="0"/>
              <a:t>Rest Breaks – Background </a:t>
            </a:r>
          </a:p>
        </p:txBody>
      </p:sp>
      <p:sp>
        <p:nvSpPr>
          <p:cNvPr id="5" name="Text Placeholder 4">
            <a:extLst>
              <a:ext uri="{FF2B5EF4-FFF2-40B4-BE49-F238E27FC236}">
                <a16:creationId xmlns:a16="http://schemas.microsoft.com/office/drawing/2014/main" xmlns="" id="{E4DE9924-B8FF-CA48-BCB4-240993C136CD}"/>
              </a:ext>
            </a:extLst>
          </p:cNvPr>
          <p:cNvSpPr>
            <a:spLocks noGrp="1"/>
          </p:cNvSpPr>
          <p:nvPr>
            <p:ph type="body" sz="quarter" idx="11"/>
          </p:nvPr>
        </p:nvSpPr>
        <p:spPr/>
        <p:txBody>
          <a:bodyPr/>
          <a:lstStyle/>
          <a:p>
            <a:r>
              <a:rPr lang="en-US" dirty="0"/>
              <a:t>State law requires a break of ten minutes for every four hours worked.</a:t>
            </a:r>
          </a:p>
          <a:p>
            <a:r>
              <a:rPr lang="en-US" dirty="0"/>
              <a:t>The industry standard in Washington state for a unionized RN is a </a:t>
            </a:r>
            <a:r>
              <a:rPr lang="en-US" i="1" dirty="0"/>
              <a:t>15-minute break every four hours.</a:t>
            </a:r>
            <a:endParaRPr lang="en-US" dirty="0"/>
          </a:p>
          <a:p>
            <a:pPr lvl="1"/>
            <a:r>
              <a:rPr lang="en-US" dirty="0"/>
              <a:t>A longer rest break is necessary due to the physical and mental demands of patient care.</a:t>
            </a:r>
          </a:p>
          <a:p>
            <a:pPr lvl="1"/>
            <a:r>
              <a:rPr lang="en-US" dirty="0"/>
              <a:t>The extra five minutes of break time is a result of collective bargaining and is not guaranteed by law.</a:t>
            </a:r>
          </a:p>
        </p:txBody>
      </p:sp>
    </p:spTree>
    <p:extLst>
      <p:ext uri="{BB962C8B-B14F-4D97-AF65-F5344CB8AC3E}">
        <p14:creationId xmlns:p14="http://schemas.microsoft.com/office/powerpoint/2010/main" val="16493848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981200" y="274638"/>
            <a:ext cx="8229600" cy="1143000"/>
          </a:xfrm>
          <a:prstGeom prst="rect">
            <a:avLst/>
          </a:prstGeom>
        </p:spPr>
        <p:txBody>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charset="0"/>
              </a:defRPr>
            </a:lvl2pPr>
            <a:lvl3pPr algn="ctr" rtl="0" eaLnBrk="1" fontAlgn="base" hangingPunct="1">
              <a:spcBef>
                <a:spcPct val="0"/>
              </a:spcBef>
              <a:spcAft>
                <a:spcPct val="0"/>
              </a:spcAft>
              <a:defRPr sz="4400">
                <a:solidFill>
                  <a:schemeClr val="tx1"/>
                </a:solidFill>
                <a:latin typeface="Calibri" charset="0"/>
              </a:defRPr>
            </a:lvl3pPr>
            <a:lvl4pPr algn="ctr" rtl="0" eaLnBrk="1" fontAlgn="base" hangingPunct="1">
              <a:spcBef>
                <a:spcPct val="0"/>
              </a:spcBef>
              <a:spcAft>
                <a:spcPct val="0"/>
              </a:spcAft>
              <a:defRPr sz="4400">
                <a:solidFill>
                  <a:schemeClr val="tx1"/>
                </a:solidFill>
                <a:latin typeface="Calibri" charset="0"/>
              </a:defRPr>
            </a:lvl4pPr>
            <a:lvl5pPr algn="ctr" rtl="0" eaLnBrk="1" fontAlgn="base" hangingPunct="1">
              <a:spcBef>
                <a:spcPct val="0"/>
              </a:spcBef>
              <a:spcAft>
                <a:spcPct val="0"/>
              </a:spcAft>
              <a:defRPr sz="4400">
                <a:solidFill>
                  <a:schemeClr val="tx1"/>
                </a:solidFill>
                <a:latin typeface="Calibri" charset="0"/>
              </a:defRPr>
            </a:lvl5pPr>
            <a:lvl6pPr marL="457200" algn="ctr" rtl="0" eaLnBrk="1" fontAlgn="base" hangingPunct="1">
              <a:spcBef>
                <a:spcPct val="0"/>
              </a:spcBef>
              <a:spcAft>
                <a:spcPct val="0"/>
              </a:spcAft>
              <a:defRPr sz="4400">
                <a:solidFill>
                  <a:schemeClr val="tx1"/>
                </a:solidFill>
                <a:latin typeface="Calibri" charset="0"/>
              </a:defRPr>
            </a:lvl6pPr>
            <a:lvl7pPr marL="914400" algn="ctr" rtl="0" eaLnBrk="1" fontAlgn="base" hangingPunct="1">
              <a:spcBef>
                <a:spcPct val="0"/>
              </a:spcBef>
              <a:spcAft>
                <a:spcPct val="0"/>
              </a:spcAft>
              <a:defRPr sz="4400">
                <a:solidFill>
                  <a:schemeClr val="tx1"/>
                </a:solidFill>
                <a:latin typeface="Calibri" charset="0"/>
              </a:defRPr>
            </a:lvl7pPr>
            <a:lvl8pPr marL="1371600" algn="ctr" rtl="0" eaLnBrk="1" fontAlgn="base" hangingPunct="1">
              <a:spcBef>
                <a:spcPct val="0"/>
              </a:spcBef>
              <a:spcAft>
                <a:spcPct val="0"/>
              </a:spcAft>
              <a:defRPr sz="4400">
                <a:solidFill>
                  <a:schemeClr val="tx1"/>
                </a:solidFill>
                <a:latin typeface="Calibri" charset="0"/>
              </a:defRPr>
            </a:lvl8pPr>
            <a:lvl9pPr marL="1828800" algn="ctr" rtl="0" eaLnBrk="1" fontAlgn="base" hangingPunct="1">
              <a:spcBef>
                <a:spcPct val="0"/>
              </a:spcBef>
              <a:spcAft>
                <a:spcPct val="0"/>
              </a:spcAft>
              <a:defRPr sz="4400">
                <a:solidFill>
                  <a:schemeClr val="tx1"/>
                </a:solidFill>
                <a:latin typeface="Calibri" charset="0"/>
              </a:defRPr>
            </a:lvl9pPr>
          </a:lstStyle>
          <a:p>
            <a:r>
              <a:rPr lang="en-US" b="1" dirty="0">
                <a:solidFill>
                  <a:prstClr val="white"/>
                </a:solidFill>
                <a:latin typeface="Calibri"/>
              </a:rPr>
              <a:t>Rest Breaks - Challenges</a:t>
            </a:r>
          </a:p>
        </p:txBody>
      </p:sp>
      <p:sp>
        <p:nvSpPr>
          <p:cNvPr id="2" name="Text Placeholder 1">
            <a:extLst>
              <a:ext uri="{FF2B5EF4-FFF2-40B4-BE49-F238E27FC236}">
                <a16:creationId xmlns:a16="http://schemas.microsoft.com/office/drawing/2014/main" xmlns="" id="{B4745EB7-37C9-4C42-B160-60A6A167B9F2}"/>
              </a:ext>
            </a:extLst>
          </p:cNvPr>
          <p:cNvSpPr>
            <a:spLocks noGrp="1"/>
          </p:cNvSpPr>
          <p:nvPr>
            <p:ph type="body" sz="quarter" idx="10"/>
          </p:nvPr>
        </p:nvSpPr>
        <p:spPr/>
        <p:txBody>
          <a:bodyPr/>
          <a:lstStyle/>
          <a:p>
            <a:r>
              <a:rPr lang="en-US" dirty="0"/>
              <a:t> </a:t>
            </a:r>
          </a:p>
        </p:txBody>
      </p:sp>
      <p:sp>
        <p:nvSpPr>
          <p:cNvPr id="3" name="Text Placeholder 2">
            <a:extLst>
              <a:ext uri="{FF2B5EF4-FFF2-40B4-BE49-F238E27FC236}">
                <a16:creationId xmlns:a16="http://schemas.microsoft.com/office/drawing/2014/main" xmlns="" id="{E2F641B6-A1D4-564E-B673-46FE755193FB}"/>
              </a:ext>
            </a:extLst>
          </p:cNvPr>
          <p:cNvSpPr>
            <a:spLocks noGrp="1"/>
          </p:cNvSpPr>
          <p:nvPr>
            <p:ph type="body" sz="quarter" idx="11"/>
          </p:nvPr>
        </p:nvSpPr>
        <p:spPr/>
        <p:txBody>
          <a:bodyPr>
            <a:normAutofit fontScale="92500" lnSpcReduction="10000"/>
          </a:bodyPr>
          <a:lstStyle/>
          <a:p>
            <a:r>
              <a:rPr lang="en-US" dirty="0"/>
              <a:t>Culture of Intimidation and Retaliation</a:t>
            </a:r>
          </a:p>
          <a:p>
            <a:pPr lvl="1"/>
            <a:r>
              <a:rPr lang="en-US" dirty="0"/>
              <a:t>Time management problem</a:t>
            </a:r>
          </a:p>
          <a:p>
            <a:r>
              <a:rPr lang="en-US" dirty="0"/>
              <a:t>Break buddies</a:t>
            </a:r>
          </a:p>
          <a:p>
            <a:pPr lvl="1"/>
            <a:r>
              <a:rPr lang="en-US" dirty="0"/>
              <a:t>Require nurse to double up on patient assignments</a:t>
            </a:r>
          </a:p>
          <a:p>
            <a:pPr lvl="1"/>
            <a:r>
              <a:rPr lang="en-US" dirty="0"/>
              <a:t>Does not allow the breaking nurse to completely hand off that patient assignment</a:t>
            </a:r>
          </a:p>
          <a:p>
            <a:pPr lvl="1"/>
            <a:r>
              <a:rPr lang="en-US" dirty="0"/>
              <a:t>Gap in patient care</a:t>
            </a:r>
          </a:p>
          <a:p>
            <a:r>
              <a:rPr lang="en-US" dirty="0"/>
              <a:t>Barriers to accurately recording missed breaks</a:t>
            </a:r>
          </a:p>
          <a:p>
            <a:pPr lvl="1"/>
            <a:r>
              <a:rPr lang="en-US" dirty="0"/>
              <a:t>e.g. missed break logs, written explanation, etc.</a:t>
            </a:r>
          </a:p>
          <a:p>
            <a:pPr lvl="1"/>
            <a:r>
              <a:rPr lang="en-US" dirty="0"/>
              <a:t>Should be easy to punch in a missed break</a:t>
            </a:r>
          </a:p>
          <a:p>
            <a:endParaRPr lang="en-US" dirty="0"/>
          </a:p>
        </p:txBody>
      </p:sp>
    </p:spTree>
    <p:extLst>
      <p:ext uri="{BB962C8B-B14F-4D97-AF65-F5344CB8AC3E}">
        <p14:creationId xmlns:p14="http://schemas.microsoft.com/office/powerpoint/2010/main" val="18442161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4AFDC742-A279-435B-8740-44A0567134DE" descr="4AFDC742-A279-435B-8740-44A0567134D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14400" y="152400"/>
            <a:ext cx="9677400" cy="60415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794719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xmlns="" id="{C769CEF1-93A0-4044-90B9-0CD1CF14605C}"/>
              </a:ext>
            </a:extLst>
          </p:cNvPr>
          <p:cNvSpPr>
            <a:spLocks noGrp="1"/>
          </p:cNvSpPr>
          <p:nvPr>
            <p:ph type="body" sz="quarter" idx="10"/>
          </p:nvPr>
        </p:nvSpPr>
        <p:spPr/>
        <p:txBody>
          <a:bodyPr/>
          <a:lstStyle/>
          <a:p>
            <a:r>
              <a:rPr lang="en-US" dirty="0"/>
              <a:t>Rest Breaks – Challenges </a:t>
            </a:r>
          </a:p>
        </p:txBody>
      </p:sp>
      <p:sp>
        <p:nvSpPr>
          <p:cNvPr id="5" name="Text Placeholder 4">
            <a:extLst>
              <a:ext uri="{FF2B5EF4-FFF2-40B4-BE49-F238E27FC236}">
                <a16:creationId xmlns:a16="http://schemas.microsoft.com/office/drawing/2014/main" xmlns="" id="{CA1BC23A-01F4-6D44-8104-8F51A1558DBD}"/>
              </a:ext>
            </a:extLst>
          </p:cNvPr>
          <p:cNvSpPr>
            <a:spLocks noGrp="1"/>
          </p:cNvSpPr>
          <p:nvPr>
            <p:ph type="body" sz="quarter" idx="11"/>
          </p:nvPr>
        </p:nvSpPr>
        <p:spPr/>
        <p:txBody>
          <a:bodyPr/>
          <a:lstStyle/>
          <a:p>
            <a:r>
              <a:rPr lang="en-US" dirty="0"/>
              <a:t>Intermittent Break – small periods of break time where the nurse retains responsibility for his/her patient</a:t>
            </a:r>
          </a:p>
          <a:p>
            <a:pPr lvl="1"/>
            <a:r>
              <a:rPr lang="en-US" dirty="0"/>
              <a:t>Using the restroom</a:t>
            </a:r>
          </a:p>
          <a:p>
            <a:pPr lvl="1"/>
            <a:r>
              <a:rPr lang="en-US" dirty="0"/>
              <a:t>Getting a drink of water</a:t>
            </a:r>
          </a:p>
          <a:p>
            <a:endParaRPr lang="en-US" dirty="0"/>
          </a:p>
          <a:p>
            <a:endParaRPr lang="en-US" dirty="0"/>
          </a:p>
        </p:txBody>
      </p:sp>
    </p:spTree>
    <p:extLst>
      <p:ext uri="{BB962C8B-B14F-4D97-AF65-F5344CB8AC3E}">
        <p14:creationId xmlns:p14="http://schemas.microsoft.com/office/powerpoint/2010/main" val="26286412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EFBDFAD3-DF2D-E040-9703-00A1762FA176}"/>
              </a:ext>
            </a:extLst>
          </p:cNvPr>
          <p:cNvSpPr>
            <a:spLocks noGrp="1"/>
          </p:cNvSpPr>
          <p:nvPr>
            <p:ph type="body" sz="quarter" idx="10"/>
          </p:nvPr>
        </p:nvSpPr>
        <p:spPr/>
        <p:txBody>
          <a:bodyPr/>
          <a:lstStyle/>
          <a:p>
            <a:r>
              <a:rPr lang="en-US" dirty="0"/>
              <a:t>Rest Breaks – Challenges/Issues </a:t>
            </a:r>
          </a:p>
        </p:txBody>
      </p:sp>
      <p:sp>
        <p:nvSpPr>
          <p:cNvPr id="3" name="Text Placeholder 2">
            <a:extLst>
              <a:ext uri="{FF2B5EF4-FFF2-40B4-BE49-F238E27FC236}">
                <a16:creationId xmlns:a16="http://schemas.microsoft.com/office/drawing/2014/main" xmlns="" id="{8E49C23D-AB6C-614A-8EEF-0972F5D5712A}"/>
              </a:ext>
            </a:extLst>
          </p:cNvPr>
          <p:cNvSpPr>
            <a:spLocks noGrp="1"/>
          </p:cNvSpPr>
          <p:nvPr>
            <p:ph type="body" sz="quarter" idx="11"/>
          </p:nvPr>
        </p:nvSpPr>
        <p:spPr/>
        <p:txBody>
          <a:bodyPr>
            <a:normAutofit/>
          </a:bodyPr>
          <a:lstStyle/>
          <a:p>
            <a:r>
              <a:rPr lang="en-US" sz="2800" dirty="0"/>
              <a:t>WA Nurse Practice Act</a:t>
            </a:r>
          </a:p>
          <a:p>
            <a:pPr lvl="1"/>
            <a:r>
              <a:rPr lang="en-US" sz="2800" dirty="0"/>
              <a:t>Fear of patient abandonment and licensure exposure</a:t>
            </a:r>
          </a:p>
          <a:p>
            <a:pPr lvl="1"/>
            <a:r>
              <a:rPr lang="en-US" sz="2800" dirty="0"/>
              <a:t>Standards of care/fear of harming patients</a:t>
            </a:r>
          </a:p>
          <a:p>
            <a:pPr lvl="1"/>
            <a:r>
              <a:rPr lang="en-US" sz="2800" dirty="0"/>
              <a:t>Inadequacy of leaving patients under supervision of a tech, LPN, etc. </a:t>
            </a:r>
          </a:p>
          <a:p>
            <a:pPr lvl="1"/>
            <a:r>
              <a:rPr lang="en-US" sz="2800" dirty="0"/>
              <a:t>Impossible situation of choosing to be unsafe v. insubordination</a:t>
            </a:r>
          </a:p>
          <a:p>
            <a:endParaRPr lang="en-US" dirty="0"/>
          </a:p>
        </p:txBody>
      </p:sp>
    </p:spTree>
    <p:extLst>
      <p:ext uri="{BB962C8B-B14F-4D97-AF65-F5344CB8AC3E}">
        <p14:creationId xmlns:p14="http://schemas.microsoft.com/office/powerpoint/2010/main" val="1792221914"/>
      </p:ext>
    </p:extLst>
  </p:cSld>
  <p:clrMapOvr>
    <a:masterClrMapping/>
  </p:clrMapOvr>
</p:sld>
</file>

<file path=ppt/theme/theme1.xml><?xml version="1.0" encoding="utf-8"?>
<a:theme xmlns:a="http://schemas.openxmlformats.org/drawingml/2006/main" name="Blue Background">
  <a:themeElements>
    <a:clrScheme name="Blues">
      <a:dk1>
        <a:srgbClr val="005F9E"/>
      </a:dk1>
      <a:lt1>
        <a:srgbClr val="FFFFFF"/>
      </a:lt1>
      <a:dk2>
        <a:srgbClr val="005F9E"/>
      </a:dk2>
      <a:lt2>
        <a:srgbClr val="E7E6E6"/>
      </a:lt2>
      <a:accent1>
        <a:srgbClr val="005F9E"/>
      </a:accent1>
      <a:accent2>
        <a:srgbClr val="4CB8FF"/>
      </a:accent2>
      <a:accent3>
        <a:srgbClr val="0099FF"/>
      </a:accent3>
      <a:accent4>
        <a:srgbClr val="007BCC"/>
      </a:accent4>
      <a:accent5>
        <a:srgbClr val="265C7F"/>
      </a:accent5>
      <a:accent6>
        <a:srgbClr val="002640"/>
      </a:accent6>
      <a:hlink>
        <a:srgbClr val="FF7836"/>
      </a:hlink>
      <a:folHlink>
        <a:srgbClr val="FF592B"/>
      </a:folHlink>
    </a:clrScheme>
    <a:fontScheme name="Georgia">
      <a:majorFont>
        <a:latin typeface="Georgia" panose="020405020504050203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panose="020405020504050203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WSNA PowerPoint Template 2017 v17_02 widescreen" id="{2D300CC5-5D57-0044-A53F-3D42E6ACF346}" vid="{B015DA05-A289-CC44-B094-EAC20A4FDDE5}"/>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WSNA PowerPoint Template 2017 v17_02 widescreen</Template>
  <TotalTime>2660</TotalTime>
  <Words>1733</Words>
  <Application>Microsoft Office PowerPoint</Application>
  <PresentationFormat>Custom</PresentationFormat>
  <Paragraphs>170</Paragraphs>
  <Slides>22</Slides>
  <Notes>15</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Blue Background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 Frey</dc:creator>
  <cp:lastModifiedBy>Sara Markle, AFT Health, Safety &amp; Well-Being</cp:lastModifiedBy>
  <cp:revision>28</cp:revision>
  <cp:lastPrinted>1601-01-01T00:00:00Z</cp:lastPrinted>
  <dcterms:created xsi:type="dcterms:W3CDTF">2018-04-28T23:49:56Z</dcterms:created>
  <dcterms:modified xsi:type="dcterms:W3CDTF">2018-06-13T19:53:42Z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TC010184561033</vt:lpwstr>
  </property>
</Properties>
</file>