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306" r:id="rId3"/>
    <p:sldId id="258" r:id="rId4"/>
    <p:sldId id="369" r:id="rId5"/>
    <p:sldId id="372" r:id="rId6"/>
    <p:sldId id="374" r:id="rId7"/>
    <p:sldId id="375" r:id="rId8"/>
    <p:sldId id="283" r:id="rId9"/>
    <p:sldId id="278" r:id="rId10"/>
    <p:sldId id="367" r:id="rId11"/>
    <p:sldId id="368" r:id="rId12"/>
    <p:sldId id="373" r:id="rId13"/>
    <p:sldId id="342" r:id="rId14"/>
    <p:sldId id="376" r:id="rId15"/>
    <p:sldId id="291" r:id="rId16"/>
    <p:sldId id="29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Tan Piazza" initials="ATP" lastIdx="2" clrIdx="0">
    <p:extLst>
      <p:ext uri="{19B8F6BF-5375-455C-9EA6-DF929625EA0E}">
        <p15:presenceInfo xmlns:p15="http://schemas.microsoft.com/office/powerpoint/2012/main" userId="S-1-5-21-136211520-3095970164-3596329236-1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0"/>
    <a:srgbClr val="00558A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0413" autoAdjust="0"/>
  </p:normalViewPr>
  <p:slideViewPr>
    <p:cSldViewPr>
      <p:cViewPr varScale="1">
        <p:scale>
          <a:sx n="114" d="100"/>
          <a:sy n="114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13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847DD-E55F-485F-873A-76EC2A301ED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293E4-DD10-4426-9E59-A1754A24A556}" type="pres">
      <dgm:prSet presAssocID="{BD2847DD-E55F-485F-873A-76EC2A301ED2}" presName="Name0" presStyleCnt="0">
        <dgm:presLayoutVars>
          <dgm:dir/>
          <dgm:resizeHandles val="exact"/>
        </dgm:presLayoutVars>
      </dgm:prSet>
      <dgm:spPr/>
    </dgm:pt>
    <dgm:pt modelId="{2ACF2652-BF84-4DB9-BF91-19253E5580C2}" type="pres">
      <dgm:prSet presAssocID="{BD2847DD-E55F-485F-873A-76EC2A301ED2}" presName="cycle" presStyleCnt="0"/>
      <dgm:spPr/>
    </dgm:pt>
  </dgm:ptLst>
  <dgm:cxnLst>
    <dgm:cxn modelId="{AEE613E3-7E40-4E27-ADAF-364C806835C5}" type="presOf" srcId="{BD2847DD-E55F-485F-873A-76EC2A301ED2}" destId="{636293E4-DD10-4426-9E59-A1754A24A556}" srcOrd="0" destOrd="0" presId="urn:microsoft.com/office/officeart/2005/8/layout/cycle3"/>
    <dgm:cxn modelId="{4F7C6859-74F6-46B0-95A0-D7B1B86B1141}" type="presParOf" srcId="{636293E4-DD10-4426-9E59-A1754A24A556}" destId="{2ACF2652-BF84-4DB9-BF91-19253E5580C2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fld id="{869B480C-B29A-4AC3-BEB2-16881601FE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2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fld id="{36A9CBDF-068F-4937-9E87-F47C7539F4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88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0D22C6A-936A-420B-A786-C96ABC7702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D34B693-8BF9-4372-B36E-55E4F35CD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This portion of presentation is to make sure you understand some key concepts related to staffing and budgeting –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012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6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E169FC32-5154-4CC1-81F9-11504EA72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CF3CFED0-789F-4E37-9BD5-7508E54AB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8599C3EF-4784-4BAA-80F2-2E3736AB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1D4227-1B90-462A-BFBB-8B830B47F454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245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knows if their organization is using a benchmarking database?  Which 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2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3F3B-B959-4B64-9FC7-3BA20F0EB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393" y="4186770"/>
            <a:ext cx="7710243" cy="1452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SPEAKER NAME HERE (Georgia, 24 pt.)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627578"/>
            <a:ext cx="6972300" cy="3407041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1" i="0" cap="none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Georgia Bold</a:t>
            </a:r>
          </a:p>
          <a:p>
            <a:pPr lvl="0"/>
            <a:r>
              <a:rPr lang="en-US" dirty="0"/>
              <a:t>60 pt.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40" cy="4943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66" y="6248400"/>
            <a:ext cx="3377184" cy="1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Stream_H">
            <a:extLst>
              <a:ext uri="{FF2B5EF4-FFF2-40B4-BE49-F238E27FC236}">
                <a16:creationId xmlns:a16="http://schemas.microsoft.com/office/drawing/2014/main" id="{C8710B53-D7EB-4AD0-81DB-DC859DA9A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22225"/>
            <a:ext cx="9190038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FHS_white">
            <a:extLst>
              <a:ext uri="{FF2B5EF4-FFF2-40B4-BE49-F238E27FC236}">
                <a16:creationId xmlns:a16="http://schemas.microsoft.com/office/drawing/2014/main" id="{528200C0-0DFF-4F7E-980F-8CC1FCC9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03188"/>
            <a:ext cx="23034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74B669B-CC3F-4F69-95F2-2147F6F87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5996AA4-B016-4700-9319-6187A106A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A0048DD-EE44-4ACF-A4FB-CC4723E89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A3A3A7-633E-438E-BB21-75F3032E5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5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393" y="4186770"/>
            <a:ext cx="7710243" cy="1452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SPEAKER NAME HERE (Georgia, 24 pt.)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627578"/>
            <a:ext cx="6972300" cy="3407041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1" i="0" cap="none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Georgia Bold</a:t>
            </a:r>
          </a:p>
          <a:p>
            <a:pPr lvl="0"/>
            <a:r>
              <a:rPr lang="en-US" dirty="0"/>
              <a:t>60 pt.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39" cy="4943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9" y="6248400"/>
            <a:ext cx="2843698" cy="1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7798895" cy="38100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rgbClr val="00558A"/>
              </a:buClr>
              <a:buFont typeface="Lucida Grande"/>
              <a:buChar char="&gt;"/>
              <a:defRPr sz="2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18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SzPct val="100000"/>
              <a:buFont typeface="Lucida Grande"/>
              <a:buChar char="&gt;"/>
              <a:defRPr sz="16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14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Font typeface="Lucida Grande"/>
              <a:buChar char="&gt;"/>
              <a:defRPr sz="12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20 pt.)</a:t>
            </a:r>
          </a:p>
          <a:p>
            <a:pPr lvl="1"/>
            <a:r>
              <a:rPr lang="en-US" dirty="0"/>
              <a:t>Second level (Georgia, 18)</a:t>
            </a:r>
          </a:p>
          <a:p>
            <a:pPr lvl="2"/>
            <a:r>
              <a:rPr lang="en-US" dirty="0"/>
              <a:t>Third level (Georgia, 16)</a:t>
            </a:r>
          </a:p>
          <a:p>
            <a:pPr lvl="3"/>
            <a:r>
              <a:rPr lang="en-US" dirty="0"/>
              <a:t>Fourth level (Georgia, 14)</a:t>
            </a:r>
          </a:p>
          <a:p>
            <a:pPr lvl="4"/>
            <a:r>
              <a:rPr lang="en-US" dirty="0"/>
              <a:t>Fifth level (Georgia, 12)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447801"/>
            <a:ext cx="8184662" cy="6940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600" b="0" i="0" cap="all" spc="10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(Georgia, all caps 16PT.)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9" y="6438506"/>
            <a:ext cx="2843698" cy="174523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</p:spTree>
    <p:extLst>
      <p:ext uri="{BB962C8B-B14F-4D97-AF65-F5344CB8AC3E}">
        <p14:creationId xmlns:p14="http://schemas.microsoft.com/office/powerpoint/2010/main" val="46046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9305" y="1752600"/>
            <a:ext cx="779889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Lucida Grande"/>
              <a:buNone/>
              <a:defRPr sz="4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buClr>
                <a:schemeClr val="bg1"/>
              </a:buClr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buClr>
                <a:schemeClr val="bg1"/>
              </a:buClr>
              <a:buSzPct val="100000"/>
              <a:buFont typeface="Lucida Grande"/>
              <a:buChar char="&gt;"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buClr>
                <a:schemeClr val="bg1"/>
              </a:buClr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buClr>
                <a:schemeClr val="bg1"/>
              </a:buClr>
              <a:buFont typeface="Lucida Grande"/>
              <a:buChar char="&gt;"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40 pt.)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0" y="1600200"/>
            <a:ext cx="1295400" cy="0"/>
          </a:xfrm>
          <a:prstGeom prst="line">
            <a:avLst/>
          </a:prstGeom>
          <a:ln>
            <a:solidFill>
              <a:srgbClr val="00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</p:spTree>
    <p:extLst>
      <p:ext uri="{BB962C8B-B14F-4D97-AF65-F5344CB8AC3E}">
        <p14:creationId xmlns:p14="http://schemas.microsoft.com/office/powerpoint/2010/main" val="27080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76401"/>
            <a:ext cx="7798895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rgbClr val="00558A"/>
              </a:buClr>
              <a:buFont typeface="Lucida Grande"/>
              <a:buChar char="&gt;"/>
              <a:defRPr sz="24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2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SzPct val="100000"/>
              <a:buFont typeface="Lucida Grande"/>
              <a:buChar char="&gt;"/>
              <a:defRPr sz="18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16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Font typeface="Lucida Grande"/>
              <a:buChar char="&gt;"/>
              <a:defRPr sz="14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24 pt.)</a:t>
            </a:r>
          </a:p>
          <a:p>
            <a:pPr lvl="1"/>
            <a:r>
              <a:rPr lang="en-US" dirty="0"/>
              <a:t>Second level (Georgia, 20 pt.)</a:t>
            </a:r>
          </a:p>
          <a:p>
            <a:pPr lvl="2"/>
            <a:r>
              <a:rPr lang="en-US" dirty="0"/>
              <a:t>Third level (Georgia, 18 pt.)</a:t>
            </a:r>
          </a:p>
          <a:p>
            <a:pPr lvl="3"/>
            <a:r>
              <a:rPr lang="en-US" dirty="0"/>
              <a:t>Fourth level (Georgia, 16 pt.)</a:t>
            </a:r>
          </a:p>
          <a:p>
            <a:pPr lvl="4"/>
            <a:r>
              <a:rPr lang="en-US" dirty="0"/>
              <a:t>Fifth level (Georgia, 14 pt.)</a:t>
            </a:r>
          </a:p>
        </p:txBody>
      </p:sp>
    </p:spTree>
    <p:extLst>
      <p:ext uri="{BB962C8B-B14F-4D97-AF65-F5344CB8AC3E}">
        <p14:creationId xmlns:p14="http://schemas.microsoft.com/office/powerpoint/2010/main" val="130593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685800"/>
            <a:ext cx="7875587" cy="43795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5000"/>
              </a:lnSpc>
              <a:buClr>
                <a:schemeClr val="bg1"/>
              </a:buClr>
              <a:buFont typeface="Lucida Grande"/>
              <a:buNone/>
              <a:defRPr sz="6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Clr>
                <a:schemeClr val="bg1"/>
              </a:buClr>
              <a:buNone/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Clr>
                <a:schemeClr val="bg1"/>
              </a:buClr>
              <a:buSzPct val="100000"/>
              <a:buFont typeface="Lucida Grande"/>
              <a:buNone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Clr>
                <a:schemeClr val="bg1"/>
              </a:buClr>
              <a:buNone/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Clr>
                <a:schemeClr val="bg1"/>
              </a:buClr>
              <a:buFont typeface="Lucida Grande"/>
              <a:buNone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 Bold, 60 pt.)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59305" y="5374101"/>
            <a:ext cx="6427295" cy="533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400" b="0" i="1" cap="all" spc="200" baseline="0">
                <a:solidFill>
                  <a:srgbClr val="00558A"/>
                </a:solidFill>
                <a:latin typeface="Georgia Italic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Author name (Georgia italic all caps, 14pt)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5181600"/>
            <a:ext cx="1295400" cy="0"/>
          </a:xfrm>
          <a:prstGeom prst="line">
            <a:avLst/>
          </a:prstGeom>
          <a:ln>
            <a:solidFill>
              <a:srgbClr val="00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6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6178" y="0"/>
            <a:ext cx="9150178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(Click icon at center to add a photo)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9" y="6438506"/>
            <a:ext cx="2843698" cy="174523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9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7084-23AC-4441-9993-03003B3BC3A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872A-953B-49BD-B16F-01082DB43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7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7798895" cy="38100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chemeClr val="bg1"/>
              </a:buClr>
              <a:buFont typeface="Lucida Grande"/>
              <a:buChar char="&gt;"/>
              <a:defRPr sz="2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18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SzPct val="100000"/>
              <a:buFont typeface="Lucida Grande"/>
              <a:buChar char="&gt;"/>
              <a:defRPr sz="1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14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Font typeface="Lucida Grande"/>
              <a:buChar char="&gt;"/>
              <a:defRPr sz="12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20 pt.)</a:t>
            </a:r>
          </a:p>
          <a:p>
            <a:pPr lvl="1"/>
            <a:r>
              <a:rPr lang="en-US" dirty="0"/>
              <a:t>Second level (Georgia, 18)</a:t>
            </a:r>
          </a:p>
          <a:p>
            <a:pPr lvl="2"/>
            <a:r>
              <a:rPr lang="en-US" dirty="0"/>
              <a:t>Third level (Georgia, 16)</a:t>
            </a:r>
          </a:p>
          <a:p>
            <a:pPr lvl="3"/>
            <a:r>
              <a:rPr lang="en-US" dirty="0"/>
              <a:t>Fourth level (Georgia, 14)</a:t>
            </a:r>
          </a:p>
          <a:p>
            <a:pPr lvl="4"/>
            <a:r>
              <a:rPr lang="en-US" dirty="0"/>
              <a:t>Fifth level (Georgia, 12)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447801"/>
            <a:ext cx="8184662" cy="6940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600" b="0" i="0" cap="all" spc="1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(Georgia, all caps 16PT.)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66" y="6438506"/>
            <a:ext cx="3377184" cy="174523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</p:spTree>
    <p:extLst>
      <p:ext uri="{BB962C8B-B14F-4D97-AF65-F5344CB8AC3E}">
        <p14:creationId xmlns:p14="http://schemas.microsoft.com/office/powerpoint/2010/main" val="518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9305" y="1752600"/>
            <a:ext cx="779889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Lucida Grande"/>
              <a:buNone/>
              <a:defRPr sz="4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buClr>
                <a:schemeClr val="bg1"/>
              </a:buClr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buClr>
                <a:schemeClr val="bg1"/>
              </a:buClr>
              <a:buSzPct val="100000"/>
              <a:buFont typeface="Lucida Grande"/>
              <a:buChar char="&gt;"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buClr>
                <a:schemeClr val="bg1"/>
              </a:buClr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buClr>
                <a:schemeClr val="bg1"/>
              </a:buClr>
              <a:buFont typeface="Lucida Grande"/>
              <a:buChar char="&gt;"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40 pt.)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0" y="1600200"/>
            <a:ext cx="1295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40" cy="494331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40" cy="49433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76401"/>
            <a:ext cx="7798895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chemeClr val="bg1"/>
              </a:buClr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2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1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24 pt.)</a:t>
            </a:r>
          </a:p>
          <a:p>
            <a:pPr lvl="1"/>
            <a:r>
              <a:rPr lang="en-US" dirty="0"/>
              <a:t>Second level (Georgia, 20 pt.)</a:t>
            </a:r>
          </a:p>
          <a:p>
            <a:pPr lvl="2"/>
            <a:r>
              <a:rPr lang="en-US" dirty="0"/>
              <a:t>Third level (Georgia, 18 pt.)</a:t>
            </a:r>
          </a:p>
          <a:p>
            <a:pPr lvl="3"/>
            <a:r>
              <a:rPr lang="en-US" dirty="0"/>
              <a:t>Fourth level (Georgia, 16 pt.)</a:t>
            </a:r>
          </a:p>
          <a:p>
            <a:pPr lvl="4"/>
            <a:r>
              <a:rPr lang="en-US" dirty="0"/>
              <a:t>Fifth level (Georgia, 14 pt.)</a:t>
            </a:r>
          </a:p>
        </p:txBody>
      </p:sp>
    </p:spTree>
    <p:extLst>
      <p:ext uri="{BB962C8B-B14F-4D97-AF65-F5344CB8AC3E}">
        <p14:creationId xmlns:p14="http://schemas.microsoft.com/office/powerpoint/2010/main" val="2861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40" cy="4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685800"/>
            <a:ext cx="7875587" cy="43795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5000"/>
              </a:lnSpc>
              <a:buClr>
                <a:schemeClr val="bg1"/>
              </a:buClr>
              <a:buFont typeface="Lucida Grande"/>
              <a:buNone/>
              <a:defRPr sz="6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Clr>
                <a:schemeClr val="bg1"/>
              </a:buClr>
              <a:buNone/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Clr>
                <a:schemeClr val="bg1"/>
              </a:buClr>
              <a:buSzPct val="100000"/>
              <a:buFont typeface="Lucida Grande"/>
              <a:buNone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Clr>
                <a:schemeClr val="bg1"/>
              </a:buClr>
              <a:buNone/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Clr>
                <a:schemeClr val="bg1"/>
              </a:buClr>
              <a:buFont typeface="Lucida Grande"/>
              <a:buNone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 Bold, 60 pt.)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59305" y="5374101"/>
            <a:ext cx="6427295" cy="533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400" b="0" i="1" cap="all" spc="200" baseline="0">
                <a:solidFill>
                  <a:schemeClr val="bg1"/>
                </a:solidFill>
                <a:latin typeface="Georgia Italic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Author name (Georgia italic all caps, 14pt)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5181600"/>
            <a:ext cx="1295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40" cy="494331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6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6178" y="0"/>
            <a:ext cx="9150178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(Click icon at center to add a photo)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66" y="6438506"/>
            <a:ext cx="3377184" cy="174523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DB082-804B-46E5-9F05-4A0B74079D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687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43AC-EE19-4F93-A6E1-5A83AE6EFC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2" r:id="rId3"/>
    <p:sldLayoutId id="2147483674" r:id="rId4"/>
    <p:sldLayoutId id="2147483693" r:id="rId5"/>
    <p:sldLayoutId id="2147483691" r:id="rId6"/>
    <p:sldLayoutId id="2147483679" r:id="rId7"/>
    <p:sldLayoutId id="2147483702" r:id="rId8"/>
    <p:sldLayoutId id="2147483704" r:id="rId9"/>
    <p:sldLayoutId id="214748370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19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4-05-11/McDonald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WSNA Executive Director Sally Watkins, PhD, RN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393" y="76200"/>
            <a:ext cx="6972300" cy="3407041"/>
          </a:xfrm>
        </p:spPr>
        <p:txBody>
          <a:bodyPr>
            <a:normAutofit/>
          </a:bodyPr>
          <a:lstStyle/>
          <a:p>
            <a:r>
              <a:rPr lang="en-US" dirty="0"/>
              <a:t>Hospital Staffing 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274693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AEABA-C57A-470A-A071-5BED369F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43AC-EE19-4F93-A6E1-5A83AE6EFC4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1E29B-02FF-4253-8C43-1C8E5DDBAECA}"/>
              </a:ext>
            </a:extLst>
          </p:cNvPr>
          <p:cNvSpPr/>
          <p:nvPr/>
        </p:nvSpPr>
        <p:spPr>
          <a:xfrm>
            <a:off x="609600" y="212229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The Non-Direct Care hours factor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Unit history:</a:t>
            </a:r>
            <a:br>
              <a:rPr lang="en-US" altLang="en-US" sz="3200" b="1" dirty="0"/>
            </a:b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6D639-511F-4D69-80E2-733137F51019}"/>
              </a:ext>
            </a:extLst>
          </p:cNvPr>
          <p:cNvSpPr/>
          <p:nvPr/>
        </p:nvSpPr>
        <p:spPr>
          <a:xfrm>
            <a:off x="173805" y="1371600"/>
            <a:ext cx="8961107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      </a:t>
            </a:r>
            <a:r>
              <a:rPr lang="en-US" altLang="en-US" u="sng" dirty="0">
                <a:solidFill>
                  <a:schemeClr val="bg1"/>
                </a:solidFill>
              </a:rPr>
              <a:t>Paid time – not worked:</a:t>
            </a:r>
            <a:r>
              <a:rPr lang="en-US" altLang="en-US" dirty="0">
                <a:solidFill>
                  <a:schemeClr val="bg1"/>
                </a:solidFill>
              </a:rPr>
              <a:t>	     </a:t>
            </a:r>
            <a:r>
              <a:rPr lang="en-US" u="sng" dirty="0">
                <a:solidFill>
                  <a:schemeClr val="bg1"/>
                </a:solidFill>
              </a:rPr>
              <a:t>Paid time – not Direct Care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Vacation = 4860 hours	     Education/unit meetings = 3314 hours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Sick = 4124 hours		     </a:t>
            </a:r>
            <a:r>
              <a:rPr lang="en-US" dirty="0">
                <a:solidFill>
                  <a:schemeClr val="bg1"/>
                </a:solidFill>
              </a:rPr>
              <a:t>Residency hours = 4800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Holidays = 3240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Jury duty = 80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Bereavement = 216 hours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</a:rPr>
              <a:t>TOTAL Hours = 20, 634</a:t>
            </a:r>
          </a:p>
          <a:p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chemeClr val="bg1"/>
                </a:solidFill>
              </a:rPr>
              <a:t>Divide by 2080*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9.92 additional FTEs needed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*2080 = number of total paid hours per 1.0 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Coverage for rest and meal break coverage still needs to be added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5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316B6A-5331-4EE6-BB2D-1748C974A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85756"/>
              </p:ext>
            </p:extLst>
          </p:nvPr>
        </p:nvGraphicFramePr>
        <p:xfrm>
          <a:off x="609600" y="1534418"/>
          <a:ext cx="7940676" cy="4403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FTE: (ex. 0.9)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Seniority Level: (ex.  Step 20)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PTO hours earned/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Planned PTO: (ex. 4 weeks Europe or pregnant so planning maternity leave)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Avg Short Notice Off hrs/employee (e.g.sick calls):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Required Education*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Hours/year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Skills Day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Online modules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Other CE: (list each)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BLS Recertification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Meetings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Hours/year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Staff meetings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Charge RN meetings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Committees: (list each)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Staffing committee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Shared Governance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TOTAL Hours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37" marR="6633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0804" name="TextBox 4">
            <a:extLst>
              <a:ext uri="{FF2B5EF4-FFF2-40B4-BE49-F238E27FC236}">
                <a16:creationId xmlns:a16="http://schemas.microsoft.com/office/drawing/2014/main" id="{3257BA89-B83F-47E7-8420-3AAD31D0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63" y="457200"/>
            <a:ext cx="8983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Position Control Review/Analysis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b="1" dirty="0">
                <a:solidFill>
                  <a:schemeClr val="bg1"/>
                </a:solidFill>
              </a:rPr>
              <a:t>Name of Employee: _____________________	Position: _________________</a:t>
            </a:r>
            <a:r>
              <a:rPr lang="en-US" altLang="en-US" dirty="0">
                <a:solidFill>
                  <a:schemeClr val="bg1"/>
                </a:solidFill>
              </a:rPr>
              <a:t>(e.g. Staff RN)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E0FA7-4DDA-46D9-8BC1-ED09FD4BB622}"/>
              </a:ext>
            </a:extLst>
          </p:cNvPr>
          <p:cNvSpPr txBox="1"/>
          <p:nvPr/>
        </p:nvSpPr>
        <p:spPr>
          <a:xfrm>
            <a:off x="5410200" y="6172200"/>
            <a:ext cx="304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Overall Total: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5000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59305" y="1752600"/>
            <a:ext cx="7798895" cy="3962400"/>
          </a:xfrm>
        </p:spPr>
        <p:txBody>
          <a:bodyPr>
            <a:normAutofit/>
          </a:bodyPr>
          <a:lstStyle/>
          <a:p>
            <a:r>
              <a:rPr lang="en-US" sz="1800" dirty="0"/>
              <a:t>Mapping to find “peer groups”</a:t>
            </a:r>
          </a:p>
          <a:p>
            <a:r>
              <a:rPr lang="en-US" sz="1800" dirty="0"/>
              <a:t>Organization determination of what performance level to achieve i.e. “better than 75% of peers” = 25</a:t>
            </a:r>
            <a:r>
              <a:rPr lang="en-US" sz="1800" baseline="30000" dirty="0"/>
              <a:t>th</a:t>
            </a:r>
            <a:r>
              <a:rPr lang="en-US" sz="1800" dirty="0"/>
              <a:t> percentile goal</a:t>
            </a:r>
          </a:p>
          <a:p>
            <a:r>
              <a:rPr lang="en-US" sz="1800" dirty="0"/>
              <a:t>National databases</a:t>
            </a:r>
          </a:p>
          <a:p>
            <a:r>
              <a:rPr lang="en-US" sz="1800" dirty="0"/>
              <a:t>Limitations:</a:t>
            </a:r>
          </a:p>
          <a:p>
            <a:pPr lvl="1"/>
            <a:r>
              <a:rPr lang="en-US" dirty="0"/>
              <a:t>How know targets are “good”?</a:t>
            </a:r>
          </a:p>
          <a:p>
            <a:pPr lvl="1"/>
            <a:r>
              <a:rPr lang="en-US" dirty="0"/>
              <a:t>Who is included in the database? Large enough peer groups?</a:t>
            </a:r>
          </a:p>
          <a:p>
            <a:pPr lvl="1"/>
            <a:r>
              <a:rPr lang="en-US" dirty="0"/>
              <a:t>What characteristics are “mapped”?</a:t>
            </a:r>
          </a:p>
          <a:p>
            <a:pPr lvl="1"/>
            <a:r>
              <a:rPr lang="en-US" dirty="0"/>
              <a:t>Is quality outcome data included in the mapping?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99199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8644" y="318501"/>
            <a:ext cx="8370887" cy="8672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Benchmarking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processes and pressures</a:t>
            </a:r>
          </a:p>
        </p:txBody>
      </p:sp>
      <p:pic>
        <p:nvPicPr>
          <p:cNvPr id="5" name="Picture 4" descr="MCj043959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60270"/>
            <a:ext cx="1439118" cy="169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j043689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8" y="1207051"/>
            <a:ext cx="1309719" cy="10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8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483F42-5956-436A-ACCF-B1DBAF1B4F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7502" y="2057400"/>
            <a:ext cx="7798895" cy="3962400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Can Residency programs be in a separate cost center?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u="sng" dirty="0"/>
              <a:t>Truly</a:t>
            </a:r>
            <a:r>
              <a:rPr lang="en-US" dirty="0"/>
              <a:t> review in detail “required” education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What is your “churn” factor (ADT)?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How many hours are being spent “off unit” for codes, etc.?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What other data can you collect to help tell the story, e.g. miles walked/shift, missed care, time spent getting supplies,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E2E4-1FFF-44FD-9A61-F20411081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Additional “tips and tricks”</a:t>
            </a:r>
          </a:p>
        </p:txBody>
      </p:sp>
    </p:spTree>
    <p:extLst>
      <p:ext uri="{BB962C8B-B14F-4D97-AF65-F5344CB8AC3E}">
        <p14:creationId xmlns:p14="http://schemas.microsoft.com/office/powerpoint/2010/main" val="229445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125" t="42028" r="60214" b="30082"/>
          <a:stretch/>
        </p:blipFill>
        <p:spPr>
          <a:xfrm>
            <a:off x="533400" y="1854666"/>
            <a:ext cx="1736521" cy="215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566" t="42681" r="53563" b="30734"/>
          <a:stretch/>
        </p:blipFill>
        <p:spPr>
          <a:xfrm>
            <a:off x="2743200" y="1905000"/>
            <a:ext cx="3548543" cy="2051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4602" t="46677" r="57921" b="34974"/>
          <a:stretch/>
        </p:blipFill>
        <p:spPr>
          <a:xfrm>
            <a:off x="1143000" y="4495800"/>
            <a:ext cx="2397155" cy="1415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7492" t="36891" r="56086" b="25352"/>
          <a:stretch/>
        </p:blipFill>
        <p:spPr>
          <a:xfrm>
            <a:off x="3795074" y="4156236"/>
            <a:ext cx="2730166" cy="219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6437" t="39664" r="59572" b="27553"/>
          <a:stretch/>
        </p:blipFill>
        <p:spPr>
          <a:xfrm>
            <a:off x="6758737" y="1861736"/>
            <a:ext cx="1918982" cy="252928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307139-6BE6-454E-85FA-85E2A3D99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It’s all about our patients!</a:t>
            </a:r>
          </a:p>
        </p:txBody>
      </p:sp>
    </p:spTree>
    <p:extLst>
      <p:ext uri="{BB962C8B-B14F-4D97-AF65-F5344CB8AC3E}">
        <p14:creationId xmlns:p14="http://schemas.microsoft.com/office/powerpoint/2010/main" val="121536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3200" y="2590800"/>
            <a:ext cx="3810000" cy="99199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5748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600" y="2286000"/>
            <a:ext cx="7798895" cy="3429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/>
              <a:t>We will: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Review how hospitals typically determine budgets for staffing hours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Explore areas of potential concern/need for further clarification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Discuss practical strategies for ensuring Staffing budgets address unit needs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9220" name="Picture 4" descr="Image result for objectives">
            <a:extLst>
              <a:ext uri="{FF2B5EF4-FFF2-40B4-BE49-F238E27FC236}">
                <a16:creationId xmlns:a16="http://schemas.microsoft.com/office/drawing/2014/main" id="{56421D86-5B0B-4A5D-9214-1781B68F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200400" cy="15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CC89589-9FC2-4005-A6EF-E681BE29C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BD3BD-DA63-4371-9A32-9D9B5D69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B0D3C-B565-478B-8876-10133B04A3BB}"/>
              </a:ext>
            </a:extLst>
          </p:cNvPr>
          <p:cNvSpPr/>
          <p:nvPr/>
        </p:nvSpPr>
        <p:spPr>
          <a:xfrm>
            <a:off x="838200" y="2133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dirty="0">
                <a:solidFill>
                  <a:schemeClr val="bg1"/>
                </a:solidFill>
              </a:rPr>
              <a:t>What do you need to know to develop a staffing plan?</a:t>
            </a:r>
          </a:p>
        </p:txBody>
      </p:sp>
    </p:spTree>
    <p:extLst>
      <p:ext uri="{BB962C8B-B14F-4D97-AF65-F5344CB8AC3E}">
        <p14:creationId xmlns:p14="http://schemas.microsoft.com/office/powerpoint/2010/main" val="206462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8CABC-7712-4551-AAD2-49705ACBE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Units Of Service (UOS)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47678B-F094-48F0-A6BC-51DF86F83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Average Daily Census (ADC) – usually defined by midnight census</a:t>
            </a:r>
          </a:p>
          <a:p>
            <a:r>
              <a:rPr lang="en-US" altLang="en-US" dirty="0"/>
              <a:t>Minutes (i.e. OR)</a:t>
            </a:r>
          </a:p>
          <a:p>
            <a:r>
              <a:rPr lang="en-US" altLang="en-US" dirty="0"/>
              <a:t>Visits (i.e. ED, Outpatient clinic)</a:t>
            </a:r>
          </a:p>
          <a:p>
            <a:r>
              <a:rPr lang="en-US" altLang="en-US" dirty="0"/>
              <a:t>Procedures (i.e. GI lab, </a:t>
            </a:r>
            <a:r>
              <a:rPr lang="en-US" altLang="en-US" dirty="0" err="1"/>
              <a:t>cath</a:t>
            </a:r>
            <a:r>
              <a:rPr lang="en-US" altLang="en-US" dirty="0"/>
              <a:t> lab)</a:t>
            </a:r>
          </a:p>
          <a:p>
            <a:r>
              <a:rPr lang="en-US" altLang="en-US" dirty="0"/>
              <a:t>Other examples:</a:t>
            </a:r>
          </a:p>
          <a:p>
            <a:pPr lvl="1"/>
            <a:r>
              <a:rPr lang="en-US" altLang="en-US" dirty="0"/>
              <a:t>Meals served = dietary</a:t>
            </a:r>
          </a:p>
          <a:p>
            <a:pPr lvl="1"/>
            <a:r>
              <a:rPr lang="en-US" altLang="en-US" dirty="0"/>
              <a:t>Work orders - maintenance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75C38-8BED-409A-99B5-AF0C889BF8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B3DB082-804B-46E5-9F05-4A0B74079DD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6DA5C1-0F76-43B5-860E-61C13B3A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66676">
            <a:off x="5854926" y="2625569"/>
            <a:ext cx="27432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D4140D-A242-4FBB-9A8B-E55BB9108E86}"/>
              </a:ext>
            </a:extLst>
          </p:cNvPr>
          <p:cNvSpPr txBox="1"/>
          <p:nvPr/>
        </p:nvSpPr>
        <p:spPr>
          <a:xfrm rot="966676">
            <a:off x="5638800" y="6625071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78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C89B0-02CB-4EB3-A7F2-9E8D8A4F7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Finance typically provides: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B5DA-0214-41AD-A439-6454D6D57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Targeted* HUOS for year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	X</a:t>
            </a:r>
          </a:p>
          <a:p>
            <a:pPr marL="0" indent="0">
              <a:buNone/>
            </a:pPr>
            <a:r>
              <a:rPr lang="en-US" dirty="0"/>
              <a:t>Anticipated volume for year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= Total number of staffing hours/day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* Clarify what target means, i.e. direct care or total HUOS? includes sitters?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5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3372CE-BFE7-4BA1-8497-B1A028F68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400" dirty="0"/>
              <a:t>Beginnings of Staffing Plan</a:t>
            </a:r>
            <a:br>
              <a:rPr lang="en-US" altLang="en-US" sz="2400" dirty="0"/>
            </a:br>
            <a:r>
              <a:rPr lang="en-US" altLang="en-US" sz="2400" dirty="0"/>
              <a:t>Census = 36     HPPD = 8.5    1 RN: 4 Patients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7F87-C231-49AE-A4E5-C74BE12A20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30764C-17D0-4FC4-970B-36F33C8FC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16727"/>
              </p:ext>
            </p:extLst>
          </p:nvPr>
        </p:nvGraphicFramePr>
        <p:xfrm>
          <a:off x="622624" y="1582023"/>
          <a:ext cx="8229601" cy="428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062">
                  <a:extLst>
                    <a:ext uri="{9D8B030D-6E8A-4147-A177-3AD203B41FA5}">
                      <a16:colId xmlns:a16="http://schemas.microsoft.com/office/drawing/2014/main" val="2135315438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492206175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704478285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208252183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55978374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490395612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124427994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812354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Mix 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RN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RN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LPN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CNA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HUC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Hours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HPPD</a:t>
                      </a: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:a16="http://schemas.microsoft.com/office/drawing/2014/main" val="120257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Shift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:a16="http://schemas.microsoft.com/office/drawing/2014/main" val="347918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– 3pm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36%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:a16="http://schemas.microsoft.com/office/drawing/2014/main" val="348675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– 11p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36%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:a16="http://schemas.microsoft.com/office/drawing/2014/main" val="291899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– 7a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28%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8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88</a:t>
                      </a:r>
                    </a:p>
                  </a:txBody>
                  <a:tcPr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8.67</a:t>
                      </a: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:a16="http://schemas.microsoft.com/office/drawing/2014/main" val="1239546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60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8899880"/>
              </p:ext>
            </p:extLst>
          </p:nvPr>
        </p:nvGraphicFramePr>
        <p:xfrm>
          <a:off x="-1371600" y="1219200"/>
          <a:ext cx="1051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08292" y="228600"/>
            <a:ext cx="86430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604591"/>
              </p:ext>
            </p:extLst>
          </p:nvPr>
        </p:nvGraphicFramePr>
        <p:xfrm>
          <a:off x="152400" y="-3278"/>
          <a:ext cx="8763000" cy="686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r:id="rId8" imgW="9727208" imgH="7549828" progId="Visio.Drawing.11">
                  <p:embed/>
                </p:oleObj>
              </mc:Choice>
              <mc:Fallback>
                <p:oleObj r:id="rId8" imgW="9727208" imgH="754982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-3278"/>
                        <a:ext cx="8763000" cy="6861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49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3C5499-50BA-4EF4-B614-366EA6A30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400" dirty="0"/>
              <a:t>Beginnings of Staffing Plan</a:t>
            </a:r>
            <a:br>
              <a:rPr lang="en-US" altLang="en-US" sz="2400" dirty="0"/>
            </a:br>
            <a:r>
              <a:rPr lang="en-US" altLang="en-US" sz="2400" dirty="0"/>
              <a:t>Census = 36     HPPD = 8.5    1 RN: 4 Patients</a:t>
            </a:r>
            <a:endParaRPr lang="en-US" sz="2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dirty="0"/>
              <a:t> </a:t>
            </a:r>
          </a:p>
        </p:txBody>
      </p:sp>
      <p:graphicFrame>
        <p:nvGraphicFramePr>
          <p:cNvPr id="101451" name="Group 7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7759560"/>
              </p:ext>
            </p:extLst>
          </p:nvPr>
        </p:nvGraphicFramePr>
        <p:xfrm>
          <a:off x="457200" y="1363508"/>
          <a:ext cx="8305800" cy="4692835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Mix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LPN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HUC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Shift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 a.m.– 3 p.m.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36%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 – 11 p.m.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6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 p.m. – 7 a.m.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 x 1.4 = 54.6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27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71833-56C8-4BF6-8301-D135AA14A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12 Hour Shifts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CF00C-AC13-4B97-9B52-BE730239A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12 </a:t>
            </a:r>
            <a:r>
              <a:rPr lang="en-US" altLang="en-US" dirty="0" err="1"/>
              <a:t>hr</a:t>
            </a:r>
            <a:r>
              <a:rPr lang="en-US" altLang="en-US" dirty="0"/>
              <a:t> shift X 7 days/</a:t>
            </a:r>
            <a:r>
              <a:rPr lang="en-US" altLang="en-US" dirty="0" err="1"/>
              <a:t>wk</a:t>
            </a:r>
            <a:r>
              <a:rPr lang="en-US" altLang="en-US" dirty="0"/>
              <a:t> = 84 </a:t>
            </a:r>
            <a:r>
              <a:rPr lang="en-US" altLang="en-US" dirty="0" err="1"/>
              <a:t>hrs</a:t>
            </a:r>
            <a:r>
              <a:rPr lang="en-US" altLang="en-US" dirty="0"/>
              <a:t>/</a:t>
            </a:r>
            <a:r>
              <a:rPr lang="en-US" altLang="en-US" dirty="0" err="1"/>
              <a:t>wk</a:t>
            </a:r>
            <a:r>
              <a:rPr lang="en-US" altLang="en-US" dirty="0"/>
              <a:t> ÷ 40 </a:t>
            </a:r>
            <a:r>
              <a:rPr lang="en-US" altLang="en-US" dirty="0" err="1"/>
              <a:t>hrs</a:t>
            </a:r>
            <a:r>
              <a:rPr lang="en-US" altLang="en-US" dirty="0"/>
              <a:t> = </a:t>
            </a:r>
            <a:r>
              <a:rPr lang="en-US" altLang="en-US" sz="4000" dirty="0"/>
              <a:t>2.1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ECC42-1220-45FC-9DA3-C94AF95899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D8243AC-EE19-4F93-A6E1-5A83AE6EFC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7297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Blues">
      <a:dk1>
        <a:srgbClr val="005F9E"/>
      </a:dk1>
      <a:lt1>
        <a:srgbClr val="FFFFFF"/>
      </a:lt1>
      <a:dk2>
        <a:srgbClr val="005F9E"/>
      </a:dk2>
      <a:lt2>
        <a:srgbClr val="E7E6E6"/>
      </a:lt2>
      <a:accent1>
        <a:srgbClr val="005F9E"/>
      </a:accent1>
      <a:accent2>
        <a:srgbClr val="4CB8FF"/>
      </a:accent2>
      <a:accent3>
        <a:srgbClr val="0099FF"/>
      </a:accent3>
      <a:accent4>
        <a:srgbClr val="007BCC"/>
      </a:accent4>
      <a:accent5>
        <a:srgbClr val="265C7F"/>
      </a:accent5>
      <a:accent6>
        <a:srgbClr val="002640"/>
      </a:accent6>
      <a:hlink>
        <a:srgbClr val="FF7836"/>
      </a:hlink>
      <a:folHlink>
        <a:srgbClr val="FF592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ing Committees WSNA 2017 DRAFT" id="{A01186F6-0EE3-439A-9528-BDBFE3DB6A4C}" vid="{D0D18FAE-DCB2-4FBC-ADF1-FC3A20A81637}"/>
    </a:ext>
  </a:extLst>
</a:theme>
</file>

<file path=ppt/theme/theme2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ing Committees WSNA 2017 DRAFT" id="{A01186F6-0EE3-439A-9528-BDBFE3DB6A4C}" vid="{589FC71B-30CD-4D6B-B8DD-D0A628F5240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Staffing Committees WSNA 2017 DRAFT</Template>
  <TotalTime>21083</TotalTime>
  <Words>607</Words>
  <Application>Microsoft Office PowerPoint</Application>
  <PresentationFormat>On-screen Show (4:3)</PresentationFormat>
  <Paragraphs>204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Encode Sans Normal Black</vt:lpstr>
      <vt:lpstr>Georgia</vt:lpstr>
      <vt:lpstr>Georgia Italic</vt:lpstr>
      <vt:lpstr>Lucida Grande</vt:lpstr>
      <vt:lpstr>Times New Roman</vt:lpstr>
      <vt:lpstr>Wingdings</vt:lpstr>
      <vt:lpstr>Blue Background</vt:lpstr>
      <vt:lpstr>White Background</vt:lpstr>
      <vt:lpstr>Visio.Drawing.11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Watkins</dc:creator>
  <cp:lastModifiedBy>Sally Watkins</cp:lastModifiedBy>
  <cp:revision>99</cp:revision>
  <cp:lastPrinted>2018-01-23T23:56:17Z</cp:lastPrinted>
  <dcterms:created xsi:type="dcterms:W3CDTF">2017-02-27T17:25:39Z</dcterms:created>
  <dcterms:modified xsi:type="dcterms:W3CDTF">2018-04-23T20:53:53Z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TC010184561033</vt:lpwstr>
  </property>
</Properties>
</file>