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9" r:id="rId4"/>
    <p:sldId id="260" r:id="rId5"/>
    <p:sldId id="261" r:id="rId6"/>
    <p:sldId id="263" r:id="rId7"/>
    <p:sldId id="264" r:id="rId8"/>
    <p:sldId id="272" r:id="rId9"/>
    <p:sldId id="271" r:id="rId10"/>
    <p:sldId id="269" r:id="rId11"/>
    <p:sldId id="265" r:id="rId12"/>
    <p:sldId id="270" r:id="rId13"/>
    <p:sldId id="268" r:id="rId1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3" autoAdjust="0"/>
    <p:restoredTop sz="55556" autoAdjust="0"/>
  </p:normalViewPr>
  <p:slideViewPr>
    <p:cSldViewPr snapToGrid="0" snapToObjects="1">
      <p:cViewPr varScale="1">
        <p:scale>
          <a:sx n="62" d="100"/>
          <a:sy n="62" d="100"/>
        </p:scale>
        <p:origin x="-13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FB51E26-5E02-42BD-A99E-F7C98812F86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 xmlns:a16="http://schemas.microsoft.com/office/drawing/2014/main" id="{56A409FD-95CD-414D-A0E1-FE6FA4EC31B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1A704F9-BB13-427F-849B-84EE311CB6AF}" type="datetimeFigureOut">
              <a:rPr lang="en-US"/>
              <a:pPr>
                <a:defRPr/>
              </a:pPr>
              <a:t>6/13/2018</a:t>
            </a:fld>
            <a:endParaRPr lang="en-US"/>
          </a:p>
        </p:txBody>
      </p:sp>
      <p:sp>
        <p:nvSpPr>
          <p:cNvPr id="4" name="Slide Image Placeholder 3">
            <a:extLst>
              <a:ext uri="{FF2B5EF4-FFF2-40B4-BE49-F238E27FC236}">
                <a16:creationId xmlns="" xmlns:a16="http://schemas.microsoft.com/office/drawing/2014/main" id="{55E76075-497A-4C2D-BD55-A0DDF627DE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A6CD4A95-F9EB-49BD-BD27-12693B1FE3B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5BA3E0D3-CCF1-4384-BB32-D811DDE4D6E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 xmlns:a16="http://schemas.microsoft.com/office/drawing/2014/main" id="{D7DD93C0-7EB3-49EF-8D7F-8C86805F998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D9C7D10-C10C-426F-8018-47A65D8E59DA}" type="slidenum">
              <a:rPr lang="en-US" altLang="en-US"/>
              <a:pPr/>
              <a:t>‹#›</a:t>
            </a:fld>
            <a:endParaRPr lang="en-US" altLang="en-US"/>
          </a:p>
        </p:txBody>
      </p:sp>
    </p:spTree>
    <p:extLst>
      <p:ext uri="{BB962C8B-B14F-4D97-AF65-F5344CB8AC3E}">
        <p14:creationId xmlns:p14="http://schemas.microsoft.com/office/powerpoint/2010/main" val="20581006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drugoverdose/opioids/prescribed.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dc.gov/drugoverdose/opioids/fentanyl.html" TargetMode="External"/><Relationship Id="rId4" Type="http://schemas.openxmlformats.org/officeDocument/2006/relationships/hyperlink" Target="https://www.cdc.gov/drugoverdose/opioids/heroin.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 xmlns:a16="http://schemas.microsoft.com/office/drawing/2014/main" id="{68E36A10-2B96-4959-B4F5-0D9362CBC90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 xmlns:a16="http://schemas.microsoft.com/office/drawing/2014/main" id="{42884791-CFB9-4396-80FA-AEE988E3DB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5363" name="Slide Number Placeholder 3">
            <a:extLst>
              <a:ext uri="{FF2B5EF4-FFF2-40B4-BE49-F238E27FC236}">
                <a16:creationId xmlns="" xmlns:a16="http://schemas.microsoft.com/office/drawing/2014/main" id="{805AC8FB-76CB-47E6-92AE-7EF7DECBE3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A2B8E54-3C23-4930-93FA-B1B5FF828EAC}"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 xmlns:a16="http://schemas.microsoft.com/office/drawing/2014/main" id="{9228C4CB-9056-4AC7-B501-9525711CE0D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 xmlns:a16="http://schemas.microsoft.com/office/drawing/2014/main" id="{24EC81F2-CF40-4B4D-9CE5-E32E0209E9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As health professionals, we can be part of a new narrative about addressing addiction as a disease “Substance use disorder (SUD), or opioid use disorder (OUD)” and not as moral failing.  </a:t>
            </a:r>
          </a:p>
          <a:p>
            <a:pPr>
              <a:spcBef>
                <a:spcPct val="0"/>
              </a:spcBef>
            </a:pPr>
            <a:endParaRPr lang="en-US" altLang="en-US" dirty="0"/>
          </a:p>
          <a:p>
            <a:pPr>
              <a:spcBef>
                <a:spcPct val="0"/>
              </a:spcBef>
            </a:pPr>
            <a:r>
              <a:rPr lang="en-US" altLang="en-US" dirty="0"/>
              <a:t>Some have rightfully pointed out that during the crack epidemic in the 1980s and other times drug epidemics threatened the African American community, there was no national outcry like we are seeing now.  Instead of talking about reducing stigma and providing quality treatment options, the national narrative was about condemning addicted people and jailing them for possession of small amounts of drugs.  </a:t>
            </a:r>
          </a:p>
          <a:p>
            <a:pPr>
              <a:spcBef>
                <a:spcPct val="0"/>
              </a:spcBef>
            </a:pPr>
            <a:endParaRPr lang="en-US" altLang="en-US" dirty="0"/>
          </a:p>
          <a:p>
            <a:pPr>
              <a:spcBef>
                <a:spcPct val="0"/>
              </a:spcBef>
            </a:pPr>
            <a:r>
              <a:rPr lang="en-US" altLang="en-US" dirty="0"/>
              <a:t>This is true.  We have to acknowledge that.  But the size of this crisis makes it imperative that we address the problem.  Solutions need to be found to prevent more people from becoming addicted and to help the people who are addicted.  </a:t>
            </a:r>
          </a:p>
          <a:p>
            <a:pPr>
              <a:spcBef>
                <a:spcPct val="0"/>
              </a:spcBef>
            </a:pPr>
            <a:endParaRPr lang="en-US" altLang="en-US" dirty="0"/>
          </a:p>
        </p:txBody>
      </p:sp>
      <p:sp>
        <p:nvSpPr>
          <p:cNvPr id="33795" name="Slide Number Placeholder 3">
            <a:extLst>
              <a:ext uri="{FF2B5EF4-FFF2-40B4-BE49-F238E27FC236}">
                <a16:creationId xmlns="" xmlns:a16="http://schemas.microsoft.com/office/drawing/2014/main" id="{AB5C90A0-643E-4F77-A268-8B8269FA42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6910D43-BECF-4555-B1BC-9E174D3B2B11}"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2017  President Trump Calls the Opioid Crisis a Public Health </a:t>
            </a:r>
            <a:r>
              <a:rPr lang="en-US" dirty="0" smtClean="0"/>
              <a:t>Emergency</a:t>
            </a:r>
          </a:p>
          <a:p>
            <a:r>
              <a:rPr lang="en-US" dirty="0" smtClean="0"/>
              <a:t> </a:t>
            </a:r>
            <a:endParaRPr lang="en-US" dirty="0"/>
          </a:p>
          <a:p>
            <a:r>
              <a:rPr lang="en-US" dirty="0"/>
              <a:t>Dec 2017 Kellyanne Conway appointed to head an “Opioid Cabinet”, </a:t>
            </a:r>
            <a:r>
              <a:rPr lang="en-US" sz="1200" b="0" i="0" kern="1200" dirty="0">
                <a:solidFill>
                  <a:schemeClr val="tx1"/>
                </a:solidFill>
                <a:effectLst/>
                <a:latin typeface="+mn-lt"/>
                <a:ea typeface="+mn-ea"/>
                <a:cs typeface="+mn-cs"/>
              </a:rPr>
              <a:t>The Office of National Drug Control Policy (ONDCP) is </a:t>
            </a:r>
            <a:r>
              <a:rPr lang="en-US" sz="1200" b="0" i="0" kern="1200" dirty="0" smtClean="0">
                <a:solidFill>
                  <a:schemeClr val="tx1"/>
                </a:solidFill>
                <a:effectLst/>
                <a:latin typeface="+mn-lt"/>
                <a:ea typeface="+mn-ea"/>
                <a:cs typeface="+mn-cs"/>
              </a:rPr>
              <a:t>excluded</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March 1, 2018 White House Summit on </a:t>
            </a:r>
            <a:r>
              <a:rPr lang="en-US" dirty="0" err="1"/>
              <a:t>Opioid</a:t>
            </a:r>
            <a:r>
              <a:rPr lang="en-US" dirty="0"/>
              <a:t> </a:t>
            </a:r>
            <a:r>
              <a:rPr lang="en-US" dirty="0" smtClean="0"/>
              <a:t>Epidemic calls for  more </a:t>
            </a:r>
            <a:r>
              <a:rPr lang="en-US" sz="1200" b="0" i="0" kern="1200" dirty="0" smtClean="0">
                <a:solidFill>
                  <a:schemeClr val="tx1"/>
                </a:solidFill>
                <a:effectLst/>
                <a:latin typeface="+mn-lt"/>
                <a:ea typeface="+mn-ea"/>
                <a:cs typeface="+mn-cs"/>
              </a:rPr>
              <a:t>Law enforcement and interdiction, prevention and education through a sizable advertising campaign, improving the ability to fund treatment through the federal government</a:t>
            </a:r>
          </a:p>
          <a:p>
            <a:endParaRPr lang="en-US" dirty="0" smtClean="0"/>
          </a:p>
          <a:p>
            <a:endParaRPr lang="en-US" dirty="0"/>
          </a:p>
          <a:p>
            <a:r>
              <a:rPr lang="en-US" dirty="0" smtClean="0"/>
              <a:t>March 18,</a:t>
            </a:r>
            <a:r>
              <a:rPr lang="en-US" baseline="0" dirty="0" smtClean="0"/>
              <a:t> 2018, in a speech </a:t>
            </a:r>
            <a:r>
              <a:rPr lang="en-US" dirty="0" smtClean="0"/>
              <a:t>in </a:t>
            </a:r>
            <a:r>
              <a:rPr lang="en-US" dirty="0"/>
              <a:t>New </a:t>
            </a:r>
            <a:r>
              <a:rPr lang="en-US" dirty="0" smtClean="0"/>
              <a:t>Hampshire</a:t>
            </a:r>
            <a:r>
              <a:rPr lang="en-US" baseline="0" dirty="0" smtClean="0"/>
              <a:t>, the president called for increasing a</a:t>
            </a:r>
            <a:r>
              <a:rPr lang="en-US" dirty="0" smtClean="0"/>
              <a:t>rrests </a:t>
            </a:r>
            <a:r>
              <a:rPr lang="en-US" dirty="0"/>
              <a:t>by ICE,  </a:t>
            </a:r>
            <a:r>
              <a:rPr lang="en-US" dirty="0" smtClean="0"/>
              <a:t>building the </a:t>
            </a:r>
            <a:r>
              <a:rPr lang="en-US" dirty="0"/>
              <a:t>Wall, and the </a:t>
            </a:r>
            <a:r>
              <a:rPr lang="en-US" dirty="0" smtClean="0"/>
              <a:t>“ultimate punishment” for dealers.</a:t>
            </a:r>
          </a:p>
          <a:p>
            <a:endParaRPr lang="en-US" dirty="0" smtClean="0"/>
          </a:p>
          <a:p>
            <a:r>
              <a:rPr lang="en-US" dirty="0" smtClean="0"/>
              <a:t>We’ll see what happens</a:t>
            </a:r>
          </a:p>
          <a:p>
            <a:endParaRPr lang="en-US" dirty="0"/>
          </a:p>
          <a:p>
            <a:r>
              <a:rPr lang="en-US" dirty="0"/>
              <a:t>https://www.crisisnextdoor.gov/</a:t>
            </a:r>
          </a:p>
          <a:p>
            <a:endParaRPr lang="en-US" dirty="0"/>
          </a:p>
          <a:p>
            <a:endParaRPr lang="en-US" dirty="0"/>
          </a:p>
          <a:p>
            <a:endParaRPr lang="en-US" dirty="0"/>
          </a:p>
          <a:p>
            <a:r>
              <a:rPr lang="en-US" sz="1200" b="0" i="0" kern="1200" dirty="0" smtClean="0">
                <a:solidFill>
                  <a:schemeClr val="tx1"/>
                </a:solidFill>
                <a:effectLst/>
                <a:latin typeface="+mn-lt"/>
                <a:ea typeface="+mn-ea"/>
                <a:cs typeface="+mn-cs"/>
              </a:rPr>
              <a:t>https</a:t>
            </a:r>
            <a:r>
              <a:rPr lang="en-US" sz="1200" b="0" i="0" kern="1200" dirty="0">
                <a:solidFill>
                  <a:schemeClr val="tx1"/>
                </a:solidFill>
                <a:effectLst/>
                <a:latin typeface="+mn-lt"/>
                <a:ea typeface="+mn-ea"/>
                <a:cs typeface="+mn-cs"/>
              </a:rPr>
              <a:t>://www.whitehouse.gov/briefings-statements/president-donald-j-trump-combatting-opioid-crisis/help those impacted by the epidemic find jobs while fighting addiction, </a:t>
            </a:r>
            <a:endParaRPr lang="en-US" dirty="0"/>
          </a:p>
        </p:txBody>
      </p:sp>
      <p:sp>
        <p:nvSpPr>
          <p:cNvPr id="4" name="Slide Number Placeholder 3"/>
          <p:cNvSpPr>
            <a:spLocks noGrp="1"/>
          </p:cNvSpPr>
          <p:nvPr>
            <p:ph type="sldNum" sz="quarter" idx="10"/>
          </p:nvPr>
        </p:nvSpPr>
        <p:spPr/>
        <p:txBody>
          <a:bodyPr/>
          <a:lstStyle/>
          <a:p>
            <a:fld id="{4D9C7D10-C10C-426F-8018-47A65D8E59DA}" type="slidenum">
              <a:rPr lang="en-US" altLang="en-US" smtClean="0"/>
              <a:pPr/>
              <a:t>12</a:t>
            </a:fld>
            <a:endParaRPr lang="en-US" altLang="en-US"/>
          </a:p>
        </p:txBody>
      </p:sp>
    </p:spTree>
    <p:extLst>
      <p:ext uri="{BB962C8B-B14F-4D97-AF65-F5344CB8AC3E}">
        <p14:creationId xmlns:p14="http://schemas.microsoft.com/office/powerpoint/2010/main" val="3047233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 xmlns:a16="http://schemas.microsoft.com/office/drawing/2014/main" id="{5A12C473-ECEA-4D18-9298-1E77318BD87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7303481B-0C8A-4E00-8E8D-C84E6EFD23B7}"/>
              </a:ext>
            </a:extLst>
          </p:cNvPr>
          <p:cNvSpPr>
            <a:spLocks noGrp="1"/>
          </p:cNvSpPr>
          <p:nvPr>
            <p:ph type="body" idx="1"/>
          </p:nvPr>
        </p:nvSpPr>
        <p:spPr/>
        <p:txBody>
          <a:bodyPr/>
          <a:lstStyle/>
          <a:p>
            <a:pPr fontAlgn="auto">
              <a:spcBef>
                <a:spcPts val="0"/>
              </a:spcBef>
              <a:spcAft>
                <a:spcPts val="0"/>
              </a:spcAft>
              <a:defRPr/>
            </a:pPr>
            <a:r>
              <a:rPr lang="en-US" dirty="0"/>
              <a:t>Ask the participants to volunteer some issues.  I can assist with writing down what they bring up.  If they don’t bring things up, here are some things you can mention.  </a:t>
            </a:r>
          </a:p>
          <a:p>
            <a:pPr fontAlgn="auto">
              <a:spcBef>
                <a:spcPts val="0"/>
              </a:spcBef>
              <a:spcAft>
                <a:spcPts val="0"/>
              </a:spcAft>
              <a:defRPr/>
            </a:pPr>
            <a:endParaRPr lang="en-US" dirty="0"/>
          </a:p>
          <a:p>
            <a:pPr marL="171450" indent="-171450" fontAlgn="auto">
              <a:spcBef>
                <a:spcPts val="0"/>
              </a:spcBef>
              <a:spcAft>
                <a:spcPts val="0"/>
              </a:spcAft>
              <a:buFont typeface="Arial" panose="020B0604020202020204" pitchFamily="34" charset="0"/>
              <a:buChar char="•"/>
              <a:defRPr/>
            </a:pPr>
            <a:r>
              <a:rPr lang="en-US" dirty="0"/>
              <a:t>Changing healthcare practice</a:t>
            </a:r>
          </a:p>
          <a:p>
            <a:pPr fontAlgn="auto">
              <a:spcBef>
                <a:spcPts val="0"/>
              </a:spcBef>
              <a:spcAft>
                <a:spcPts val="0"/>
              </a:spcAft>
              <a:buFont typeface="Arial" panose="020B0604020202020204" pitchFamily="34" charset="0"/>
              <a:buNone/>
              <a:defRPr/>
            </a:pPr>
            <a:endParaRPr lang="en-US" dirty="0"/>
          </a:p>
          <a:p>
            <a:pPr marL="171450" indent="-171450" fontAlgn="auto">
              <a:spcBef>
                <a:spcPts val="0"/>
              </a:spcBef>
              <a:spcAft>
                <a:spcPts val="0"/>
              </a:spcAft>
              <a:buFont typeface="Arial" panose="020B0604020202020204" pitchFamily="34" charset="0"/>
              <a:buChar char="•"/>
              <a:defRPr/>
            </a:pPr>
            <a:r>
              <a:rPr lang="en-US" dirty="0"/>
              <a:t>alternatives to pain management—pain management guidelines</a:t>
            </a:r>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r>
              <a:rPr lang="en-US" dirty="0"/>
              <a:t>Standards for treatment</a:t>
            </a:r>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r>
              <a:rPr lang="en-US" dirty="0"/>
              <a:t>Insurance coverage for treatment</a:t>
            </a:r>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r>
              <a:rPr lang="en-US" dirty="0"/>
              <a:t>Public funding for treatment</a:t>
            </a:r>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r>
              <a:rPr lang="en-US" dirty="0"/>
              <a:t>Protections for injured healthcare workers—return to work policies—alternatives to discipline</a:t>
            </a:r>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r>
              <a:rPr lang="en-US" dirty="0"/>
              <a:t>Risk of accidental exposure</a:t>
            </a:r>
          </a:p>
          <a:p>
            <a:pPr marL="171450" indent="-171450" fontAlgn="auto">
              <a:spcBef>
                <a:spcPts val="0"/>
              </a:spcBef>
              <a:spcAft>
                <a:spcPts val="0"/>
              </a:spcAft>
              <a:buFont typeface="Arial" panose="020B0604020202020204" pitchFamily="34" charset="0"/>
              <a:buChar char="•"/>
              <a:defRPr/>
            </a:pPr>
            <a:endParaRPr lang="en-US" dirty="0"/>
          </a:p>
        </p:txBody>
      </p:sp>
      <p:sp>
        <p:nvSpPr>
          <p:cNvPr id="35843" name="Slide Number Placeholder 3">
            <a:extLst>
              <a:ext uri="{FF2B5EF4-FFF2-40B4-BE49-F238E27FC236}">
                <a16:creationId xmlns="" xmlns:a16="http://schemas.microsoft.com/office/drawing/2014/main" id="{608CC60F-5DA7-4EAC-A516-299E8D6226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F62AE0-7A4B-4E6A-AA22-8BE02177C349}" type="slidenum">
              <a:rPr lang="en-US" altLang="en-US"/>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 xmlns:a16="http://schemas.microsoft.com/office/drawing/2014/main" id="{D740931E-63DF-44B9-9747-6DB43FEB167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E7A5D5A9-3828-42CA-993E-195F06397A5C}"/>
              </a:ext>
            </a:extLst>
          </p:cNvPr>
          <p:cNvSpPr>
            <a:spLocks noGrp="1"/>
          </p:cNvSpPr>
          <p:nvPr>
            <p:ph type="body" idx="1"/>
          </p:nvPr>
        </p:nvSpPr>
        <p:spPr/>
        <p:txBody>
          <a:bodyPr/>
          <a:lstStyle/>
          <a:p>
            <a:pPr fontAlgn="auto">
              <a:spcBef>
                <a:spcPts val="0"/>
              </a:spcBef>
              <a:spcAft>
                <a:spcPts val="0"/>
              </a:spcAft>
              <a:defRPr/>
            </a:pPr>
            <a:r>
              <a:rPr lang="en-US" dirty="0" smtClean="0"/>
              <a:t>The</a:t>
            </a:r>
            <a:r>
              <a:rPr lang="en-US" baseline="0" dirty="0" smtClean="0"/>
              <a:t> New York Times wrote recently that this </a:t>
            </a:r>
            <a:r>
              <a:rPr lang="en-US" baseline="0" dirty="0" err="1" smtClean="0"/>
              <a:t>opioid</a:t>
            </a:r>
            <a:r>
              <a:rPr lang="en-US" baseline="0" dirty="0" smtClean="0"/>
              <a:t> crisis is 150 years in the making.  It started then much as this current crisis did, with a new product that was highly profitable for the manufacturers, distributers and the prescribers.</a:t>
            </a:r>
          </a:p>
          <a:p>
            <a:pPr fontAlgn="auto">
              <a:spcBef>
                <a:spcPts val="0"/>
              </a:spcBef>
              <a:spcAft>
                <a:spcPts val="0"/>
              </a:spcAft>
              <a:defRPr/>
            </a:pPr>
            <a:r>
              <a:rPr lang="en-US" baseline="0" dirty="0" smtClean="0"/>
              <a:t>  </a:t>
            </a:r>
          </a:p>
          <a:p>
            <a:pPr fontAlgn="auto">
              <a:spcBef>
                <a:spcPts val="0"/>
              </a:spcBef>
              <a:spcAft>
                <a:spcPts val="0"/>
              </a:spcAft>
              <a:defRPr/>
            </a:pPr>
            <a:r>
              <a:rPr lang="en-US" baseline="0" dirty="0" smtClean="0"/>
              <a:t>The crisis today is much more widespread and much more deadly. </a:t>
            </a:r>
          </a:p>
          <a:p>
            <a:pPr fontAlgn="auto">
              <a:spcBef>
                <a:spcPts val="0"/>
              </a:spcBef>
              <a:spcAft>
                <a:spcPts val="0"/>
              </a:spcAft>
              <a:defRPr/>
            </a:pPr>
            <a:endParaRPr lang="en-US" baseline="0" dirty="0" smtClean="0"/>
          </a:p>
          <a:p>
            <a:pPr fontAlgn="auto">
              <a:spcBef>
                <a:spcPts val="0"/>
              </a:spcBef>
              <a:spcAft>
                <a:spcPts val="0"/>
              </a:spcAft>
              <a:defRPr/>
            </a:pPr>
            <a:r>
              <a:rPr lang="en-US" dirty="0" smtClean="0"/>
              <a:t>  </a:t>
            </a:r>
            <a:r>
              <a:rPr lang="en-US" dirty="0"/>
              <a:t>As healthcare workers, we are on the frontlines, treating pain and treating addicted patients, and perhaps even dealing with our own risk of addiction or that of our loved ones.  </a:t>
            </a:r>
          </a:p>
          <a:p>
            <a:pPr fontAlgn="auto">
              <a:spcBef>
                <a:spcPts val="0"/>
              </a:spcBef>
              <a:spcAft>
                <a:spcPts val="0"/>
              </a:spcAft>
              <a:defRPr/>
            </a:pPr>
            <a:endParaRPr lang="en-US" dirty="0"/>
          </a:p>
          <a:p>
            <a:pPr fontAlgn="auto">
              <a:spcBef>
                <a:spcPts val="0"/>
              </a:spcBef>
              <a:spcAft>
                <a:spcPts val="0"/>
              </a:spcAft>
              <a:defRPr/>
            </a:pPr>
            <a:r>
              <a:rPr lang="en-US" dirty="0"/>
              <a:t>Other AFT members also have to confront the opioid crisis.  Teachers, school nurses, and other personnel work with children whose parents are addicted.  Public employees, such as librarians and caseworkers are administering naloxone.  Emergency responders in some locations respond to multiple overdose cases per day and have to worry about being exposed to synthetic opioids accidentally.  </a:t>
            </a:r>
          </a:p>
          <a:p>
            <a:pPr fontAlgn="auto">
              <a:spcBef>
                <a:spcPts val="0"/>
              </a:spcBef>
              <a:spcAft>
                <a:spcPts val="0"/>
              </a:spcAft>
              <a:defRPr/>
            </a:pPr>
            <a:endParaRPr lang="en-US" dirty="0"/>
          </a:p>
          <a:p>
            <a:pPr fontAlgn="auto">
              <a:spcBef>
                <a:spcPts val="0"/>
              </a:spcBef>
              <a:spcAft>
                <a:spcPts val="0"/>
              </a:spcAft>
              <a:defRPr/>
            </a:pPr>
            <a:r>
              <a:rPr lang="en-US" dirty="0"/>
              <a:t>So AFT is joining the fight to address the opioid crisis. We are fighting for policy changes that will hold bad actors responsible and provide access to quality treatment. We will be rolling out online training resources soon. We also have to bargain for ourselves and our communities to protect us from risk of addiction and to provide humane treatment for those who do become addicted.  Our time here today will be devoted to: </a:t>
            </a:r>
          </a:p>
          <a:p>
            <a:pPr marL="171450" indent="-171450" fontAlgn="auto">
              <a:spcBef>
                <a:spcPts val="0"/>
              </a:spcBef>
              <a:spcAft>
                <a:spcPts val="0"/>
              </a:spcAft>
              <a:buFont typeface="Arial" panose="020B0604020202020204" pitchFamily="34" charset="0"/>
              <a:buChar char="•"/>
              <a:defRPr/>
            </a:pPr>
            <a:r>
              <a:rPr lang="en-US" dirty="0"/>
              <a:t>Understanding the problem (Steve)</a:t>
            </a:r>
          </a:p>
          <a:p>
            <a:pPr marL="171450" indent="-171450" fontAlgn="auto">
              <a:spcBef>
                <a:spcPts val="0"/>
              </a:spcBef>
              <a:spcAft>
                <a:spcPts val="0"/>
              </a:spcAft>
              <a:buFont typeface="Arial" panose="020B0604020202020204" pitchFamily="34" charset="0"/>
              <a:buChar char="•"/>
              <a:defRPr/>
            </a:pPr>
            <a:r>
              <a:rPr lang="en-US" dirty="0"/>
              <a:t>Understanding its roots and who has benefitted (Michael Kink)</a:t>
            </a:r>
          </a:p>
          <a:p>
            <a:pPr marL="171450" indent="-171450" fontAlgn="auto">
              <a:spcBef>
                <a:spcPts val="0"/>
              </a:spcBef>
              <a:spcAft>
                <a:spcPts val="0"/>
              </a:spcAft>
              <a:buFont typeface="Arial" panose="020B0604020202020204" pitchFamily="34" charset="0"/>
              <a:buChar char="•"/>
              <a:defRPr/>
            </a:pPr>
            <a:r>
              <a:rPr lang="en-US" dirty="0"/>
              <a:t>Addressing how to treat addiction and how to use alternatives for pain management (Julie Hutchinson)</a:t>
            </a:r>
          </a:p>
          <a:p>
            <a:pPr marL="171450" indent="-171450" fontAlgn="auto">
              <a:spcBef>
                <a:spcPts val="0"/>
              </a:spcBef>
              <a:spcAft>
                <a:spcPts val="0"/>
              </a:spcAft>
              <a:buFont typeface="Arial" panose="020B0604020202020204" pitchFamily="34" charset="0"/>
              <a:buChar char="•"/>
              <a:defRPr/>
            </a:pPr>
            <a:r>
              <a:rPr lang="en-US" dirty="0"/>
              <a:t>Developing bargaining and policy solutions we can use. (Sara Markle)</a:t>
            </a:r>
          </a:p>
          <a:p>
            <a:pPr fontAlgn="auto">
              <a:spcBef>
                <a:spcPts val="0"/>
              </a:spcBef>
              <a:spcAft>
                <a:spcPts val="0"/>
              </a:spcAft>
              <a:defRPr/>
            </a:pPr>
            <a:endParaRPr lang="en-US" dirty="0"/>
          </a:p>
        </p:txBody>
      </p:sp>
      <p:sp>
        <p:nvSpPr>
          <p:cNvPr id="17411" name="Slide Number Placeholder 3">
            <a:extLst>
              <a:ext uri="{FF2B5EF4-FFF2-40B4-BE49-F238E27FC236}">
                <a16:creationId xmlns="" xmlns:a16="http://schemas.microsoft.com/office/drawing/2014/main" id="{55D076A1-30EC-4A4F-AE44-275840A204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41A1608-E6EF-42F0-8E8D-4A57DC0C4FC2}"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 xmlns:a16="http://schemas.microsoft.com/office/drawing/2014/main" id="{8DB5C151-3A73-402D-9A65-1E60140CEE0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 xmlns:a16="http://schemas.microsoft.com/office/drawing/2014/main" id="{B99DAAF3-BCBF-4AED-ABF6-87CBEBB1F0C8}"/>
              </a:ext>
            </a:extLst>
          </p:cNvPr>
          <p:cNvSpPr>
            <a:spLocks noGrp="1"/>
          </p:cNvSpPr>
          <p:nvPr>
            <p:ph type="body" idx="1"/>
          </p:nvPr>
        </p:nvSpPr>
        <p:spPr/>
        <p:txBody>
          <a:bodyPr/>
          <a:lstStyle/>
          <a:p>
            <a:pPr marL="158750" fontAlgn="auto">
              <a:spcBef>
                <a:spcPts val="0"/>
              </a:spcBef>
              <a:spcAft>
                <a:spcPts val="0"/>
              </a:spcAft>
              <a:defRPr/>
            </a:pPr>
            <a:r>
              <a:rPr lang="en-US" dirty="0"/>
              <a:t>The magnitude of this problem is huge.  Opioids have been called a “weapon of mass destruction—manufactured death.”</a:t>
            </a:r>
          </a:p>
          <a:p>
            <a:pPr fontAlgn="auto">
              <a:spcBef>
                <a:spcPts val="0"/>
              </a:spcBef>
              <a:spcAft>
                <a:spcPts val="0"/>
              </a:spcAft>
              <a:defRPr/>
            </a:pPr>
            <a:endParaRPr lang="en-US" dirty="0"/>
          </a:p>
          <a:p>
            <a:pPr marL="158750" fontAlgn="auto">
              <a:spcBef>
                <a:spcPts val="0"/>
              </a:spcBef>
              <a:spcAft>
                <a:spcPts val="0"/>
              </a:spcAft>
              <a:defRPr/>
            </a:pPr>
            <a:r>
              <a:rPr lang="en-US" dirty="0"/>
              <a:t>Philadelphia’s health commissioner Thomas Farley has said, “This is a health crisis that’s worse than we’ve ever seen. This will kill more people than the AIDS epidemic.  You have to go back to the influenza pandemic of 1918 if you even wanted to start making comparisons.” </a:t>
            </a:r>
          </a:p>
          <a:p>
            <a:pPr marL="158750" fontAlgn="auto">
              <a:spcBef>
                <a:spcPts val="0"/>
              </a:spcBef>
              <a:spcAft>
                <a:spcPts val="0"/>
              </a:spcAft>
              <a:defRPr/>
            </a:pPr>
            <a:endParaRPr lang="en-US" dirty="0"/>
          </a:p>
          <a:p>
            <a:pPr marL="158750" fontAlgn="auto">
              <a:spcBef>
                <a:spcPts val="0"/>
              </a:spcBef>
              <a:spcAft>
                <a:spcPts val="0"/>
              </a:spcAft>
              <a:defRPr/>
            </a:pPr>
            <a:r>
              <a:rPr lang="en-US" dirty="0"/>
              <a:t>The problems beyond loss of life and misery for the </a:t>
            </a:r>
            <a:r>
              <a:rPr lang="en-US" dirty="0" smtClean="0"/>
              <a:t>addicted.</a:t>
            </a:r>
            <a:r>
              <a:rPr lang="en-US" baseline="0" dirty="0" smtClean="0"/>
              <a:t>  It</a:t>
            </a:r>
            <a:r>
              <a:rPr lang="en-US" dirty="0" smtClean="0"/>
              <a:t> includes: </a:t>
            </a:r>
            <a:r>
              <a:rPr lang="en-US" dirty="0"/>
              <a:t>huge public outlays for emergency response, children flooding into the foster care system, and a lack of quality treatment options for the addicted.  </a:t>
            </a:r>
          </a:p>
          <a:p>
            <a:pPr fontAlgn="auto">
              <a:spcBef>
                <a:spcPts val="0"/>
              </a:spcBef>
              <a:spcAft>
                <a:spcPts val="0"/>
              </a:spcAft>
              <a:defRPr/>
            </a:pPr>
            <a:endParaRPr lang="en-US" dirty="0"/>
          </a:p>
        </p:txBody>
      </p:sp>
      <p:sp>
        <p:nvSpPr>
          <p:cNvPr id="19459" name="Slide Number Placeholder 3">
            <a:extLst>
              <a:ext uri="{FF2B5EF4-FFF2-40B4-BE49-F238E27FC236}">
                <a16:creationId xmlns="" xmlns:a16="http://schemas.microsoft.com/office/drawing/2014/main" id="{62DA346D-F311-4E8F-A432-C01B22FDB1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C211BF-AFF9-49D0-91A3-355FCCBF78C0}"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 xmlns:a16="http://schemas.microsoft.com/office/drawing/2014/main" id="{43409A07-7174-46F1-B1ED-AB9DBE47D2A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 xmlns:a16="http://schemas.microsoft.com/office/drawing/2014/main" id="{2141A9DF-ADB7-45B0-AC88-331A55F891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This </a:t>
            </a:r>
            <a:r>
              <a:rPr lang="en-US" altLang="en-US" dirty="0" smtClean="0"/>
              <a:t>current rise </a:t>
            </a:r>
            <a:r>
              <a:rPr lang="en-US" altLang="en-US" dirty="0"/>
              <a:t>in </a:t>
            </a:r>
            <a:r>
              <a:rPr lang="en-US" altLang="en-US" dirty="0" err="1"/>
              <a:t>opioid</a:t>
            </a:r>
            <a:r>
              <a:rPr lang="en-US" altLang="en-US" dirty="0"/>
              <a:t> overdose deaths can be outlined in three distinct waves.</a:t>
            </a:r>
          </a:p>
          <a:p>
            <a:pPr>
              <a:spcBef>
                <a:spcPct val="0"/>
              </a:spcBef>
            </a:pPr>
            <a:endParaRPr lang="en-US" altLang="en-US" dirty="0"/>
          </a:p>
          <a:p>
            <a:pPr>
              <a:spcBef>
                <a:spcPct val="0"/>
              </a:spcBef>
            </a:pPr>
            <a:r>
              <a:rPr lang="en-US" altLang="en-US" dirty="0"/>
              <a:t>The first wave began with increased prescribing of </a:t>
            </a:r>
            <a:r>
              <a:rPr lang="en-US" altLang="en-US" dirty="0" err="1"/>
              <a:t>opioids</a:t>
            </a:r>
            <a:r>
              <a:rPr lang="en-US" altLang="en-US" dirty="0"/>
              <a:t> in the 1990s</a:t>
            </a:r>
            <a:r>
              <a:rPr lang="en-US" altLang="en-US" baseline="30000" dirty="0"/>
              <a:t> 2</a:t>
            </a:r>
            <a:r>
              <a:rPr lang="en-US" altLang="en-US" dirty="0"/>
              <a:t>, with overdose deaths involving </a:t>
            </a:r>
            <a:r>
              <a:rPr lang="en-US" altLang="en-US" dirty="0">
                <a:hlinkClick r:id="rId3"/>
              </a:rPr>
              <a:t>prescription </a:t>
            </a:r>
            <a:r>
              <a:rPr lang="en-US" altLang="en-US" dirty="0" err="1">
                <a:hlinkClick r:id="rId3"/>
              </a:rPr>
              <a:t>opioids</a:t>
            </a:r>
            <a:r>
              <a:rPr lang="en-US" altLang="en-US" dirty="0"/>
              <a:t> (natural and semi-synthetic </a:t>
            </a:r>
            <a:r>
              <a:rPr lang="en-US" altLang="en-US" dirty="0" err="1"/>
              <a:t>opioids</a:t>
            </a:r>
            <a:r>
              <a:rPr lang="en-US" altLang="en-US" dirty="0"/>
              <a:t> and methadone) increasing since at least 1999.</a:t>
            </a:r>
          </a:p>
          <a:p>
            <a:pPr>
              <a:spcBef>
                <a:spcPct val="0"/>
              </a:spcBef>
            </a:pPr>
            <a:endParaRPr lang="en-US" altLang="en-US" dirty="0"/>
          </a:p>
          <a:p>
            <a:pPr>
              <a:spcBef>
                <a:spcPct val="0"/>
              </a:spcBef>
            </a:pPr>
            <a:r>
              <a:rPr lang="en-US" altLang="en-US" dirty="0"/>
              <a:t>As officials cracked down on pill mils, doctor shopping and other ways to access prescription </a:t>
            </a:r>
            <a:r>
              <a:rPr lang="en-US" altLang="en-US" dirty="0" err="1"/>
              <a:t>opioids</a:t>
            </a:r>
            <a:r>
              <a:rPr lang="en-US" altLang="en-US" dirty="0"/>
              <a:t>, people with </a:t>
            </a:r>
            <a:r>
              <a:rPr lang="en-US" altLang="en-US" dirty="0" err="1"/>
              <a:t>opioid</a:t>
            </a:r>
            <a:r>
              <a:rPr lang="en-US" altLang="en-US" dirty="0"/>
              <a:t> addiction began to turn to heroin.  The second wave began in 2010, with rapid increases in overdose deaths involving </a:t>
            </a:r>
            <a:r>
              <a:rPr lang="en-US" altLang="en-US" dirty="0">
                <a:hlinkClick r:id="rId4"/>
              </a:rPr>
              <a:t>heroin</a:t>
            </a:r>
            <a:r>
              <a:rPr lang="en-US" altLang="en-US" dirty="0"/>
              <a:t>.</a:t>
            </a:r>
          </a:p>
          <a:p>
            <a:pPr>
              <a:spcBef>
                <a:spcPct val="0"/>
              </a:spcBef>
            </a:pPr>
            <a:endParaRPr lang="en-US" altLang="en-US" dirty="0"/>
          </a:p>
          <a:p>
            <a:pPr>
              <a:spcBef>
                <a:spcPct val="0"/>
              </a:spcBef>
            </a:pPr>
            <a:r>
              <a:rPr lang="en-US" altLang="en-US" dirty="0"/>
              <a:t>The third wave began in 2013, with significant increases in overdose deaths involving synthetic </a:t>
            </a:r>
            <a:r>
              <a:rPr lang="en-US" altLang="en-US" dirty="0" err="1"/>
              <a:t>opioids</a:t>
            </a:r>
            <a:r>
              <a:rPr lang="en-US" altLang="en-US" dirty="0"/>
              <a:t> – particularly those involving illicitly-manufactured </a:t>
            </a:r>
            <a:r>
              <a:rPr lang="en-US" altLang="en-US" dirty="0" err="1">
                <a:hlinkClick r:id="rId5"/>
              </a:rPr>
              <a:t>fentanyl</a:t>
            </a:r>
            <a:r>
              <a:rPr lang="en-US" altLang="en-US" dirty="0"/>
              <a:t> and other synthetic </a:t>
            </a:r>
            <a:r>
              <a:rPr lang="en-US" altLang="en-US" dirty="0" err="1"/>
              <a:t>opioids</a:t>
            </a:r>
            <a:r>
              <a:rPr lang="en-US" altLang="en-US" dirty="0"/>
              <a:t>.  The market continues to change, with the addition of other highly addictive, illicitly-made synthetic </a:t>
            </a:r>
            <a:r>
              <a:rPr lang="en-US" altLang="en-US" dirty="0" err="1"/>
              <a:t>opioids</a:t>
            </a:r>
            <a:r>
              <a:rPr lang="en-US" altLang="en-US" dirty="0"/>
              <a:t>. </a:t>
            </a:r>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21507" name="Slide Number Placeholder 3">
            <a:extLst>
              <a:ext uri="{FF2B5EF4-FFF2-40B4-BE49-F238E27FC236}">
                <a16:creationId xmlns="" xmlns:a16="http://schemas.microsoft.com/office/drawing/2014/main" id="{B3F7DE2C-1664-4D20-997E-AD978AADF4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D24407-BC36-4F12-9D25-C8613B5BD95C}"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 xmlns:a16="http://schemas.microsoft.com/office/drawing/2014/main" id="{3119B7A5-BBCE-46FA-AB12-909A49141ED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 xmlns:a16="http://schemas.microsoft.com/office/drawing/2014/main" id="{F5842F7E-C611-47A5-956F-668F0D553D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Many of you will remember when pain became the fifth vital sign in the mid-1990s.  This happened shortly after FDA approved OxyContin.  This was not a coincidence.  </a:t>
            </a:r>
          </a:p>
          <a:p>
            <a:pPr>
              <a:spcBef>
                <a:spcPct val="0"/>
              </a:spcBef>
            </a:pPr>
            <a:endParaRPr lang="en-US" altLang="en-US"/>
          </a:p>
          <a:p>
            <a:pPr>
              <a:spcBef>
                <a:spcPct val="0"/>
              </a:spcBef>
            </a:pPr>
            <a:r>
              <a:rPr lang="en-US" altLang="en-US"/>
              <a:t>In 1995, the concept of pain as a vital sign was first introduced by the president of the American Pain Society—which received and still receives a great deal of funding from opioid manufacturers.  </a:t>
            </a:r>
          </a:p>
          <a:p>
            <a:pPr>
              <a:spcBef>
                <a:spcPct val="0"/>
              </a:spcBef>
            </a:pPr>
            <a:endParaRPr lang="en-US" altLang="en-US"/>
          </a:p>
          <a:p>
            <a:pPr>
              <a:spcBef>
                <a:spcPct val="0"/>
              </a:spcBef>
            </a:pPr>
            <a:r>
              <a:rPr lang="en-US" altLang="en-US"/>
              <a:t>The Joint  Commission and the Veterans Health Administration signed on to the idea, which translated into changes in practice.  The opioid manufacturers told doctors and their professional societies that the new opioids were not addictive.  Sales reps were instructed to tell doctors that OxyContin was “virtually non-addicting.”  </a:t>
            </a:r>
          </a:p>
          <a:p>
            <a:pPr>
              <a:spcBef>
                <a:spcPct val="0"/>
              </a:spcBef>
            </a:pPr>
            <a:endParaRPr lang="en-US" altLang="en-US"/>
          </a:p>
          <a:p>
            <a:pPr>
              <a:spcBef>
                <a:spcPct val="0"/>
              </a:spcBef>
            </a:pPr>
            <a:r>
              <a:rPr lang="en-US" altLang="en-US"/>
              <a:t>As we now know, this is not true.  Patients left the hospital with prescriptions for 90 days of highly addictive drugs, for many, with disastrous results.</a:t>
            </a:r>
          </a:p>
        </p:txBody>
      </p:sp>
      <p:sp>
        <p:nvSpPr>
          <p:cNvPr id="23555" name="Slide Number Placeholder 3">
            <a:extLst>
              <a:ext uri="{FF2B5EF4-FFF2-40B4-BE49-F238E27FC236}">
                <a16:creationId xmlns="" xmlns:a16="http://schemas.microsoft.com/office/drawing/2014/main" id="{9F5C5460-C3F6-49BD-8C98-60E21A2AA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BCA06DF-479A-489C-9FEF-D040F374AE15}"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 xmlns:a16="http://schemas.microsoft.com/office/drawing/2014/main" id="{D5A87351-F961-4B0D-A9DC-5C45F95EF5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 xmlns:a16="http://schemas.microsoft.com/office/drawing/2014/main" id="{82BE5F88-39F6-4B26-8CF4-75AE9B532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While people addicted to prescription painkillers sometimes overdose, the risk is even higher with illicitly-made drugs.  </a:t>
            </a:r>
          </a:p>
          <a:p>
            <a:pPr>
              <a:spcBef>
                <a:spcPct val="0"/>
              </a:spcBef>
            </a:pPr>
            <a:endParaRPr lang="en-US" altLang="en-US" dirty="0"/>
          </a:p>
          <a:p>
            <a:pPr>
              <a:spcBef>
                <a:spcPct val="0"/>
              </a:spcBef>
            </a:pPr>
            <a:r>
              <a:rPr lang="en-US" altLang="en-US" dirty="0"/>
              <a:t>Drug dealers began adding cheaper, more potent illicitly-made </a:t>
            </a:r>
            <a:r>
              <a:rPr lang="en-US" altLang="en-US" dirty="0" err="1"/>
              <a:t>fentanyl</a:t>
            </a:r>
            <a:r>
              <a:rPr lang="en-US" altLang="en-US" dirty="0"/>
              <a:t> to heroin.  And unlike drug manufacturers, drug dealers don’t maintain quality standards in their basement labs, so the potency of street drugs varies widely.</a:t>
            </a:r>
          </a:p>
          <a:p>
            <a:pPr>
              <a:spcBef>
                <a:spcPct val="0"/>
              </a:spcBef>
            </a:pPr>
            <a:endParaRPr lang="en-US" altLang="en-US" dirty="0"/>
          </a:p>
          <a:p>
            <a:pPr>
              <a:spcBef>
                <a:spcPct val="0"/>
              </a:spcBef>
            </a:pPr>
            <a:r>
              <a:rPr lang="en-US" altLang="en-US" dirty="0" err="1"/>
              <a:t>Fentanyl</a:t>
            </a:r>
            <a:r>
              <a:rPr lang="en-US" altLang="en-US" dirty="0"/>
              <a:t> is used legally to treat patients with terminal conditions.  It has many analogs.  </a:t>
            </a:r>
          </a:p>
          <a:p>
            <a:pPr>
              <a:spcBef>
                <a:spcPct val="0"/>
              </a:spcBef>
            </a:pPr>
            <a:endParaRPr lang="en-US" altLang="en-US" dirty="0"/>
          </a:p>
          <a:p>
            <a:pPr>
              <a:spcBef>
                <a:spcPct val="0"/>
              </a:spcBef>
            </a:pPr>
            <a:endParaRPr lang="en-US" altLang="en-US" dirty="0"/>
          </a:p>
          <a:p>
            <a:pPr>
              <a:spcBef>
                <a:spcPct val="0"/>
              </a:spcBef>
            </a:pPr>
            <a:r>
              <a:rPr lang="en-US" altLang="en-US" dirty="0"/>
              <a:t>   </a:t>
            </a:r>
          </a:p>
          <a:p>
            <a:pPr>
              <a:spcBef>
                <a:spcPct val="0"/>
              </a:spcBef>
            </a:pPr>
            <a:endParaRPr lang="en-US" altLang="en-US" dirty="0"/>
          </a:p>
        </p:txBody>
      </p:sp>
      <p:sp>
        <p:nvSpPr>
          <p:cNvPr id="25603" name="Slide Number Placeholder 3">
            <a:extLst>
              <a:ext uri="{FF2B5EF4-FFF2-40B4-BE49-F238E27FC236}">
                <a16:creationId xmlns="" xmlns:a16="http://schemas.microsoft.com/office/drawing/2014/main" id="{18B20690-CA9F-4934-9B01-E61C88D98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1ABB1D0-D7AB-4589-AB8D-A0EA476A556B}"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 xmlns:a16="http://schemas.microsoft.com/office/drawing/2014/main" id="{F8820330-03DA-4D73-97D5-505AAA6F6C8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 xmlns:a16="http://schemas.microsoft.com/office/drawing/2014/main" id="{2567DF4D-F7E8-4751-8212-6E2E613C4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r>
              <a:rPr lang="en-US" altLang="en-US" dirty="0"/>
              <a:t>This provides an illustration of the potency of fentanyl and </a:t>
            </a:r>
            <a:r>
              <a:rPr lang="en-US" altLang="en-US" dirty="0" err="1"/>
              <a:t>carfentanil</a:t>
            </a:r>
            <a:r>
              <a:rPr lang="en-US" altLang="en-US" dirty="0"/>
              <a:t> and gives us an idea why so many people are overdosing.  </a:t>
            </a:r>
            <a:r>
              <a:rPr lang="en-US" altLang="en-US" dirty="0" smtClean="0"/>
              <a:t>This also illustrates</a:t>
            </a:r>
            <a:r>
              <a:rPr lang="en-US" altLang="en-US" baseline="0" dirty="0" smtClean="0"/>
              <a:t> the risk to healthcare workers who may inadvertently come in contact with these drugs.</a:t>
            </a:r>
            <a:endParaRPr lang="en-US" altLang="en-US" dirty="0"/>
          </a:p>
          <a:p>
            <a:pPr>
              <a:spcBef>
                <a:spcPct val="0"/>
              </a:spcBef>
            </a:pPr>
            <a:endParaRPr lang="en-US" altLang="en-US" dirty="0"/>
          </a:p>
          <a:p>
            <a:pPr>
              <a:spcBef>
                <a:spcPct val="0"/>
              </a:spcBef>
            </a:pPr>
            <a:r>
              <a:rPr lang="en-US" altLang="en-US" dirty="0" err="1"/>
              <a:t>Carfentanil</a:t>
            </a:r>
            <a:r>
              <a:rPr lang="en-US" altLang="en-US" dirty="0"/>
              <a:t> is a veterinary drug used on large mammals-literally elephant tranquilizer.</a:t>
            </a:r>
          </a:p>
          <a:p>
            <a:pPr>
              <a:spcBef>
                <a:spcPct val="0"/>
              </a:spcBef>
            </a:pPr>
            <a:endParaRPr lang="en-US" altLang="en-US" sz="1200" b="0" i="0" kern="1200" dirty="0">
              <a:solidFill>
                <a:schemeClr val="tx1"/>
              </a:solidFill>
              <a:effectLst/>
              <a:latin typeface="+mn-lt"/>
              <a:ea typeface="+mn-ea"/>
              <a:cs typeface="+mn-cs"/>
            </a:endParaRPr>
          </a:p>
          <a:p>
            <a:pPr>
              <a:spcBef>
                <a:spcPct val="0"/>
              </a:spcBef>
            </a:pPr>
            <a:r>
              <a:rPr lang="en-US" sz="1200" b="0" i="0" kern="1200" dirty="0">
                <a:solidFill>
                  <a:schemeClr val="tx1"/>
                </a:solidFill>
                <a:effectLst/>
                <a:latin typeface="+mn-lt"/>
                <a:ea typeface="+mn-ea"/>
                <a:cs typeface="+mn-cs"/>
              </a:rPr>
              <a:t>Fentanyl claimed the lives of 75 Ohioans in 2012, but by 2015 that number jumped to a staggering 1,155.</a:t>
            </a:r>
          </a:p>
          <a:p>
            <a:pPr>
              <a:spcBef>
                <a:spcPct val="0"/>
              </a:spcBef>
            </a:pPr>
            <a:endParaRPr lang="en-US" altLang="en-US" sz="1200" b="0" i="0" kern="1200" dirty="0">
              <a:solidFill>
                <a:schemeClr val="tx1"/>
              </a:solidFill>
              <a:effectLst/>
              <a:latin typeface="+mn-lt"/>
              <a:ea typeface="+mn-ea"/>
              <a:cs typeface="+mn-cs"/>
            </a:endParaRPr>
          </a:p>
          <a:p>
            <a:pPr>
              <a:spcBef>
                <a:spcPct val="0"/>
              </a:spcBef>
            </a:pPr>
            <a:r>
              <a:rPr lang="en-US" sz="1200" b="0" i="0" kern="1200" dirty="0">
                <a:solidFill>
                  <a:schemeClr val="tx1"/>
                </a:solidFill>
                <a:effectLst/>
                <a:latin typeface="+mn-lt"/>
                <a:ea typeface="+mn-ea"/>
                <a:cs typeface="+mn-cs"/>
              </a:rPr>
              <a:t>Fentanyl was found in 56 percent of all drug overdoses in British Columbia—up from 31 percent in 2015. The province's 300-plus fentanyl deaths this year has been declared a public health emergency</a:t>
            </a:r>
            <a:r>
              <a:rPr lang="en-US" sz="1200" b="0" i="0" kern="1200" dirty="0" smtClean="0">
                <a:solidFill>
                  <a:schemeClr val="tx1"/>
                </a:solidFill>
                <a:effectLst/>
                <a:latin typeface="+mn-lt"/>
                <a:ea typeface="+mn-ea"/>
                <a:cs typeface="+mn-cs"/>
              </a:rPr>
              <a:t>.</a:t>
            </a:r>
          </a:p>
          <a:p>
            <a:pPr>
              <a:spcBef>
                <a:spcPct val="0"/>
              </a:spcBef>
            </a:pPr>
            <a:endParaRPr lang="en-US" sz="1200" b="0" i="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Why</a:t>
            </a:r>
            <a:r>
              <a:rPr lang="en-US" sz="1200" b="0" i="0" kern="1200" baseline="0" dirty="0" smtClean="0">
                <a:solidFill>
                  <a:schemeClr val="tx1"/>
                </a:solidFill>
                <a:effectLst/>
                <a:latin typeface="+mn-lt"/>
                <a:ea typeface="+mn-ea"/>
                <a:cs typeface="+mn-cs"/>
              </a:rPr>
              <a:t> is </a:t>
            </a:r>
            <a:r>
              <a:rPr lang="en-US" sz="1200" b="0" i="0" kern="1200" baseline="0" dirty="0" err="1" smtClean="0">
                <a:solidFill>
                  <a:schemeClr val="tx1"/>
                </a:solidFill>
                <a:effectLst/>
                <a:latin typeface="+mn-lt"/>
                <a:ea typeface="+mn-ea"/>
                <a:cs typeface="+mn-cs"/>
              </a:rPr>
              <a:t>Fentanyl</a:t>
            </a:r>
            <a:r>
              <a:rPr lang="en-US" sz="1200" b="0" i="0" kern="1200" baseline="0" dirty="0" smtClean="0">
                <a:solidFill>
                  <a:schemeClr val="tx1"/>
                </a:solidFill>
                <a:effectLst/>
                <a:latin typeface="+mn-lt"/>
                <a:ea typeface="+mn-ea"/>
                <a:cs typeface="+mn-cs"/>
              </a:rPr>
              <a:t> used?  </a:t>
            </a:r>
            <a:r>
              <a:rPr lang="en-US" sz="1200" b="0" i="0" kern="1200" dirty="0" smtClean="0">
                <a:solidFill>
                  <a:schemeClr val="tx1"/>
                </a:solidFill>
                <a:effectLst/>
                <a:latin typeface="+mn-lt"/>
                <a:ea typeface="+mn-ea"/>
                <a:cs typeface="+mn-cs"/>
              </a:rPr>
              <a:t>it's cheap and available, and it's easy to synthesize in laboratories.  Many of the precursor chemicals are imported from China.</a:t>
            </a:r>
          </a:p>
          <a:p>
            <a:pPr>
              <a:spcBef>
                <a:spcPct val="0"/>
              </a:spcBef>
            </a:pPr>
            <a:endParaRPr lang="en-US" sz="1200" b="0" i="0" kern="1200" dirty="0">
              <a:solidFill>
                <a:schemeClr val="tx1"/>
              </a:solidFill>
              <a:effectLst/>
              <a:latin typeface="+mn-lt"/>
              <a:ea typeface="+mn-ea"/>
              <a:cs typeface="+mn-cs"/>
            </a:endParaRPr>
          </a:p>
          <a:p>
            <a:pPr>
              <a:spcBef>
                <a:spcPct val="0"/>
              </a:spcBef>
            </a:pPr>
            <a:endParaRPr lang="en-US" altLang="en-US" sz="1200" b="0" i="0" kern="1200" dirty="0">
              <a:solidFill>
                <a:schemeClr val="tx1"/>
              </a:solidFill>
              <a:effectLst/>
              <a:latin typeface="+mn-lt"/>
              <a:ea typeface="+mn-ea"/>
              <a:cs typeface="+mn-cs"/>
            </a:endParaRPr>
          </a:p>
          <a:p>
            <a:pPr>
              <a:spcBef>
                <a:spcPct val="0"/>
              </a:spcBef>
            </a:pPr>
            <a:endParaRPr lang="en-US" altLang="en-US" dirty="0"/>
          </a:p>
        </p:txBody>
      </p:sp>
      <p:sp>
        <p:nvSpPr>
          <p:cNvPr id="27651" name="Slide Number Placeholder 3">
            <a:extLst>
              <a:ext uri="{FF2B5EF4-FFF2-40B4-BE49-F238E27FC236}">
                <a16:creationId xmlns="" xmlns:a16="http://schemas.microsoft.com/office/drawing/2014/main" id="{891B813D-227B-454E-99AB-75246B97A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3CD398-B3B9-47C9-8D79-D529524D6F9F}"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It’s important that we all understand that addiction is a physiological problem.  It is not a matter of willpower or strength.  We won’t be able to address this problem if the stigma of drug addiction continues to prevent people from seeking treatment.  </a:t>
            </a:r>
          </a:p>
          <a:p>
            <a:pPr>
              <a:spcBef>
                <a:spcPct val="0"/>
              </a:spcBef>
            </a:pPr>
            <a:endParaRPr lang="en-US" altLang="en-US" dirty="0"/>
          </a:p>
          <a:p>
            <a:pPr>
              <a:spcBef>
                <a:spcPct val="0"/>
              </a:spcBef>
            </a:pPr>
            <a:r>
              <a:rPr lang="en-US" altLang="en-US" dirty="0"/>
              <a:t>While some people have families histories of addiction or other reasons they are more susceptible, anyone can become addicted to opioids and many people have become physically dependent on opioids simply by following their doctor’s orders.  </a:t>
            </a:r>
          </a:p>
          <a:p>
            <a:pPr>
              <a:spcBef>
                <a:spcPct val="0"/>
              </a:spcBef>
            </a:pPr>
            <a:endParaRPr lang="en-US" altLang="en-US" dirty="0"/>
          </a:p>
          <a:p>
            <a:pPr>
              <a:spcBef>
                <a:spcPct val="0"/>
              </a:spcBef>
            </a:pPr>
            <a:r>
              <a:rPr lang="en-US" altLang="en-US" dirty="0"/>
              <a:t>Opioids overstimulate the brain’s reward pathway, a massive release of dopamine, causing dysregulation.  (in the nucleus </a:t>
            </a:r>
            <a:r>
              <a:rPr lang="en-US" altLang="en-US" dirty="0" err="1"/>
              <a:t>accumbens</a:t>
            </a:r>
            <a:r>
              <a:rPr lang="en-US" altLang="en-US" dirty="0"/>
              <a:t>—underneath the cerebral cortex)</a:t>
            </a:r>
          </a:p>
          <a:p>
            <a:pPr>
              <a:spcBef>
                <a:spcPct val="0"/>
              </a:spcBef>
            </a:pPr>
            <a:endParaRPr lang="en-US" altLang="en-US" dirty="0"/>
          </a:p>
          <a:p>
            <a:pPr>
              <a:spcBef>
                <a:spcPct val="0"/>
              </a:spcBef>
            </a:pPr>
            <a:r>
              <a:rPr lang="en-US" altLang="en-US" dirty="0"/>
              <a:t>The brain remembers that feeling, and the memory is stored in the limbic system (hippocampus and amygdala) —resulting in powerful memories that last a lifetime. This is why it is so common for people in recovery to relapse.  </a:t>
            </a:r>
          </a:p>
          <a:p>
            <a:pPr>
              <a:spcBef>
                <a:spcPct val="0"/>
              </a:spcBef>
            </a:pPr>
            <a:endParaRPr lang="en-US" altLang="en-US" dirty="0"/>
          </a:p>
          <a:p>
            <a:pPr>
              <a:spcBef>
                <a:spcPct val="0"/>
              </a:spcBef>
            </a:pPr>
            <a:r>
              <a:rPr lang="en-US" altLang="en-US" dirty="0"/>
              <a:t>But the brain also seeks to regulate itself.  It produces less dopamine or eliminates dopamine receptors, resulting in tolerance.  It takes more and more of the drug to create that same release of dopamine.  Eventually people need the drug just to feel normal, not to feel pleasure.  </a:t>
            </a:r>
          </a:p>
          <a:p>
            <a:pPr>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D9C7D10-C10C-426F-8018-47A65D8E59DA}" type="slidenum">
              <a:rPr lang="en-US" altLang="en-US" smtClean="0"/>
              <a:pPr/>
              <a:t>8</a:t>
            </a:fld>
            <a:endParaRPr lang="en-US" altLang="en-US"/>
          </a:p>
        </p:txBody>
      </p:sp>
    </p:spTree>
    <p:extLst>
      <p:ext uri="{BB962C8B-B14F-4D97-AF65-F5344CB8AC3E}">
        <p14:creationId xmlns:p14="http://schemas.microsoft.com/office/powerpoint/2010/main" val="14062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 xmlns:a16="http://schemas.microsoft.com/office/drawing/2014/main" id="{0EC1926A-AD8C-4F20-95B2-4C3EE051FE0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 xmlns:a16="http://schemas.microsoft.com/office/drawing/2014/main" id="{4C6DBACF-1FEE-40BD-A9A3-2F8D3DF3E8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risk of addiction is high for healthcare workers, who still have some of the highest injury rates in the country for ergonomic injuries and injuries from assault.  </a:t>
            </a:r>
          </a:p>
          <a:p>
            <a:pPr>
              <a:spcBef>
                <a:spcPct val="0"/>
              </a:spcBef>
            </a:pPr>
            <a:endParaRPr lang="en-US" altLang="en-US"/>
          </a:p>
          <a:p>
            <a:pPr>
              <a:spcBef>
                <a:spcPct val="0"/>
              </a:spcBef>
            </a:pPr>
            <a:r>
              <a:rPr lang="en-US" altLang="en-US"/>
              <a:t>Higher overdose rates have been found in people in occupations with high injury rates.  One Utah study found that 57% of people who died of an overdose were addicted due to work injuries.  </a:t>
            </a:r>
          </a:p>
          <a:p>
            <a:pPr>
              <a:spcBef>
                <a:spcPct val="0"/>
              </a:spcBef>
            </a:pPr>
            <a:endParaRPr lang="en-US" altLang="en-US"/>
          </a:p>
          <a:p>
            <a:pPr>
              <a:spcBef>
                <a:spcPct val="0"/>
              </a:spcBef>
            </a:pPr>
            <a:r>
              <a:rPr lang="en-US" altLang="en-US"/>
              <a:t>The problems we face in healthcare exacerbate this problem.  Low staffing causes injured staff to feel pressure to return to work before they are healed.  They rely on painkillers to return to work.  </a:t>
            </a:r>
          </a:p>
          <a:p>
            <a:pPr>
              <a:spcBef>
                <a:spcPct val="0"/>
              </a:spcBef>
            </a:pPr>
            <a:endParaRPr lang="en-US" altLang="en-US"/>
          </a:p>
          <a:p>
            <a:pPr>
              <a:spcBef>
                <a:spcPct val="0"/>
              </a:spcBef>
            </a:pPr>
            <a:r>
              <a:rPr lang="en-US" altLang="en-US"/>
              <a:t>Our broken workers’ comp system also contributes to the risk of addiction, when people wait months for procedures or rehab.  </a:t>
            </a:r>
          </a:p>
          <a:p>
            <a:pPr>
              <a:spcBef>
                <a:spcPct val="0"/>
              </a:spcBef>
            </a:pPr>
            <a:endParaRPr lang="en-US" altLang="en-US"/>
          </a:p>
          <a:p>
            <a:pPr>
              <a:spcBef>
                <a:spcPct val="0"/>
              </a:spcBef>
            </a:pPr>
            <a:r>
              <a:rPr lang="en-US" altLang="en-US"/>
              <a:t>And nurses work in fear of losing their license.  Most states have alternative to discipline programs that allow nurses with addictions  to maintain their license through a structured recovery process, but some may feel compelled to hide their problem. </a:t>
            </a:r>
          </a:p>
        </p:txBody>
      </p:sp>
      <p:sp>
        <p:nvSpPr>
          <p:cNvPr id="31747" name="Slide Number Placeholder 3">
            <a:extLst>
              <a:ext uri="{FF2B5EF4-FFF2-40B4-BE49-F238E27FC236}">
                <a16:creationId xmlns="" xmlns:a16="http://schemas.microsoft.com/office/drawing/2014/main" id="{799D75C6-CD30-4BE1-923E-C427DA6477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B8EC329-ED4C-47EB-A960-7595385CBC76}"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BB318A2C-BB00-415A-A54B-04B0952E0055}"/>
              </a:ext>
            </a:extLst>
          </p:cNvPr>
          <p:cNvSpPr>
            <a:spLocks noGrp="1"/>
          </p:cNvSpPr>
          <p:nvPr>
            <p:ph type="dt" sz="half" idx="10"/>
          </p:nvPr>
        </p:nvSpPr>
        <p:spPr/>
        <p:txBody>
          <a:bodyPr/>
          <a:lstStyle>
            <a:lvl1pPr>
              <a:defRPr/>
            </a:lvl1pPr>
          </a:lstStyle>
          <a:p>
            <a:pPr>
              <a:defRPr/>
            </a:pPr>
            <a:fld id="{9AB740E1-48C0-4122-B01C-1733659BE6D8}" type="datetimeFigureOut">
              <a:rPr lang="en-US"/>
              <a:pPr>
                <a:defRPr/>
              </a:pPr>
              <a:t>6/13/2018</a:t>
            </a:fld>
            <a:endParaRPr lang="en-US"/>
          </a:p>
        </p:txBody>
      </p:sp>
      <p:sp>
        <p:nvSpPr>
          <p:cNvPr id="5" name="Footer Placeholder 4">
            <a:extLst>
              <a:ext uri="{FF2B5EF4-FFF2-40B4-BE49-F238E27FC236}">
                <a16:creationId xmlns="" xmlns:a16="http://schemas.microsoft.com/office/drawing/2014/main" id="{FBA94C97-20C4-4B83-B86B-AA5A10DC62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2FEB0A5-28F9-42C2-9792-49C500F8CB68}"/>
              </a:ext>
            </a:extLst>
          </p:cNvPr>
          <p:cNvSpPr>
            <a:spLocks noGrp="1"/>
          </p:cNvSpPr>
          <p:nvPr>
            <p:ph type="sldNum" sz="quarter" idx="12"/>
          </p:nvPr>
        </p:nvSpPr>
        <p:spPr/>
        <p:txBody>
          <a:bodyPr/>
          <a:lstStyle>
            <a:lvl1pPr>
              <a:defRPr/>
            </a:lvl1pPr>
          </a:lstStyle>
          <a:p>
            <a:fld id="{FFAC52D9-8698-453F-918F-6274470490EF}" type="slidenum">
              <a:rPr lang="en-US" altLang="en-US"/>
              <a:pPr/>
              <a:t>‹#›</a:t>
            </a:fld>
            <a:endParaRPr lang="en-US" altLang="en-US"/>
          </a:p>
        </p:txBody>
      </p:sp>
    </p:spTree>
    <p:extLst>
      <p:ext uri="{BB962C8B-B14F-4D97-AF65-F5344CB8AC3E}">
        <p14:creationId xmlns:p14="http://schemas.microsoft.com/office/powerpoint/2010/main" val="165188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04ECBBE-94EB-40D4-B391-08D48A13A29B}"/>
              </a:ext>
            </a:extLst>
          </p:cNvPr>
          <p:cNvSpPr>
            <a:spLocks noGrp="1"/>
          </p:cNvSpPr>
          <p:nvPr>
            <p:ph type="dt" sz="half" idx="10"/>
          </p:nvPr>
        </p:nvSpPr>
        <p:spPr/>
        <p:txBody>
          <a:bodyPr/>
          <a:lstStyle>
            <a:lvl1pPr>
              <a:defRPr/>
            </a:lvl1pPr>
          </a:lstStyle>
          <a:p>
            <a:pPr>
              <a:defRPr/>
            </a:pPr>
            <a:fld id="{521A3CA5-42EF-4B50-B9C0-5B0F4DA8746D}" type="datetimeFigureOut">
              <a:rPr lang="en-US"/>
              <a:pPr>
                <a:defRPr/>
              </a:pPr>
              <a:t>6/13/2018</a:t>
            </a:fld>
            <a:endParaRPr lang="en-US"/>
          </a:p>
        </p:txBody>
      </p:sp>
      <p:sp>
        <p:nvSpPr>
          <p:cNvPr id="5" name="Footer Placeholder 4">
            <a:extLst>
              <a:ext uri="{FF2B5EF4-FFF2-40B4-BE49-F238E27FC236}">
                <a16:creationId xmlns="" xmlns:a16="http://schemas.microsoft.com/office/drawing/2014/main" id="{2A7EF42B-3AAE-4201-AE90-79FCA5F9FD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FE1B560-1CCA-442E-AAC4-AFB276FA5F3A}"/>
              </a:ext>
            </a:extLst>
          </p:cNvPr>
          <p:cNvSpPr>
            <a:spLocks noGrp="1"/>
          </p:cNvSpPr>
          <p:nvPr>
            <p:ph type="sldNum" sz="quarter" idx="12"/>
          </p:nvPr>
        </p:nvSpPr>
        <p:spPr/>
        <p:txBody>
          <a:bodyPr/>
          <a:lstStyle>
            <a:lvl1pPr>
              <a:defRPr/>
            </a:lvl1pPr>
          </a:lstStyle>
          <a:p>
            <a:fld id="{5131FF5A-04FC-44F5-A5E0-F1E4AF6C94A3}" type="slidenum">
              <a:rPr lang="en-US" altLang="en-US"/>
              <a:pPr/>
              <a:t>‹#›</a:t>
            </a:fld>
            <a:endParaRPr lang="en-US" altLang="en-US"/>
          </a:p>
        </p:txBody>
      </p:sp>
    </p:spTree>
    <p:extLst>
      <p:ext uri="{BB962C8B-B14F-4D97-AF65-F5344CB8AC3E}">
        <p14:creationId xmlns:p14="http://schemas.microsoft.com/office/powerpoint/2010/main" val="4259940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8D14EE-6EE7-4A89-A3F6-3422361A8AA3}"/>
              </a:ext>
            </a:extLst>
          </p:cNvPr>
          <p:cNvSpPr>
            <a:spLocks noGrp="1"/>
          </p:cNvSpPr>
          <p:nvPr>
            <p:ph type="dt" sz="half" idx="10"/>
          </p:nvPr>
        </p:nvSpPr>
        <p:spPr/>
        <p:txBody>
          <a:bodyPr/>
          <a:lstStyle>
            <a:lvl1pPr>
              <a:defRPr/>
            </a:lvl1pPr>
          </a:lstStyle>
          <a:p>
            <a:pPr>
              <a:defRPr/>
            </a:pPr>
            <a:fld id="{95F966F1-A688-42B0-B7AA-2810FDD88EF3}" type="datetimeFigureOut">
              <a:rPr lang="en-US"/>
              <a:pPr>
                <a:defRPr/>
              </a:pPr>
              <a:t>6/13/2018</a:t>
            </a:fld>
            <a:endParaRPr lang="en-US"/>
          </a:p>
        </p:txBody>
      </p:sp>
      <p:sp>
        <p:nvSpPr>
          <p:cNvPr id="5" name="Footer Placeholder 4">
            <a:extLst>
              <a:ext uri="{FF2B5EF4-FFF2-40B4-BE49-F238E27FC236}">
                <a16:creationId xmlns="" xmlns:a16="http://schemas.microsoft.com/office/drawing/2014/main" id="{1CB31A2B-025E-4FDC-83BD-918AE732DB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8E26685-DB62-404C-BE7A-4A7FD8892AC1}"/>
              </a:ext>
            </a:extLst>
          </p:cNvPr>
          <p:cNvSpPr>
            <a:spLocks noGrp="1"/>
          </p:cNvSpPr>
          <p:nvPr>
            <p:ph type="sldNum" sz="quarter" idx="12"/>
          </p:nvPr>
        </p:nvSpPr>
        <p:spPr/>
        <p:txBody>
          <a:bodyPr/>
          <a:lstStyle>
            <a:lvl1pPr>
              <a:defRPr/>
            </a:lvl1pPr>
          </a:lstStyle>
          <a:p>
            <a:fld id="{C5EAF7F0-93DC-4CA9-96F3-44ABF1C88193}" type="slidenum">
              <a:rPr lang="en-US" altLang="en-US"/>
              <a:pPr/>
              <a:t>‹#›</a:t>
            </a:fld>
            <a:endParaRPr lang="en-US" altLang="en-US"/>
          </a:p>
        </p:txBody>
      </p:sp>
    </p:spTree>
    <p:extLst>
      <p:ext uri="{BB962C8B-B14F-4D97-AF65-F5344CB8AC3E}">
        <p14:creationId xmlns:p14="http://schemas.microsoft.com/office/powerpoint/2010/main" val="283241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D75C9A-4BB1-4327-B5AA-661FA7E2EF0B}"/>
              </a:ext>
            </a:extLst>
          </p:cNvPr>
          <p:cNvSpPr>
            <a:spLocks noGrp="1"/>
          </p:cNvSpPr>
          <p:nvPr>
            <p:ph type="dt" sz="half" idx="10"/>
          </p:nvPr>
        </p:nvSpPr>
        <p:spPr/>
        <p:txBody>
          <a:bodyPr/>
          <a:lstStyle>
            <a:lvl1pPr>
              <a:defRPr/>
            </a:lvl1pPr>
          </a:lstStyle>
          <a:p>
            <a:pPr>
              <a:defRPr/>
            </a:pPr>
            <a:fld id="{B94B96CF-CD9C-4E47-9A82-C51CDEED5831}" type="datetimeFigureOut">
              <a:rPr lang="en-US"/>
              <a:pPr>
                <a:defRPr/>
              </a:pPr>
              <a:t>6/13/2018</a:t>
            </a:fld>
            <a:endParaRPr lang="en-US"/>
          </a:p>
        </p:txBody>
      </p:sp>
      <p:sp>
        <p:nvSpPr>
          <p:cNvPr id="5" name="Footer Placeholder 4">
            <a:extLst>
              <a:ext uri="{FF2B5EF4-FFF2-40B4-BE49-F238E27FC236}">
                <a16:creationId xmlns="" xmlns:a16="http://schemas.microsoft.com/office/drawing/2014/main" id="{609CE6E0-7765-4D4A-A729-20A85EEE94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C6A524C-8D07-456B-9108-95FF2D5CE066}"/>
              </a:ext>
            </a:extLst>
          </p:cNvPr>
          <p:cNvSpPr>
            <a:spLocks noGrp="1"/>
          </p:cNvSpPr>
          <p:nvPr>
            <p:ph type="sldNum" sz="quarter" idx="12"/>
          </p:nvPr>
        </p:nvSpPr>
        <p:spPr/>
        <p:txBody>
          <a:bodyPr/>
          <a:lstStyle>
            <a:lvl1pPr>
              <a:defRPr/>
            </a:lvl1pPr>
          </a:lstStyle>
          <a:p>
            <a:fld id="{B31D3FD9-6A13-4FD9-9AE9-FB808F1778D4}" type="slidenum">
              <a:rPr lang="en-US" altLang="en-US"/>
              <a:pPr/>
              <a:t>‹#›</a:t>
            </a:fld>
            <a:endParaRPr lang="en-US" altLang="en-US"/>
          </a:p>
        </p:txBody>
      </p:sp>
    </p:spTree>
    <p:extLst>
      <p:ext uri="{BB962C8B-B14F-4D97-AF65-F5344CB8AC3E}">
        <p14:creationId xmlns:p14="http://schemas.microsoft.com/office/powerpoint/2010/main" val="141589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BD97B26-6E42-4FAB-823E-CEF679C8EC91}"/>
              </a:ext>
            </a:extLst>
          </p:cNvPr>
          <p:cNvSpPr>
            <a:spLocks noGrp="1"/>
          </p:cNvSpPr>
          <p:nvPr>
            <p:ph type="dt" sz="half" idx="10"/>
          </p:nvPr>
        </p:nvSpPr>
        <p:spPr/>
        <p:txBody>
          <a:bodyPr/>
          <a:lstStyle>
            <a:lvl1pPr>
              <a:defRPr/>
            </a:lvl1pPr>
          </a:lstStyle>
          <a:p>
            <a:pPr>
              <a:defRPr/>
            </a:pPr>
            <a:fld id="{5BAD242A-6B6B-4C30-A371-314A147C9D34}" type="datetimeFigureOut">
              <a:rPr lang="en-US"/>
              <a:pPr>
                <a:defRPr/>
              </a:pPr>
              <a:t>6/13/2018</a:t>
            </a:fld>
            <a:endParaRPr lang="en-US"/>
          </a:p>
        </p:txBody>
      </p:sp>
      <p:sp>
        <p:nvSpPr>
          <p:cNvPr id="5" name="Footer Placeholder 4">
            <a:extLst>
              <a:ext uri="{FF2B5EF4-FFF2-40B4-BE49-F238E27FC236}">
                <a16:creationId xmlns="" xmlns:a16="http://schemas.microsoft.com/office/drawing/2014/main" id="{A8A97970-976E-4505-99C8-9ADCE9985C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9B127B5-B5B9-4BD2-B53B-D97E96C146B0}"/>
              </a:ext>
            </a:extLst>
          </p:cNvPr>
          <p:cNvSpPr>
            <a:spLocks noGrp="1"/>
          </p:cNvSpPr>
          <p:nvPr>
            <p:ph type="sldNum" sz="quarter" idx="12"/>
          </p:nvPr>
        </p:nvSpPr>
        <p:spPr/>
        <p:txBody>
          <a:bodyPr/>
          <a:lstStyle>
            <a:lvl1pPr>
              <a:defRPr/>
            </a:lvl1pPr>
          </a:lstStyle>
          <a:p>
            <a:fld id="{9E9970A0-67E4-43C1-8361-D1BAF76FB670}" type="slidenum">
              <a:rPr lang="en-US" altLang="en-US"/>
              <a:pPr/>
              <a:t>‹#›</a:t>
            </a:fld>
            <a:endParaRPr lang="en-US" altLang="en-US"/>
          </a:p>
        </p:txBody>
      </p:sp>
    </p:spTree>
    <p:extLst>
      <p:ext uri="{BB962C8B-B14F-4D97-AF65-F5344CB8AC3E}">
        <p14:creationId xmlns:p14="http://schemas.microsoft.com/office/powerpoint/2010/main" val="1463103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C9C70569-87AA-4823-9862-20147616E250}"/>
              </a:ext>
            </a:extLst>
          </p:cNvPr>
          <p:cNvSpPr>
            <a:spLocks noGrp="1"/>
          </p:cNvSpPr>
          <p:nvPr>
            <p:ph type="dt" sz="half" idx="10"/>
          </p:nvPr>
        </p:nvSpPr>
        <p:spPr/>
        <p:txBody>
          <a:bodyPr/>
          <a:lstStyle>
            <a:lvl1pPr>
              <a:defRPr/>
            </a:lvl1pPr>
          </a:lstStyle>
          <a:p>
            <a:pPr>
              <a:defRPr/>
            </a:pPr>
            <a:fld id="{306C2036-9CBE-452B-B2FC-CEB4AB36F64D}" type="datetimeFigureOut">
              <a:rPr lang="en-US"/>
              <a:pPr>
                <a:defRPr/>
              </a:pPr>
              <a:t>6/13/2018</a:t>
            </a:fld>
            <a:endParaRPr lang="en-US"/>
          </a:p>
        </p:txBody>
      </p:sp>
      <p:sp>
        <p:nvSpPr>
          <p:cNvPr id="6" name="Footer Placeholder 4">
            <a:extLst>
              <a:ext uri="{FF2B5EF4-FFF2-40B4-BE49-F238E27FC236}">
                <a16:creationId xmlns="" xmlns:a16="http://schemas.microsoft.com/office/drawing/2014/main" id="{D5609E4F-45E4-4D2A-AE14-D34FEEDED4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9835E71-7FA4-4BDF-B36A-2D5172DD754A}"/>
              </a:ext>
            </a:extLst>
          </p:cNvPr>
          <p:cNvSpPr>
            <a:spLocks noGrp="1"/>
          </p:cNvSpPr>
          <p:nvPr>
            <p:ph type="sldNum" sz="quarter" idx="12"/>
          </p:nvPr>
        </p:nvSpPr>
        <p:spPr/>
        <p:txBody>
          <a:bodyPr/>
          <a:lstStyle>
            <a:lvl1pPr>
              <a:defRPr/>
            </a:lvl1pPr>
          </a:lstStyle>
          <a:p>
            <a:fld id="{C9F1CAB1-B9E6-43E5-BDC6-6C5C59FA1DB3}" type="slidenum">
              <a:rPr lang="en-US" altLang="en-US"/>
              <a:pPr/>
              <a:t>‹#›</a:t>
            </a:fld>
            <a:endParaRPr lang="en-US" altLang="en-US"/>
          </a:p>
        </p:txBody>
      </p:sp>
    </p:spTree>
    <p:extLst>
      <p:ext uri="{BB962C8B-B14F-4D97-AF65-F5344CB8AC3E}">
        <p14:creationId xmlns:p14="http://schemas.microsoft.com/office/powerpoint/2010/main" val="2306393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F1932FDE-5ABB-4979-9B84-D8A4B6DB24CE}"/>
              </a:ext>
            </a:extLst>
          </p:cNvPr>
          <p:cNvSpPr>
            <a:spLocks noGrp="1"/>
          </p:cNvSpPr>
          <p:nvPr>
            <p:ph type="dt" sz="half" idx="10"/>
          </p:nvPr>
        </p:nvSpPr>
        <p:spPr/>
        <p:txBody>
          <a:bodyPr/>
          <a:lstStyle>
            <a:lvl1pPr>
              <a:defRPr/>
            </a:lvl1pPr>
          </a:lstStyle>
          <a:p>
            <a:pPr>
              <a:defRPr/>
            </a:pPr>
            <a:fld id="{BEE2C6DC-3B20-445D-BF57-1F43A94A3BBA}" type="datetimeFigureOut">
              <a:rPr lang="en-US"/>
              <a:pPr>
                <a:defRPr/>
              </a:pPr>
              <a:t>6/13/2018</a:t>
            </a:fld>
            <a:endParaRPr lang="en-US"/>
          </a:p>
        </p:txBody>
      </p:sp>
      <p:sp>
        <p:nvSpPr>
          <p:cNvPr id="8" name="Footer Placeholder 4">
            <a:extLst>
              <a:ext uri="{FF2B5EF4-FFF2-40B4-BE49-F238E27FC236}">
                <a16:creationId xmlns="" xmlns:a16="http://schemas.microsoft.com/office/drawing/2014/main" id="{09F8EF37-523C-4D03-BE11-4E25010072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C9D711D3-CDF8-4EC7-85FF-9DFC5E4193A5}"/>
              </a:ext>
            </a:extLst>
          </p:cNvPr>
          <p:cNvSpPr>
            <a:spLocks noGrp="1"/>
          </p:cNvSpPr>
          <p:nvPr>
            <p:ph type="sldNum" sz="quarter" idx="12"/>
          </p:nvPr>
        </p:nvSpPr>
        <p:spPr/>
        <p:txBody>
          <a:bodyPr/>
          <a:lstStyle>
            <a:lvl1pPr>
              <a:defRPr/>
            </a:lvl1pPr>
          </a:lstStyle>
          <a:p>
            <a:fld id="{80AB6291-3BD7-4210-B10C-E0E4F83DE1DA}" type="slidenum">
              <a:rPr lang="en-US" altLang="en-US"/>
              <a:pPr/>
              <a:t>‹#›</a:t>
            </a:fld>
            <a:endParaRPr lang="en-US" altLang="en-US"/>
          </a:p>
        </p:txBody>
      </p:sp>
    </p:spTree>
    <p:extLst>
      <p:ext uri="{BB962C8B-B14F-4D97-AF65-F5344CB8AC3E}">
        <p14:creationId xmlns:p14="http://schemas.microsoft.com/office/powerpoint/2010/main" val="329529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5252FD78-2D06-4E4E-A361-855D2F74BA27}"/>
              </a:ext>
            </a:extLst>
          </p:cNvPr>
          <p:cNvSpPr>
            <a:spLocks noGrp="1"/>
          </p:cNvSpPr>
          <p:nvPr>
            <p:ph type="dt" sz="half" idx="10"/>
          </p:nvPr>
        </p:nvSpPr>
        <p:spPr/>
        <p:txBody>
          <a:bodyPr/>
          <a:lstStyle>
            <a:lvl1pPr>
              <a:defRPr/>
            </a:lvl1pPr>
          </a:lstStyle>
          <a:p>
            <a:pPr>
              <a:defRPr/>
            </a:pPr>
            <a:fld id="{7E0AF6CA-DE3A-4F3B-866B-E971DCF4536B}" type="datetimeFigureOut">
              <a:rPr lang="en-US"/>
              <a:pPr>
                <a:defRPr/>
              </a:pPr>
              <a:t>6/13/2018</a:t>
            </a:fld>
            <a:endParaRPr lang="en-US"/>
          </a:p>
        </p:txBody>
      </p:sp>
      <p:sp>
        <p:nvSpPr>
          <p:cNvPr id="4" name="Footer Placeholder 4">
            <a:extLst>
              <a:ext uri="{FF2B5EF4-FFF2-40B4-BE49-F238E27FC236}">
                <a16:creationId xmlns="" xmlns:a16="http://schemas.microsoft.com/office/drawing/2014/main" id="{36466B3C-BDC5-473E-B988-1CBA69DB1F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6AFC7F4-D849-4DD6-9C67-51CA8F571F98}"/>
              </a:ext>
            </a:extLst>
          </p:cNvPr>
          <p:cNvSpPr>
            <a:spLocks noGrp="1"/>
          </p:cNvSpPr>
          <p:nvPr>
            <p:ph type="sldNum" sz="quarter" idx="12"/>
          </p:nvPr>
        </p:nvSpPr>
        <p:spPr/>
        <p:txBody>
          <a:bodyPr/>
          <a:lstStyle>
            <a:lvl1pPr>
              <a:defRPr/>
            </a:lvl1pPr>
          </a:lstStyle>
          <a:p>
            <a:fld id="{0CBA80AB-24CC-461D-BB68-A7B18FD798B0}" type="slidenum">
              <a:rPr lang="en-US" altLang="en-US"/>
              <a:pPr/>
              <a:t>‹#›</a:t>
            </a:fld>
            <a:endParaRPr lang="en-US" altLang="en-US"/>
          </a:p>
        </p:txBody>
      </p:sp>
    </p:spTree>
    <p:extLst>
      <p:ext uri="{BB962C8B-B14F-4D97-AF65-F5344CB8AC3E}">
        <p14:creationId xmlns:p14="http://schemas.microsoft.com/office/powerpoint/2010/main" val="86579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C0A89B5-744A-4931-8272-C5BBFD014900}"/>
              </a:ext>
            </a:extLst>
          </p:cNvPr>
          <p:cNvSpPr>
            <a:spLocks noGrp="1"/>
          </p:cNvSpPr>
          <p:nvPr>
            <p:ph type="dt" sz="half" idx="10"/>
          </p:nvPr>
        </p:nvSpPr>
        <p:spPr/>
        <p:txBody>
          <a:bodyPr/>
          <a:lstStyle>
            <a:lvl1pPr>
              <a:defRPr/>
            </a:lvl1pPr>
          </a:lstStyle>
          <a:p>
            <a:pPr>
              <a:defRPr/>
            </a:pPr>
            <a:fld id="{94E319A5-C729-40DF-9624-1D5E8990E9DE}" type="datetimeFigureOut">
              <a:rPr lang="en-US"/>
              <a:pPr>
                <a:defRPr/>
              </a:pPr>
              <a:t>6/13/2018</a:t>
            </a:fld>
            <a:endParaRPr lang="en-US"/>
          </a:p>
        </p:txBody>
      </p:sp>
      <p:sp>
        <p:nvSpPr>
          <p:cNvPr id="3" name="Footer Placeholder 4">
            <a:extLst>
              <a:ext uri="{FF2B5EF4-FFF2-40B4-BE49-F238E27FC236}">
                <a16:creationId xmlns="" xmlns:a16="http://schemas.microsoft.com/office/drawing/2014/main" id="{6BF26995-B55B-4546-9BCC-312C6FE8DE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FA96E1E-4229-4001-9430-8D382238B128}"/>
              </a:ext>
            </a:extLst>
          </p:cNvPr>
          <p:cNvSpPr>
            <a:spLocks noGrp="1"/>
          </p:cNvSpPr>
          <p:nvPr>
            <p:ph type="sldNum" sz="quarter" idx="12"/>
          </p:nvPr>
        </p:nvSpPr>
        <p:spPr/>
        <p:txBody>
          <a:bodyPr/>
          <a:lstStyle>
            <a:lvl1pPr>
              <a:defRPr/>
            </a:lvl1pPr>
          </a:lstStyle>
          <a:p>
            <a:fld id="{70FDCF27-F462-4F3F-926D-302D9E736F90}" type="slidenum">
              <a:rPr lang="en-US" altLang="en-US"/>
              <a:pPr/>
              <a:t>‹#›</a:t>
            </a:fld>
            <a:endParaRPr lang="en-US" altLang="en-US"/>
          </a:p>
        </p:txBody>
      </p:sp>
    </p:spTree>
    <p:extLst>
      <p:ext uri="{BB962C8B-B14F-4D97-AF65-F5344CB8AC3E}">
        <p14:creationId xmlns:p14="http://schemas.microsoft.com/office/powerpoint/2010/main" val="127409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055A6A34-698F-4AA6-AB88-0C5296CB17B1}"/>
              </a:ext>
            </a:extLst>
          </p:cNvPr>
          <p:cNvSpPr>
            <a:spLocks noGrp="1"/>
          </p:cNvSpPr>
          <p:nvPr>
            <p:ph type="dt" sz="half" idx="10"/>
          </p:nvPr>
        </p:nvSpPr>
        <p:spPr/>
        <p:txBody>
          <a:bodyPr/>
          <a:lstStyle>
            <a:lvl1pPr>
              <a:defRPr/>
            </a:lvl1pPr>
          </a:lstStyle>
          <a:p>
            <a:pPr>
              <a:defRPr/>
            </a:pPr>
            <a:fld id="{7C1157F3-4A59-47B4-B97A-21ABB25D73D7}" type="datetimeFigureOut">
              <a:rPr lang="en-US"/>
              <a:pPr>
                <a:defRPr/>
              </a:pPr>
              <a:t>6/13/2018</a:t>
            </a:fld>
            <a:endParaRPr lang="en-US"/>
          </a:p>
        </p:txBody>
      </p:sp>
      <p:sp>
        <p:nvSpPr>
          <p:cNvPr id="6" name="Footer Placeholder 4">
            <a:extLst>
              <a:ext uri="{FF2B5EF4-FFF2-40B4-BE49-F238E27FC236}">
                <a16:creationId xmlns="" xmlns:a16="http://schemas.microsoft.com/office/drawing/2014/main" id="{D06DB1A1-87AF-4843-AABE-16265BB2DF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0A50B5F-FC29-4C7A-BF9E-2D633E3961E5}"/>
              </a:ext>
            </a:extLst>
          </p:cNvPr>
          <p:cNvSpPr>
            <a:spLocks noGrp="1"/>
          </p:cNvSpPr>
          <p:nvPr>
            <p:ph type="sldNum" sz="quarter" idx="12"/>
          </p:nvPr>
        </p:nvSpPr>
        <p:spPr/>
        <p:txBody>
          <a:bodyPr/>
          <a:lstStyle>
            <a:lvl1pPr>
              <a:defRPr/>
            </a:lvl1pPr>
          </a:lstStyle>
          <a:p>
            <a:fld id="{79534929-4AA6-40F7-89A4-5EE8C80762D1}" type="slidenum">
              <a:rPr lang="en-US" altLang="en-US"/>
              <a:pPr/>
              <a:t>‹#›</a:t>
            </a:fld>
            <a:endParaRPr lang="en-US" altLang="en-US"/>
          </a:p>
        </p:txBody>
      </p:sp>
    </p:spTree>
    <p:extLst>
      <p:ext uri="{BB962C8B-B14F-4D97-AF65-F5344CB8AC3E}">
        <p14:creationId xmlns:p14="http://schemas.microsoft.com/office/powerpoint/2010/main" val="360063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9A79BD45-B598-41EB-9EC1-4460984A07B5}"/>
              </a:ext>
            </a:extLst>
          </p:cNvPr>
          <p:cNvSpPr>
            <a:spLocks noGrp="1"/>
          </p:cNvSpPr>
          <p:nvPr>
            <p:ph type="dt" sz="half" idx="10"/>
          </p:nvPr>
        </p:nvSpPr>
        <p:spPr/>
        <p:txBody>
          <a:bodyPr/>
          <a:lstStyle>
            <a:lvl1pPr>
              <a:defRPr/>
            </a:lvl1pPr>
          </a:lstStyle>
          <a:p>
            <a:pPr>
              <a:defRPr/>
            </a:pPr>
            <a:fld id="{68A213BA-58DF-419D-9721-520B881A17D3}" type="datetimeFigureOut">
              <a:rPr lang="en-US"/>
              <a:pPr>
                <a:defRPr/>
              </a:pPr>
              <a:t>6/13/2018</a:t>
            </a:fld>
            <a:endParaRPr lang="en-US"/>
          </a:p>
        </p:txBody>
      </p:sp>
      <p:sp>
        <p:nvSpPr>
          <p:cNvPr id="6" name="Footer Placeholder 4">
            <a:extLst>
              <a:ext uri="{FF2B5EF4-FFF2-40B4-BE49-F238E27FC236}">
                <a16:creationId xmlns="" xmlns:a16="http://schemas.microsoft.com/office/drawing/2014/main" id="{47C8DA98-17EC-465A-BDE4-33C01F3358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C7A26BE-4434-4511-B1AD-F4144CB67293}"/>
              </a:ext>
            </a:extLst>
          </p:cNvPr>
          <p:cNvSpPr>
            <a:spLocks noGrp="1"/>
          </p:cNvSpPr>
          <p:nvPr>
            <p:ph type="sldNum" sz="quarter" idx="12"/>
          </p:nvPr>
        </p:nvSpPr>
        <p:spPr/>
        <p:txBody>
          <a:bodyPr/>
          <a:lstStyle>
            <a:lvl1pPr>
              <a:defRPr/>
            </a:lvl1pPr>
          </a:lstStyle>
          <a:p>
            <a:fld id="{3624EAFD-1B4A-494D-AECF-E4CF2581C0FC}" type="slidenum">
              <a:rPr lang="en-US" altLang="en-US"/>
              <a:pPr/>
              <a:t>‹#›</a:t>
            </a:fld>
            <a:endParaRPr lang="en-US" altLang="en-US"/>
          </a:p>
        </p:txBody>
      </p:sp>
    </p:spTree>
    <p:extLst>
      <p:ext uri="{BB962C8B-B14F-4D97-AF65-F5344CB8AC3E}">
        <p14:creationId xmlns:p14="http://schemas.microsoft.com/office/powerpoint/2010/main" val="205233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F7B3BDD-3DDE-4E3C-A809-30CCE740B03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35ACE95-6B0E-41EF-94C1-0DF8801A536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8C2E039-8B87-4F10-8D0E-A912F9FA813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2B1D971-46EA-4014-9E7B-CB9607A68233}" type="datetimeFigureOut">
              <a:rPr lang="en-US"/>
              <a:pPr>
                <a:defRPr/>
              </a:pPr>
              <a:t>6/13/2018</a:t>
            </a:fld>
            <a:endParaRPr lang="en-US"/>
          </a:p>
        </p:txBody>
      </p:sp>
      <p:sp>
        <p:nvSpPr>
          <p:cNvPr id="5" name="Footer Placeholder 4">
            <a:extLst>
              <a:ext uri="{FF2B5EF4-FFF2-40B4-BE49-F238E27FC236}">
                <a16:creationId xmlns="" xmlns:a16="http://schemas.microsoft.com/office/drawing/2014/main" id="{20EAAEDC-719B-4B8D-B6E2-8BAC9721FCB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 xmlns:a16="http://schemas.microsoft.com/office/drawing/2014/main" id="{8A245DEF-FF63-4FD4-B6BD-366242A762D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7D7FF79-1C33-496C-BAE4-6D53721F98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1">
            <a:extLst>
              <a:ext uri="{FF2B5EF4-FFF2-40B4-BE49-F238E27FC236}">
                <a16:creationId xmlns="" xmlns:a16="http://schemas.microsoft.com/office/drawing/2014/main" id="{FA487569-53EA-4467-BEF0-4971939A5030}"/>
              </a:ext>
            </a:extLst>
          </p:cNvPr>
          <p:cNvSpPr>
            <a:spLocks noGrp="1"/>
          </p:cNvSpPr>
          <p:nvPr>
            <p:ph type="ctrTitle"/>
          </p:nvPr>
        </p:nvSpPr>
        <p:spPr>
          <a:xfrm>
            <a:off x="298450" y="482600"/>
            <a:ext cx="8509000" cy="2376488"/>
          </a:xfrm>
        </p:spPr>
        <p:txBody>
          <a:bodyPr/>
          <a:lstStyle/>
          <a:p>
            <a:r>
              <a:rPr lang="en-US" altLang="en-US">
                <a:solidFill>
                  <a:srgbClr val="FF0000"/>
                </a:solidFill>
              </a:rPr>
              <a:t>The Roots of the Opioid Crisis: </a:t>
            </a:r>
            <a:br>
              <a:rPr lang="en-US" altLang="en-US">
                <a:solidFill>
                  <a:srgbClr val="FF0000"/>
                </a:solidFill>
              </a:rPr>
            </a:br>
            <a:r>
              <a:rPr lang="en-US" altLang="en-US" b="1">
                <a:solidFill>
                  <a:srgbClr val="FF0000"/>
                </a:solidFill>
              </a:rPr>
              <a:t>How Frontline Workers Are Making a Difference</a:t>
            </a:r>
          </a:p>
        </p:txBody>
      </p:sp>
      <p:sp>
        <p:nvSpPr>
          <p:cNvPr id="14339" name="Subtitle 2">
            <a:extLst>
              <a:ext uri="{FF2B5EF4-FFF2-40B4-BE49-F238E27FC236}">
                <a16:creationId xmlns="" xmlns:a16="http://schemas.microsoft.com/office/drawing/2014/main" id="{CCDE6E11-1D0C-4D58-8A1E-EB919462E718}"/>
              </a:ext>
            </a:extLst>
          </p:cNvPr>
          <p:cNvSpPr>
            <a:spLocks noGrp="1"/>
          </p:cNvSpPr>
          <p:nvPr>
            <p:ph type="subTitle" idx="1"/>
          </p:nvPr>
        </p:nvSpPr>
        <p:spPr>
          <a:xfrm>
            <a:off x="601662" y="3013075"/>
            <a:ext cx="7940675" cy="3309938"/>
          </a:xfrm>
        </p:spPr>
        <p:txBody>
          <a:bodyPr/>
          <a:lstStyle/>
          <a:p>
            <a:r>
              <a:rPr lang="en-US" altLang="en-US" sz="2800" dirty="0">
                <a:solidFill>
                  <a:schemeClr val="tx1"/>
                </a:solidFill>
              </a:rPr>
              <a:t>AFT NHP Professional Issues Conference</a:t>
            </a:r>
          </a:p>
          <a:p>
            <a:r>
              <a:rPr lang="en-US" altLang="en-US" sz="2800" dirty="0">
                <a:solidFill>
                  <a:schemeClr val="tx1"/>
                </a:solidFill>
              </a:rPr>
              <a:t>June 4, 2018</a:t>
            </a:r>
          </a:p>
          <a:p>
            <a:r>
              <a:rPr lang="en-US" altLang="en-US" sz="2800" dirty="0">
                <a:solidFill>
                  <a:schemeClr val="tx1"/>
                </a:solidFill>
              </a:rPr>
              <a:t>Steve </a:t>
            </a:r>
            <a:r>
              <a:rPr lang="en-US" altLang="en-US" sz="2800">
                <a:solidFill>
                  <a:schemeClr val="tx1"/>
                </a:solidFill>
              </a:rPr>
              <a:t>Rooney, RN</a:t>
            </a:r>
            <a:r>
              <a:rPr lang="en-US" altLang="en-US" sz="2800" dirty="0">
                <a:solidFill>
                  <a:schemeClr val="tx1"/>
                </a:solidFill>
              </a:rPr>
              <a:t>, AFT VP</a:t>
            </a:r>
          </a:p>
          <a:p>
            <a:r>
              <a:rPr lang="en-US" altLang="en-US" sz="2800" dirty="0">
                <a:solidFill>
                  <a:schemeClr val="tx1"/>
                </a:solidFill>
              </a:rPr>
              <a:t>Michael Kink, Strong Economy for All/Hedge Clippers</a:t>
            </a:r>
          </a:p>
          <a:p>
            <a:r>
              <a:rPr lang="en-US" altLang="en-US" sz="2800" dirty="0">
                <a:solidFill>
                  <a:schemeClr val="tx1"/>
                </a:solidFill>
              </a:rPr>
              <a:t>Julie Hutchinson, MPA, MSN, RN</a:t>
            </a:r>
          </a:p>
          <a:p>
            <a:r>
              <a:rPr lang="en-US" altLang="en-US" sz="2800" dirty="0">
                <a:solidFill>
                  <a:schemeClr val="tx1"/>
                </a:solidFill>
              </a:rPr>
              <a:t>Sara Markle-Elder, AFT NHP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 xmlns:a16="http://schemas.microsoft.com/office/drawing/2014/main" id="{ECDA8D0D-75E4-43C3-B679-674BA78969C1}"/>
              </a:ext>
            </a:extLst>
          </p:cNvPr>
          <p:cNvSpPr>
            <a:spLocks noGrp="1"/>
          </p:cNvSpPr>
          <p:nvPr>
            <p:ph type="title"/>
          </p:nvPr>
        </p:nvSpPr>
        <p:spPr/>
        <p:txBody>
          <a:bodyPr/>
          <a:lstStyle/>
          <a:p>
            <a:pPr algn="l"/>
            <a:r>
              <a:rPr lang="en-US" altLang="en-US" b="1"/>
              <a:t>We are at risk ourselves</a:t>
            </a:r>
          </a:p>
        </p:txBody>
      </p:sp>
      <p:sp>
        <p:nvSpPr>
          <p:cNvPr id="6" name="Content Placeholder 2">
            <a:extLst>
              <a:ext uri="{FF2B5EF4-FFF2-40B4-BE49-F238E27FC236}">
                <a16:creationId xmlns="" xmlns:a16="http://schemas.microsoft.com/office/drawing/2014/main" id="{8998434E-BBE0-42D5-B363-D79CDF01AC7F}"/>
              </a:ext>
            </a:extLst>
          </p:cNvPr>
          <p:cNvSpPr>
            <a:spLocks noGrp="1"/>
          </p:cNvSpPr>
          <p:nvPr>
            <p:ph idx="1"/>
          </p:nvPr>
        </p:nvSpPr>
        <p:spPr/>
        <p:txBody>
          <a:bodyPr rtlCol="0">
            <a:normAutofit lnSpcReduction="10000"/>
          </a:bodyPr>
          <a:lstStyle/>
          <a:p>
            <a:pPr marL="0" indent="0" fontAlgn="auto">
              <a:spcAft>
                <a:spcPts val="0"/>
              </a:spcAft>
              <a:buFont typeface="Arial"/>
              <a:buNone/>
              <a:defRPr/>
            </a:pPr>
            <a:r>
              <a:rPr lang="en-US" sz="2800" dirty="0"/>
              <a:t>In 2015, there were 5,515,593 </a:t>
            </a:r>
          </a:p>
          <a:p>
            <a:pPr marL="0" indent="0" fontAlgn="auto">
              <a:spcAft>
                <a:spcPts val="0"/>
              </a:spcAft>
              <a:buFont typeface="Arial"/>
              <a:buNone/>
              <a:defRPr/>
            </a:pPr>
            <a:r>
              <a:rPr lang="en-US" sz="2800" dirty="0"/>
              <a:t>occupational injuries that required </a:t>
            </a:r>
          </a:p>
          <a:p>
            <a:pPr marL="0" indent="0" fontAlgn="auto">
              <a:spcAft>
                <a:spcPts val="0"/>
              </a:spcAft>
              <a:buFont typeface="Arial"/>
              <a:buNone/>
              <a:defRPr/>
            </a:pPr>
            <a:r>
              <a:rPr lang="en-US" sz="2800" dirty="0"/>
              <a:t>time away from work.</a:t>
            </a:r>
          </a:p>
          <a:p>
            <a:pPr marL="114300" indent="0" fontAlgn="auto">
              <a:spcAft>
                <a:spcPts val="0"/>
              </a:spcAft>
              <a:buFont typeface="Arial"/>
              <a:buNone/>
              <a:defRPr/>
            </a:pPr>
            <a:endParaRPr lang="en-US" sz="2800" dirty="0"/>
          </a:p>
          <a:p>
            <a:pPr marL="0" indent="0" fontAlgn="auto">
              <a:spcAft>
                <a:spcPts val="0"/>
              </a:spcAft>
              <a:buFont typeface="Arial"/>
              <a:buNone/>
              <a:defRPr/>
            </a:pPr>
            <a:r>
              <a:rPr lang="en-US" sz="2800" dirty="0"/>
              <a:t>1,764,990 of those workers were prescribed opioids for their occupational injuries.</a:t>
            </a:r>
          </a:p>
          <a:p>
            <a:pPr fontAlgn="auto">
              <a:spcAft>
                <a:spcPts val="0"/>
              </a:spcAft>
              <a:buFont typeface="Arial"/>
              <a:buChar char="•"/>
              <a:defRPr/>
            </a:pPr>
            <a:endParaRPr lang="en-US" sz="2800" dirty="0"/>
          </a:p>
          <a:p>
            <a:pPr marL="0" indent="0" fontAlgn="auto">
              <a:spcAft>
                <a:spcPts val="0"/>
              </a:spcAft>
              <a:buFont typeface="Arial"/>
              <a:buNone/>
              <a:defRPr/>
            </a:pPr>
            <a:r>
              <a:rPr lang="en-US" sz="2800" dirty="0"/>
              <a:t>Healthcare workers are at high risk of injury due to patient lifting injuries, workplace violence, and slips, trips, and falls.  </a:t>
            </a:r>
          </a:p>
          <a:p>
            <a:pPr marL="114300" indent="0" fontAlgn="auto">
              <a:spcAft>
                <a:spcPts val="0"/>
              </a:spcAft>
              <a:buFont typeface="Arial"/>
              <a:buNone/>
              <a:defRPr/>
            </a:pPr>
            <a:endParaRPr lang="en-US" dirty="0"/>
          </a:p>
          <a:p>
            <a:pPr fontAlgn="auto">
              <a:spcAft>
                <a:spcPts val="0"/>
              </a:spcAft>
              <a:buFont typeface="Arial"/>
              <a:buChar char="•"/>
              <a:defRPr/>
            </a:pPr>
            <a:endParaRPr lang="en-US" dirty="0"/>
          </a:p>
        </p:txBody>
      </p:sp>
      <p:pic>
        <p:nvPicPr>
          <p:cNvPr id="30723" name="Picture 2">
            <a:extLst>
              <a:ext uri="{FF2B5EF4-FFF2-40B4-BE49-F238E27FC236}">
                <a16:creationId xmlns="" xmlns:a16="http://schemas.microsoft.com/office/drawing/2014/main" id="{1655159B-ECEA-4593-896E-B725699DD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413" y="274638"/>
            <a:ext cx="22034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 xmlns:a16="http://schemas.microsoft.com/office/drawing/2014/main" id="{3405DFA5-D027-41A6-9C5B-658B7C9FBF9C}"/>
              </a:ext>
            </a:extLst>
          </p:cNvPr>
          <p:cNvSpPr>
            <a:spLocks noGrp="1"/>
          </p:cNvSpPr>
          <p:nvPr>
            <p:ph type="title"/>
          </p:nvPr>
        </p:nvSpPr>
        <p:spPr/>
        <p:txBody>
          <a:bodyPr/>
          <a:lstStyle/>
          <a:p>
            <a:pPr algn="l"/>
            <a:r>
              <a:rPr lang="en-US" altLang="en-US" b="1"/>
              <a:t>Removing the stigma of addiction</a:t>
            </a:r>
          </a:p>
        </p:txBody>
      </p:sp>
      <p:pic>
        <p:nvPicPr>
          <p:cNvPr id="32770" name="Picture 2">
            <a:extLst>
              <a:ext uri="{FF2B5EF4-FFF2-40B4-BE49-F238E27FC236}">
                <a16:creationId xmlns="" xmlns:a16="http://schemas.microsoft.com/office/drawing/2014/main" id="{FD15A312-48E3-45D0-A11D-1A5EB85972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36725" y="2425700"/>
            <a:ext cx="5353050" cy="2265363"/>
          </a:xfrm>
        </p:spPr>
      </p:pic>
      <p:pic>
        <p:nvPicPr>
          <p:cNvPr id="32771" name="Picture 4" descr="Image result for addiction">
            <a:extLst>
              <a:ext uri="{FF2B5EF4-FFF2-40B4-BE49-F238E27FC236}">
                <a16:creationId xmlns="" xmlns:a16="http://schemas.microsoft.com/office/drawing/2014/main" id="{6D980F34-20A7-46F7-B815-6D3AC3ED7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682750"/>
            <a:ext cx="86137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EC6072-86AE-4015-97E6-1DB28A628A2C}"/>
              </a:ext>
            </a:extLst>
          </p:cNvPr>
          <p:cNvSpPr>
            <a:spLocks noGrp="1"/>
          </p:cNvSpPr>
          <p:nvPr>
            <p:ph type="title"/>
          </p:nvPr>
        </p:nvSpPr>
        <p:spPr/>
        <p:txBody>
          <a:bodyPr/>
          <a:lstStyle/>
          <a:p>
            <a:endParaRPr lang="en-US"/>
          </a:p>
        </p:txBody>
      </p:sp>
      <p:sp>
        <p:nvSpPr>
          <p:cNvPr id="3" name="Picture Placeholder 2">
            <a:extLst>
              <a:ext uri="{FF2B5EF4-FFF2-40B4-BE49-F238E27FC236}">
                <a16:creationId xmlns="" xmlns:a16="http://schemas.microsoft.com/office/drawing/2014/main" id="{462485C9-A165-4C5E-8C8B-D9E68D564AFE}"/>
              </a:ext>
            </a:extLst>
          </p:cNvPr>
          <p:cNvSpPr>
            <a:spLocks noGrp="1"/>
          </p:cNvSpPr>
          <p:nvPr>
            <p:ph type="pic" idx="1"/>
          </p:nvPr>
        </p:nvSpPr>
        <p:spPr/>
      </p:sp>
      <p:sp>
        <p:nvSpPr>
          <p:cNvPr id="4" name="Text Placeholder 3">
            <a:extLst>
              <a:ext uri="{FF2B5EF4-FFF2-40B4-BE49-F238E27FC236}">
                <a16:creationId xmlns="" xmlns:a16="http://schemas.microsoft.com/office/drawing/2014/main" id="{67F83CC1-D3AD-4F3C-9AFE-6CA67EE71470}"/>
              </a:ext>
            </a:extLst>
          </p:cNvPr>
          <p:cNvSpPr>
            <a:spLocks noGrp="1"/>
          </p:cNvSpPr>
          <p:nvPr>
            <p:ph type="body" sz="half" idx="2"/>
          </p:nvPr>
        </p:nvSpPr>
        <p:spPr>
          <a:xfrm>
            <a:off x="1865312" y="3185160"/>
            <a:ext cx="5413376" cy="2987040"/>
          </a:xfrm>
        </p:spPr>
        <p:txBody>
          <a:bodyPr/>
          <a:lstStyle/>
          <a:p>
            <a:r>
              <a:rPr lang="en-US" b="1" dirty="0"/>
              <a:t/>
            </a:r>
            <a:br>
              <a:rPr lang="en-US" b="1" dirty="0"/>
            </a:br>
            <a:r>
              <a:rPr lang="en-US" b="1" dirty="0"/>
              <a:t>Together, we will face this challenge as a national family with conviction, with unity, and with a commitment to love and support our neighbors in times of dire need. Working together, we will defeat this opioid epidemic.</a:t>
            </a:r>
          </a:p>
          <a:p>
            <a:r>
              <a:rPr lang="en-US" b="1" i="1" dirty="0"/>
              <a:t>President Donald J. Trump</a:t>
            </a:r>
          </a:p>
          <a:p>
            <a:endParaRPr lang="en-US" dirty="0"/>
          </a:p>
        </p:txBody>
      </p:sp>
      <p:pic>
        <p:nvPicPr>
          <p:cNvPr id="36866" name="Picture 2" descr="https://cdn.vox-cdn.com/thumbor/8l9Vm5ZZLuLmgHakKlM5D9t2qr8=/0x0:3000x1951/1200x800/filters:focal(1522x181:2002x661)/cdn.vox-cdn.com/uploads/chorus_image/image/59086415/934556940.jpg.0.jpg">
            <a:extLst>
              <a:ext uri="{FF2B5EF4-FFF2-40B4-BE49-F238E27FC236}">
                <a16:creationId xmlns="" xmlns:a16="http://schemas.microsoft.com/office/drawing/2014/main" id="{C16AF8FA-6867-4371-9964-28C288BDB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79CDB5B8-2ABA-45E5-8F2F-56F9D5AA45DD}"/>
              </a:ext>
            </a:extLst>
          </p:cNvPr>
          <p:cNvSpPr/>
          <p:nvPr/>
        </p:nvSpPr>
        <p:spPr>
          <a:xfrm>
            <a:off x="1865312" y="3672840"/>
            <a:ext cx="6531928" cy="23774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t>Together, we will face this challenge as a national family with conviction, with unity, and with a commitment to love and support our neighbors in times of dire need. Working together, we will defeat this opioid epidemic</a:t>
            </a:r>
            <a:r>
              <a:rPr lang="en-US" sz="1800" b="1" dirty="0"/>
              <a:t>.</a:t>
            </a:r>
          </a:p>
          <a:p>
            <a:r>
              <a:rPr lang="en-US" sz="1600" b="1" i="1" dirty="0"/>
              <a:t>President Donald J. Trump</a:t>
            </a:r>
          </a:p>
          <a:p>
            <a:r>
              <a:rPr lang="en-US" sz="1600" b="1" i="1" dirty="0"/>
              <a:t>March 1, 2018</a:t>
            </a:r>
          </a:p>
        </p:txBody>
      </p:sp>
    </p:spTree>
    <p:extLst>
      <p:ext uri="{BB962C8B-B14F-4D97-AF65-F5344CB8AC3E}">
        <p14:creationId xmlns:p14="http://schemas.microsoft.com/office/powerpoint/2010/main" val="698726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 xmlns:a16="http://schemas.microsoft.com/office/drawing/2014/main" id="{DD65D583-454C-4331-B63C-4558CCBE1105}"/>
              </a:ext>
            </a:extLst>
          </p:cNvPr>
          <p:cNvSpPr>
            <a:spLocks noGrp="1"/>
          </p:cNvSpPr>
          <p:nvPr>
            <p:ph type="title"/>
          </p:nvPr>
        </p:nvSpPr>
        <p:spPr>
          <a:xfrm>
            <a:off x="457200" y="274638"/>
            <a:ext cx="8229600" cy="1646237"/>
          </a:xfrm>
        </p:spPr>
        <p:txBody>
          <a:bodyPr/>
          <a:lstStyle/>
          <a:p>
            <a:pPr algn="l"/>
            <a:r>
              <a:rPr lang="en-US" altLang="en-US" sz="3600" b="1">
                <a:solidFill>
                  <a:srgbClr val="FF0000"/>
                </a:solidFill>
              </a:rPr>
              <a:t>What are the issues that face us as healthcare providers and union members?  What do we want to take on? </a:t>
            </a:r>
          </a:p>
        </p:txBody>
      </p:sp>
      <p:pic>
        <p:nvPicPr>
          <p:cNvPr id="34818" name="Picture 4">
            <a:extLst>
              <a:ext uri="{FF2B5EF4-FFF2-40B4-BE49-F238E27FC236}">
                <a16:creationId xmlns="" xmlns:a16="http://schemas.microsoft.com/office/drawing/2014/main" id="{373C36D6-D9ED-44A7-BBFC-4BA90B29B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2636838"/>
            <a:ext cx="7178675"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ontent Placeholder 3">
            <a:extLst>
              <a:ext uri="{FF2B5EF4-FFF2-40B4-BE49-F238E27FC236}">
                <a16:creationId xmlns="" xmlns:a16="http://schemas.microsoft.com/office/drawing/2014/main" id="{E5769C04-6A01-4198-B922-79E95E5579C6}"/>
              </a:ext>
            </a:extLst>
          </p:cNvPr>
          <p:cNvSpPr>
            <a:spLocks noGrp="1"/>
          </p:cNvSpPr>
          <p:nvPr>
            <p:ph idx="1"/>
          </p:nvPr>
        </p:nvSpPr>
        <p:spPr>
          <a:xfrm>
            <a:off x="685800" y="2087563"/>
            <a:ext cx="7712075" cy="4038600"/>
          </a:xfrm>
        </p:spPr>
        <p:txBody>
          <a:bodyPr/>
          <a:lstStyle/>
          <a:p>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0DFC8-057C-46B7-B103-1D8BAB1FC32B}"/>
              </a:ext>
            </a:extLst>
          </p:cNvPr>
          <p:cNvSpPr>
            <a:spLocks noGrp="1"/>
          </p:cNvSpPr>
          <p:nvPr>
            <p:ph type="title"/>
          </p:nvPr>
        </p:nvSpPr>
        <p:spPr/>
        <p:txBody>
          <a:bodyPr/>
          <a:lstStyle/>
          <a:p>
            <a:r>
              <a:rPr lang="en-US" smtClean="0"/>
              <a:t>Objectives—To understand:</a:t>
            </a:r>
            <a:endParaRPr lang="en-US" dirty="0"/>
          </a:p>
        </p:txBody>
      </p:sp>
      <p:sp>
        <p:nvSpPr>
          <p:cNvPr id="16387" name="Content Placeholder 2">
            <a:extLst>
              <a:ext uri="{FF2B5EF4-FFF2-40B4-BE49-F238E27FC236}">
                <a16:creationId xmlns="" xmlns:a16="http://schemas.microsoft.com/office/drawing/2014/main" id="{79D34CFA-587C-4FDF-99AD-3A032D6B7807}"/>
              </a:ext>
            </a:extLst>
          </p:cNvPr>
          <p:cNvSpPr>
            <a:spLocks noGrp="1"/>
          </p:cNvSpPr>
          <p:nvPr>
            <p:ph idx="1"/>
          </p:nvPr>
        </p:nvSpPr>
        <p:spPr/>
        <p:txBody>
          <a:bodyPr/>
          <a:lstStyle/>
          <a:p>
            <a:r>
              <a:rPr lang="en-US" altLang="en-US" smtClean="0"/>
              <a:t>The scope &amp; severity of the opioid crisis</a:t>
            </a:r>
          </a:p>
          <a:p>
            <a:endParaRPr lang="en-US" altLang="en-US" smtClean="0"/>
          </a:p>
          <a:p>
            <a:r>
              <a:rPr lang="en-US" altLang="en-US" smtClean="0"/>
              <a:t>How it has happened and who is responsible</a:t>
            </a:r>
          </a:p>
          <a:p>
            <a:endParaRPr lang="en-US" altLang="en-US" smtClean="0"/>
          </a:p>
          <a:p>
            <a:r>
              <a:rPr lang="en-US" altLang="en-US" smtClean="0"/>
              <a:t>Addressing how to help the addicted</a:t>
            </a:r>
          </a:p>
          <a:p>
            <a:endParaRPr lang="en-US" altLang="en-US" smtClean="0"/>
          </a:p>
          <a:p>
            <a:r>
              <a:rPr lang="en-US" altLang="en-US" smtClean="0"/>
              <a:t>Policy and bargaining solutions </a:t>
            </a:r>
          </a:p>
          <a:p>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 xmlns:a16="http://schemas.microsoft.com/office/drawing/2014/main" id="{97F582ED-1157-47AD-AE07-D2B60B16EBEC}"/>
              </a:ext>
            </a:extLst>
          </p:cNvPr>
          <p:cNvSpPr>
            <a:spLocks noGrp="1"/>
          </p:cNvSpPr>
          <p:nvPr>
            <p:ph type="title"/>
          </p:nvPr>
        </p:nvSpPr>
        <p:spPr>
          <a:xfrm>
            <a:off x="457200" y="274638"/>
            <a:ext cx="8229600" cy="860425"/>
          </a:xfrm>
        </p:spPr>
        <p:txBody>
          <a:bodyPr/>
          <a:lstStyle/>
          <a:p>
            <a:pPr algn="l"/>
            <a:r>
              <a:rPr lang="en-US" altLang="en-US" b="1"/>
              <a:t>A deadly problem</a:t>
            </a:r>
          </a:p>
        </p:txBody>
      </p:sp>
      <p:sp>
        <p:nvSpPr>
          <p:cNvPr id="3" name="Content Placeholder 2">
            <a:extLst>
              <a:ext uri="{FF2B5EF4-FFF2-40B4-BE49-F238E27FC236}">
                <a16:creationId xmlns="" xmlns:a16="http://schemas.microsoft.com/office/drawing/2014/main" id="{AEC45EDB-DD5E-4252-A1D6-0CA8B23BF510}"/>
              </a:ext>
            </a:extLst>
          </p:cNvPr>
          <p:cNvSpPr>
            <a:spLocks noGrp="1"/>
          </p:cNvSpPr>
          <p:nvPr>
            <p:ph idx="1"/>
          </p:nvPr>
        </p:nvSpPr>
        <p:spPr>
          <a:xfrm>
            <a:off x="457200" y="1011238"/>
            <a:ext cx="8229600" cy="5114925"/>
          </a:xfrm>
        </p:spPr>
        <p:txBody>
          <a:bodyPr rtlCol="0">
            <a:normAutofit fontScale="92500" lnSpcReduction="10000"/>
          </a:bodyPr>
          <a:lstStyle/>
          <a:p>
            <a:pPr fontAlgn="auto">
              <a:spcAft>
                <a:spcPts val="0"/>
              </a:spcAft>
              <a:buFont typeface="Arial"/>
              <a:buChar char="•"/>
              <a:defRPr/>
            </a:pPr>
            <a:r>
              <a:rPr lang="en-US" dirty="0"/>
              <a:t>From 1999-2016, more than 350,000 people died from an opioid-related overdose.</a:t>
            </a:r>
          </a:p>
          <a:p>
            <a:pPr fontAlgn="auto">
              <a:spcAft>
                <a:spcPts val="0"/>
              </a:spcAft>
              <a:buFont typeface="Arial"/>
              <a:buChar char="•"/>
              <a:defRPr/>
            </a:pPr>
            <a:endParaRPr lang="en-US" sz="1800" dirty="0"/>
          </a:p>
          <a:p>
            <a:pPr fontAlgn="auto">
              <a:spcAft>
                <a:spcPts val="0"/>
              </a:spcAft>
              <a:buFont typeface="Arial"/>
              <a:buChar char="•"/>
              <a:defRPr/>
            </a:pPr>
            <a:r>
              <a:rPr lang="en-US" dirty="0"/>
              <a:t>Roughly  42,000 died in 2016 alone. </a:t>
            </a:r>
          </a:p>
          <a:p>
            <a:pPr fontAlgn="auto">
              <a:spcAft>
                <a:spcPts val="0"/>
              </a:spcAft>
              <a:buFont typeface="Arial"/>
              <a:buChar char="•"/>
              <a:defRPr/>
            </a:pPr>
            <a:endParaRPr lang="en-US" sz="1800" dirty="0"/>
          </a:p>
          <a:p>
            <a:pPr fontAlgn="auto">
              <a:spcAft>
                <a:spcPts val="0"/>
              </a:spcAft>
              <a:buFont typeface="Arial"/>
              <a:buChar char="•"/>
              <a:defRPr/>
            </a:pPr>
            <a:r>
              <a:rPr lang="en-US" dirty="0"/>
              <a:t>Opioid overdoses increased 30% from July 2016 to September 2017 </a:t>
            </a:r>
          </a:p>
          <a:p>
            <a:pPr marL="0" indent="0" fontAlgn="auto">
              <a:spcAft>
                <a:spcPts val="0"/>
              </a:spcAft>
              <a:buFont typeface="Arial"/>
              <a:buNone/>
              <a:defRPr/>
            </a:pPr>
            <a:r>
              <a:rPr lang="en-US" dirty="0"/>
              <a:t>    in 45 states. </a:t>
            </a:r>
          </a:p>
          <a:p>
            <a:pPr marL="0" indent="0" fontAlgn="auto">
              <a:spcAft>
                <a:spcPts val="0"/>
              </a:spcAft>
              <a:buFont typeface="Arial"/>
              <a:buNone/>
              <a:defRPr/>
            </a:pPr>
            <a:r>
              <a:rPr lang="en-US" dirty="0"/>
              <a:t> </a:t>
            </a:r>
          </a:p>
          <a:p>
            <a:pPr fontAlgn="auto">
              <a:spcAft>
                <a:spcPts val="0"/>
              </a:spcAft>
              <a:buFont typeface="Arial"/>
              <a:buChar char="•"/>
              <a:defRPr/>
            </a:pPr>
            <a:r>
              <a:rPr lang="en-US" dirty="0"/>
              <a:t>The  increase in the </a:t>
            </a:r>
          </a:p>
          <a:p>
            <a:pPr marL="0" indent="0" fontAlgn="auto">
              <a:spcAft>
                <a:spcPts val="0"/>
              </a:spcAft>
              <a:buFont typeface="Arial"/>
              <a:buNone/>
              <a:defRPr/>
            </a:pPr>
            <a:r>
              <a:rPr lang="en-US" dirty="0"/>
              <a:t>    Midwest was 70%. </a:t>
            </a:r>
          </a:p>
          <a:p>
            <a:pPr fontAlgn="auto">
              <a:spcAft>
                <a:spcPts val="0"/>
              </a:spcAft>
              <a:buFont typeface="Arial"/>
              <a:buChar char="•"/>
              <a:defRPr/>
            </a:pPr>
            <a:endParaRPr lang="en-US" dirty="0"/>
          </a:p>
        </p:txBody>
      </p:sp>
      <p:pic>
        <p:nvPicPr>
          <p:cNvPr id="18435" name="Picture 2">
            <a:extLst>
              <a:ext uri="{FF2B5EF4-FFF2-40B4-BE49-F238E27FC236}">
                <a16:creationId xmlns="" xmlns:a16="http://schemas.microsoft.com/office/drawing/2014/main" id="{AE4FD640-91F0-4E4C-AF02-C01FBD7B6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678238"/>
            <a:ext cx="3505200"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 xmlns:a16="http://schemas.microsoft.com/office/drawing/2014/main" id="{F98D5CF2-D8DD-4A4C-A647-90970807E2D5}"/>
              </a:ext>
            </a:extLst>
          </p:cNvPr>
          <p:cNvSpPr>
            <a:spLocks noGrp="1"/>
          </p:cNvSpPr>
          <p:nvPr>
            <p:ph type="title"/>
          </p:nvPr>
        </p:nvSpPr>
        <p:spPr>
          <a:xfrm>
            <a:off x="457200" y="274638"/>
            <a:ext cx="8229600" cy="877887"/>
          </a:xfrm>
        </p:spPr>
        <p:txBody>
          <a:bodyPr/>
          <a:lstStyle/>
          <a:p>
            <a:pPr algn="l"/>
            <a:r>
              <a:rPr lang="en-US" altLang="en-US" b="1"/>
              <a:t>How did we get here?</a:t>
            </a:r>
          </a:p>
        </p:txBody>
      </p:sp>
      <p:pic>
        <p:nvPicPr>
          <p:cNvPr id="20482" name="Content Placeholder 5">
            <a:extLst>
              <a:ext uri="{FF2B5EF4-FFF2-40B4-BE49-F238E27FC236}">
                <a16:creationId xmlns="" xmlns:a16="http://schemas.microsoft.com/office/drawing/2014/main" id="{3387144F-F1E0-4E5B-8459-F6961B51F9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1763" y="1033463"/>
            <a:ext cx="8920162" cy="5824537"/>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A44949-65EF-49BE-BD6C-B97AB3FC16FE}"/>
              </a:ext>
            </a:extLst>
          </p:cNvPr>
          <p:cNvSpPr>
            <a:spLocks noGrp="1"/>
          </p:cNvSpPr>
          <p:nvPr>
            <p:ph type="title"/>
          </p:nvPr>
        </p:nvSpPr>
        <p:spPr/>
        <p:txBody>
          <a:bodyPr rtlCol="0">
            <a:normAutofit fontScale="90000"/>
          </a:bodyPr>
          <a:lstStyle/>
          <a:p>
            <a:pPr algn="l" fontAlgn="auto">
              <a:spcAft>
                <a:spcPts val="0"/>
              </a:spcAft>
              <a:defRPr/>
            </a:pPr>
            <a:r>
              <a:rPr lang="en-US" b="1" dirty="0"/>
              <a:t>Prescription opioids are highly addictive</a:t>
            </a:r>
          </a:p>
        </p:txBody>
      </p:sp>
      <p:sp>
        <p:nvSpPr>
          <p:cNvPr id="3" name="Content Placeholder 2">
            <a:extLst>
              <a:ext uri="{FF2B5EF4-FFF2-40B4-BE49-F238E27FC236}">
                <a16:creationId xmlns="" xmlns:a16="http://schemas.microsoft.com/office/drawing/2014/main" id="{C06C3AF2-7DA6-4239-80EF-F0B37A7BF74C}"/>
              </a:ext>
            </a:extLst>
          </p:cNvPr>
          <p:cNvSpPr>
            <a:spLocks noGrp="1"/>
          </p:cNvSpPr>
          <p:nvPr>
            <p:ph idx="1"/>
          </p:nvPr>
        </p:nvSpPr>
        <p:spPr/>
        <p:txBody>
          <a:bodyPr rtlCol="0">
            <a:normAutofit fontScale="92500" lnSpcReduction="20000"/>
          </a:bodyPr>
          <a:lstStyle/>
          <a:p>
            <a:pPr marL="285750" indent="-285750">
              <a:spcAft>
                <a:spcPts val="0"/>
              </a:spcAft>
              <a:defRPr/>
            </a:pPr>
            <a:r>
              <a:rPr lang="en-US" dirty="0"/>
              <a:t>21 to 29% of patients prescribed opioids for chronic pain misuse them.</a:t>
            </a:r>
          </a:p>
          <a:p>
            <a:pPr marL="285750" indent="-285750">
              <a:spcAft>
                <a:spcPts val="0"/>
              </a:spcAft>
              <a:defRPr/>
            </a:pPr>
            <a:endParaRPr lang="en-US" dirty="0"/>
          </a:p>
          <a:p>
            <a:pPr marL="285750" indent="-285750">
              <a:spcAft>
                <a:spcPts val="0"/>
              </a:spcAft>
              <a:defRPr/>
            </a:pPr>
            <a:r>
              <a:rPr lang="en-US" dirty="0"/>
              <a:t>8 to 12% develop an opioid use disorder.</a:t>
            </a:r>
          </a:p>
          <a:p>
            <a:pPr marL="285750" indent="-285750">
              <a:spcAft>
                <a:spcPts val="0"/>
              </a:spcAft>
              <a:defRPr/>
            </a:pPr>
            <a:endParaRPr lang="en-US" dirty="0"/>
          </a:p>
          <a:p>
            <a:pPr marL="285750" indent="-285750">
              <a:spcAft>
                <a:spcPts val="0"/>
              </a:spcAft>
              <a:defRPr/>
            </a:pPr>
            <a:r>
              <a:rPr lang="en-US" dirty="0"/>
              <a:t>4 to 6% who misuse prescription opioids transition to heroin.</a:t>
            </a:r>
          </a:p>
          <a:p>
            <a:pPr marL="285750" indent="-285750">
              <a:spcAft>
                <a:spcPts val="0"/>
              </a:spcAft>
              <a:defRPr/>
            </a:pPr>
            <a:endParaRPr lang="en-US" dirty="0"/>
          </a:p>
          <a:p>
            <a:pPr marL="285750" indent="-285750">
              <a:spcAft>
                <a:spcPts val="0"/>
              </a:spcAft>
              <a:defRPr/>
            </a:pPr>
            <a:r>
              <a:rPr lang="en-US" dirty="0"/>
              <a:t>80% of people who use heroin </a:t>
            </a:r>
          </a:p>
          <a:p>
            <a:pPr marL="0" indent="0">
              <a:spcAft>
                <a:spcPts val="0"/>
              </a:spcAft>
              <a:buFont typeface="Arial"/>
              <a:buNone/>
              <a:defRPr/>
            </a:pPr>
            <a:r>
              <a:rPr lang="en-US" dirty="0"/>
              <a:t>   first misused prescription opioids</a:t>
            </a:r>
          </a:p>
        </p:txBody>
      </p:sp>
      <p:pic>
        <p:nvPicPr>
          <p:cNvPr id="22531" name="Picture 3">
            <a:extLst>
              <a:ext uri="{FF2B5EF4-FFF2-40B4-BE49-F238E27FC236}">
                <a16:creationId xmlns="" xmlns:a16="http://schemas.microsoft.com/office/drawing/2014/main" id="{C60E59F6-5923-40CC-B3DB-6EFD6C044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4240213"/>
            <a:ext cx="3114675"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 xmlns:a16="http://schemas.microsoft.com/office/drawing/2014/main" id="{3A40F35A-166E-450E-A1CF-E54581C0C526}"/>
              </a:ext>
            </a:extLst>
          </p:cNvPr>
          <p:cNvSpPr>
            <a:spLocks noGrp="1"/>
          </p:cNvSpPr>
          <p:nvPr>
            <p:ph type="title"/>
          </p:nvPr>
        </p:nvSpPr>
        <p:spPr/>
        <p:txBody>
          <a:bodyPr/>
          <a:lstStyle/>
          <a:p>
            <a:pPr algn="l"/>
            <a:r>
              <a:rPr lang="en-US" altLang="en-US" b="1"/>
              <a:t>Street drugs are even more deadly</a:t>
            </a:r>
            <a:endParaRPr lang="en-US" altLang="en-US"/>
          </a:p>
        </p:txBody>
      </p:sp>
      <p:sp>
        <p:nvSpPr>
          <p:cNvPr id="3" name="Content Placeholder 2">
            <a:extLst>
              <a:ext uri="{FF2B5EF4-FFF2-40B4-BE49-F238E27FC236}">
                <a16:creationId xmlns="" xmlns:a16="http://schemas.microsoft.com/office/drawing/2014/main" id="{11E71C04-3FBA-4404-9B5C-6B0D6F118CDF}"/>
              </a:ext>
            </a:extLst>
          </p:cNvPr>
          <p:cNvSpPr>
            <a:spLocks noGrp="1"/>
          </p:cNvSpPr>
          <p:nvPr>
            <p:ph idx="1"/>
          </p:nvPr>
        </p:nvSpPr>
        <p:spPr/>
        <p:txBody>
          <a:bodyPr rtlCol="0">
            <a:normAutofit/>
          </a:bodyPr>
          <a:lstStyle/>
          <a:p>
            <a:pPr marL="0" indent="0" fontAlgn="auto">
              <a:spcAft>
                <a:spcPts val="0"/>
              </a:spcAft>
              <a:buFont typeface="Arial"/>
              <a:buNone/>
              <a:defRPr/>
            </a:pPr>
            <a:r>
              <a:rPr lang="en-US" dirty="0"/>
              <a:t>Fentanyl is: </a:t>
            </a:r>
          </a:p>
          <a:p>
            <a:pPr fontAlgn="auto">
              <a:spcAft>
                <a:spcPts val="0"/>
              </a:spcAft>
              <a:buFont typeface="Arial"/>
              <a:buChar char="•"/>
              <a:defRPr/>
            </a:pPr>
            <a:r>
              <a:rPr lang="en-US" dirty="0"/>
              <a:t>100 times more potent than morphine</a:t>
            </a:r>
          </a:p>
          <a:p>
            <a:pPr fontAlgn="auto">
              <a:spcAft>
                <a:spcPts val="0"/>
              </a:spcAft>
              <a:buFont typeface="Arial"/>
              <a:buChar char="•"/>
              <a:defRPr/>
            </a:pPr>
            <a:r>
              <a:rPr lang="en-US" dirty="0"/>
              <a:t>50-100 times more potent than heroin</a:t>
            </a:r>
          </a:p>
          <a:p>
            <a:pPr fontAlgn="auto">
              <a:spcAft>
                <a:spcPts val="0"/>
              </a:spcAft>
              <a:buFont typeface="Arial"/>
              <a:buChar char="•"/>
              <a:defRPr/>
            </a:pPr>
            <a:r>
              <a:rPr lang="en-US" dirty="0"/>
              <a:t>Often mixed with heroin or cocaine</a:t>
            </a:r>
          </a:p>
          <a:p>
            <a:pPr fontAlgn="auto">
              <a:spcAft>
                <a:spcPts val="0"/>
              </a:spcAft>
              <a:buFont typeface="Arial"/>
              <a:buChar char="•"/>
              <a:defRPr/>
            </a:pPr>
            <a:endParaRPr lang="en-US" dirty="0"/>
          </a:p>
          <a:p>
            <a:pPr fontAlgn="auto">
              <a:spcAft>
                <a:spcPts val="0"/>
              </a:spcAft>
              <a:buFont typeface="Arial"/>
              <a:buChar char="•"/>
              <a:defRPr/>
            </a:pPr>
            <a:endParaRPr lang="en-US" dirty="0"/>
          </a:p>
        </p:txBody>
      </p:sp>
      <p:pic>
        <p:nvPicPr>
          <p:cNvPr id="24579" name="Picture 13" descr="Image result for fentanyl">
            <a:extLst>
              <a:ext uri="{FF2B5EF4-FFF2-40B4-BE49-F238E27FC236}">
                <a16:creationId xmlns="" xmlns:a16="http://schemas.microsoft.com/office/drawing/2014/main" id="{4E43B12F-421B-43AB-8912-D23EF560F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038" y="4278313"/>
            <a:ext cx="37369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0" descr="Image result for fentanyl">
            <a:extLst>
              <a:ext uri="{FF2B5EF4-FFF2-40B4-BE49-F238E27FC236}">
                <a16:creationId xmlns="" xmlns:a16="http://schemas.microsoft.com/office/drawing/2014/main" id="{E11051BC-C816-4F9B-A3A6-DE74241B3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30750"/>
            <a:ext cx="3376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 xmlns:a16="http://schemas.microsoft.com/office/drawing/2014/main" id="{547EA71D-D910-409A-A227-C91DA182C780}"/>
              </a:ext>
            </a:extLst>
          </p:cNvPr>
          <p:cNvSpPr>
            <a:spLocks noGrp="1"/>
          </p:cNvSpPr>
          <p:nvPr>
            <p:ph type="title"/>
          </p:nvPr>
        </p:nvSpPr>
        <p:spPr/>
        <p:txBody>
          <a:bodyPr/>
          <a:lstStyle/>
          <a:p>
            <a:pPr algn="l"/>
            <a:r>
              <a:rPr lang="en-US" altLang="en-US" sz="3600" b="1"/>
              <a:t>Carfentanil:  10,000 times more potent than morphine—100 times more potent than fentanyl </a:t>
            </a:r>
          </a:p>
        </p:txBody>
      </p:sp>
      <p:pic>
        <p:nvPicPr>
          <p:cNvPr id="26626" name="Picture 2">
            <a:extLst>
              <a:ext uri="{FF2B5EF4-FFF2-40B4-BE49-F238E27FC236}">
                <a16:creationId xmlns="" xmlns:a16="http://schemas.microsoft.com/office/drawing/2014/main" id="{E57673F6-DCC0-4AB1-A17B-BB118F7130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908175"/>
            <a:ext cx="9144000" cy="4949825"/>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1CC6B0-E0D2-455A-A907-AC7F5E1BB8D2}"/>
              </a:ext>
            </a:extLst>
          </p:cNvPr>
          <p:cNvSpPr>
            <a:spLocks noGrp="1"/>
          </p:cNvSpPr>
          <p:nvPr>
            <p:ph type="title"/>
          </p:nvPr>
        </p:nvSpPr>
        <p:spPr>
          <a:xfrm>
            <a:off x="457200" y="274638"/>
            <a:ext cx="8229600" cy="883043"/>
          </a:xfrm>
        </p:spPr>
        <p:txBody>
          <a:bodyPr/>
          <a:lstStyle/>
          <a:p>
            <a:r>
              <a:rPr lang="en-US" dirty="0"/>
              <a:t>Opioids Change the Brain</a:t>
            </a:r>
          </a:p>
        </p:txBody>
      </p:sp>
      <p:pic>
        <p:nvPicPr>
          <p:cNvPr id="4" name="HAROXTOC2017-V000900_DTH">
            <a:hlinkClick r:id="" action="ppaction://media"/>
            <a:extLst>
              <a:ext uri="{FF2B5EF4-FFF2-40B4-BE49-F238E27FC236}">
                <a16:creationId xmlns="" xmlns:a16="http://schemas.microsoft.com/office/drawing/2014/main" id="{FAE5CEB9-2872-44CE-9E72-7491EF2258B6}"/>
              </a:ext>
            </a:extLst>
          </p:cNvPr>
          <p:cNvPicPr>
            <a:picLocks noGrp="1" noChangeAspect="1"/>
          </p:cNvPicPr>
          <p:nvPr>
            <p:ph idx="1"/>
            <a:videoFile r:link="rId1"/>
            <p:extLst>
              <p:ext uri="{DAA4B4D4-6D71-4841-9C94-3DE7FCFB9230}">
                <p14:media xmlns:p14="http://schemas.microsoft.com/office/powerpoint/2010/main" r:embed="rId2">
                  <p14:trim end="146000"/>
                </p14:media>
              </p:ext>
            </p:extLst>
          </p:nvPr>
        </p:nvPicPr>
        <p:blipFill>
          <a:blip r:embed="rId5"/>
          <a:stretch>
            <a:fillRect/>
          </a:stretch>
        </p:blipFill>
        <p:spPr>
          <a:xfrm>
            <a:off x="549275" y="1600200"/>
            <a:ext cx="8045450" cy="4525963"/>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860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779937-E631-4A17-923B-0DF1F38336A8}"/>
              </a:ext>
            </a:extLst>
          </p:cNvPr>
          <p:cNvSpPr>
            <a:spLocks noGrp="1"/>
          </p:cNvSpPr>
          <p:nvPr>
            <p:ph type="title"/>
          </p:nvPr>
        </p:nvSpPr>
        <p:spPr>
          <a:xfrm>
            <a:off x="565355" y="762001"/>
            <a:ext cx="8229600" cy="1240657"/>
          </a:xfrm>
        </p:spPr>
        <p:txBody>
          <a:bodyPr/>
          <a:lstStyle/>
          <a:p>
            <a:r>
              <a:rPr lang="en-US" sz="2800" dirty="0"/>
              <a:t>What is Addiction?  The three Cs: loss of Control, Craving, continued use despite adverse Consequences</a:t>
            </a:r>
            <a:r>
              <a:rPr lang="en-US" sz="2000" dirty="0"/>
              <a:t/>
            </a:r>
            <a:br>
              <a:rPr lang="en-US" sz="2000" dirty="0"/>
            </a:br>
            <a:r>
              <a:rPr lang="en-US" sz="2000" dirty="0"/>
              <a:t/>
            </a:r>
            <a:br>
              <a:rPr lang="en-US" sz="2000" dirty="0"/>
            </a:br>
            <a:endParaRPr lang="en-US" sz="2000" dirty="0"/>
          </a:p>
        </p:txBody>
      </p:sp>
      <p:sp>
        <p:nvSpPr>
          <p:cNvPr id="5" name="Content Placeholder 4">
            <a:extLst>
              <a:ext uri="{FF2B5EF4-FFF2-40B4-BE49-F238E27FC236}">
                <a16:creationId xmlns="" xmlns:a16="http://schemas.microsoft.com/office/drawing/2014/main" id="{8329D81D-BFCD-4D51-AB66-19CBA84004FB}"/>
              </a:ext>
            </a:extLst>
          </p:cNvPr>
          <p:cNvSpPr>
            <a:spLocks noGrp="1"/>
          </p:cNvSpPr>
          <p:nvPr>
            <p:ph idx="1"/>
          </p:nvPr>
        </p:nvSpPr>
        <p:spPr>
          <a:xfrm>
            <a:off x="565355" y="2182760"/>
            <a:ext cx="8229600" cy="3913239"/>
          </a:xfrm>
        </p:spPr>
        <p:txBody>
          <a:bodyPr/>
          <a:lstStyle/>
          <a:p>
            <a:r>
              <a:rPr lang="en-US" sz="2000" dirty="0"/>
              <a:t>“Addiction” did not appear in the Diagnostic Manual of the American Psychiatric Association until the latest volume, DSM-V, and remains difficult to define.  </a:t>
            </a:r>
          </a:p>
          <a:p>
            <a:r>
              <a:rPr lang="en-US" sz="2000" dirty="0"/>
              <a:t>Do you continue to use despite the fact that there are adverse consequences?</a:t>
            </a:r>
          </a:p>
          <a:p>
            <a:r>
              <a:rPr lang="en-US" sz="2000" dirty="0"/>
              <a:t>Do you crave?</a:t>
            </a:r>
          </a:p>
          <a:p>
            <a:pPr lvl="1"/>
            <a:r>
              <a:rPr lang="en-US" sz="2000" dirty="0"/>
              <a:t>Do you want the activity that you're engaged in more and more over time?</a:t>
            </a:r>
          </a:p>
          <a:p>
            <a:r>
              <a:rPr lang="en-US" sz="2000" dirty="0"/>
              <a:t>Do you have a sense of control loss?</a:t>
            </a:r>
          </a:p>
          <a:p>
            <a:pPr lvl="1"/>
            <a:r>
              <a:rPr lang="en-US" sz="2000" dirty="0"/>
              <a:t>Do you think that you've lost control over the activities in your life?</a:t>
            </a:r>
          </a:p>
          <a:p>
            <a:endParaRPr lang="en-US" sz="1800" dirty="0"/>
          </a:p>
        </p:txBody>
      </p:sp>
    </p:spTree>
    <p:extLst>
      <p:ext uri="{BB962C8B-B14F-4D97-AF65-F5344CB8AC3E}">
        <p14:creationId xmlns:p14="http://schemas.microsoft.com/office/powerpoint/2010/main" val="2756457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TotalTime>
  <Words>2070</Words>
  <Application>Microsoft Office PowerPoint</Application>
  <PresentationFormat>On-screen Show (4:3)</PresentationFormat>
  <Paragraphs>183</Paragraphs>
  <Slides>13</Slides>
  <Notes>12</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The Roots of the Opioid Crisis:  How Frontline Workers Are Making a Difference</vt:lpstr>
      <vt:lpstr>Objectives—To understand:</vt:lpstr>
      <vt:lpstr>A deadly problem</vt:lpstr>
      <vt:lpstr>How did we get here?</vt:lpstr>
      <vt:lpstr>Prescription opioids are highly addictive</vt:lpstr>
      <vt:lpstr>Street drugs are even more deadly</vt:lpstr>
      <vt:lpstr>Carfentanil:  10,000 times more potent than morphine—100 times more potent than fentanyl </vt:lpstr>
      <vt:lpstr>Opioids Change the Brain</vt:lpstr>
      <vt:lpstr>What is Addiction?  The three Cs: loss of Control, Craving, continued use despite adverse Consequences  </vt:lpstr>
      <vt:lpstr>We are at risk ourselves</vt:lpstr>
      <vt:lpstr>Removing the stigma of addiction</vt:lpstr>
      <vt:lpstr>PowerPoint Presentation</vt:lpstr>
      <vt:lpstr>What are the issues that face us as healthcare providers and union members?  What do we want to take 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Desirae Gaskins</dc:creator>
  <cp:lastModifiedBy>Sara Markle, AFT Health, Safety &amp; Well-Being</cp:lastModifiedBy>
  <cp:revision>54</cp:revision>
  <dcterms:created xsi:type="dcterms:W3CDTF">2014-08-04T20:12:49Z</dcterms:created>
  <dcterms:modified xsi:type="dcterms:W3CDTF">2018-06-13T16:51:10Z</dcterms:modified>
</cp:coreProperties>
</file>