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2" r:id="rId1"/>
  </p:sldMasterIdLst>
  <p:notesMasterIdLst>
    <p:notesMasterId r:id="rId39"/>
  </p:notesMasterIdLst>
  <p:handoutMasterIdLst>
    <p:handoutMasterId r:id="rId40"/>
  </p:handoutMasterIdLst>
  <p:sldIdLst>
    <p:sldId id="471" r:id="rId2"/>
    <p:sldId id="472" r:id="rId3"/>
    <p:sldId id="447" r:id="rId4"/>
    <p:sldId id="469" r:id="rId5"/>
    <p:sldId id="478" r:id="rId6"/>
    <p:sldId id="264" r:id="rId7"/>
    <p:sldId id="263" r:id="rId8"/>
    <p:sldId id="340" r:id="rId9"/>
    <p:sldId id="484" r:id="rId10"/>
    <p:sldId id="483" r:id="rId11"/>
    <p:sldId id="485" r:id="rId12"/>
    <p:sldId id="486" r:id="rId13"/>
    <p:sldId id="487" r:id="rId14"/>
    <p:sldId id="488" r:id="rId15"/>
    <p:sldId id="489" r:id="rId16"/>
    <p:sldId id="490" r:id="rId17"/>
    <p:sldId id="491" r:id="rId18"/>
    <p:sldId id="492" r:id="rId19"/>
    <p:sldId id="493" r:id="rId20"/>
    <p:sldId id="494" r:id="rId21"/>
    <p:sldId id="479" r:id="rId22"/>
    <p:sldId id="461" r:id="rId23"/>
    <p:sldId id="445" r:id="rId24"/>
    <p:sldId id="480" r:id="rId25"/>
    <p:sldId id="269" r:id="rId26"/>
    <p:sldId id="299" r:id="rId27"/>
    <p:sldId id="268" r:id="rId28"/>
    <p:sldId id="455" r:id="rId29"/>
    <p:sldId id="463" r:id="rId30"/>
    <p:sldId id="457" r:id="rId31"/>
    <p:sldId id="444" r:id="rId32"/>
    <p:sldId id="481" r:id="rId33"/>
    <p:sldId id="438" r:id="rId34"/>
    <p:sldId id="440" r:id="rId35"/>
    <p:sldId id="404" r:id="rId36"/>
    <p:sldId id="482" r:id="rId37"/>
    <p:sldId id="474"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mn-ea"/>
        <a:cs typeface="Arial" pitchFamily="34" charset="0"/>
      </a:defRPr>
    </a:lvl1pPr>
    <a:lvl2pPr marL="457200" algn="l" rtl="0" fontAlgn="base">
      <a:spcBef>
        <a:spcPct val="0"/>
      </a:spcBef>
      <a:spcAft>
        <a:spcPct val="0"/>
      </a:spcAft>
      <a:defRPr sz="2400" kern="1200">
        <a:solidFill>
          <a:schemeClr val="tx1"/>
        </a:solidFill>
        <a:latin typeface="Times" charset="0"/>
        <a:ea typeface="+mn-ea"/>
        <a:cs typeface="Arial" pitchFamily="34" charset="0"/>
      </a:defRPr>
    </a:lvl2pPr>
    <a:lvl3pPr marL="914400" algn="l" rtl="0" fontAlgn="base">
      <a:spcBef>
        <a:spcPct val="0"/>
      </a:spcBef>
      <a:spcAft>
        <a:spcPct val="0"/>
      </a:spcAft>
      <a:defRPr sz="2400" kern="1200">
        <a:solidFill>
          <a:schemeClr val="tx1"/>
        </a:solidFill>
        <a:latin typeface="Times" charset="0"/>
        <a:ea typeface="+mn-ea"/>
        <a:cs typeface="Arial" pitchFamily="34" charset="0"/>
      </a:defRPr>
    </a:lvl3pPr>
    <a:lvl4pPr marL="1371600" algn="l" rtl="0" fontAlgn="base">
      <a:spcBef>
        <a:spcPct val="0"/>
      </a:spcBef>
      <a:spcAft>
        <a:spcPct val="0"/>
      </a:spcAft>
      <a:defRPr sz="2400" kern="1200">
        <a:solidFill>
          <a:schemeClr val="tx1"/>
        </a:solidFill>
        <a:latin typeface="Times" charset="0"/>
        <a:ea typeface="+mn-ea"/>
        <a:cs typeface="Arial" pitchFamily="34" charset="0"/>
      </a:defRPr>
    </a:lvl4pPr>
    <a:lvl5pPr marL="1828800" algn="l" rtl="0" fontAlgn="base">
      <a:spcBef>
        <a:spcPct val="0"/>
      </a:spcBef>
      <a:spcAft>
        <a:spcPct val="0"/>
      </a:spcAft>
      <a:defRPr sz="2400" kern="1200">
        <a:solidFill>
          <a:schemeClr val="tx1"/>
        </a:solidFill>
        <a:latin typeface="Times" charset="0"/>
        <a:ea typeface="+mn-ea"/>
        <a:cs typeface="Arial" pitchFamily="34" charset="0"/>
      </a:defRPr>
    </a:lvl5pPr>
    <a:lvl6pPr marL="2286000" algn="l" defTabSz="914400" rtl="0" eaLnBrk="1" latinLnBrk="0" hangingPunct="1">
      <a:defRPr sz="2400" kern="1200">
        <a:solidFill>
          <a:schemeClr val="tx1"/>
        </a:solidFill>
        <a:latin typeface="Times" charset="0"/>
        <a:ea typeface="+mn-ea"/>
        <a:cs typeface="Arial" pitchFamily="34" charset="0"/>
      </a:defRPr>
    </a:lvl6pPr>
    <a:lvl7pPr marL="2743200" algn="l" defTabSz="914400" rtl="0" eaLnBrk="1" latinLnBrk="0" hangingPunct="1">
      <a:defRPr sz="2400" kern="1200">
        <a:solidFill>
          <a:schemeClr val="tx1"/>
        </a:solidFill>
        <a:latin typeface="Times" charset="0"/>
        <a:ea typeface="+mn-ea"/>
        <a:cs typeface="Arial" pitchFamily="34" charset="0"/>
      </a:defRPr>
    </a:lvl7pPr>
    <a:lvl8pPr marL="3200400" algn="l" defTabSz="914400" rtl="0" eaLnBrk="1" latinLnBrk="0" hangingPunct="1">
      <a:defRPr sz="2400" kern="1200">
        <a:solidFill>
          <a:schemeClr val="tx1"/>
        </a:solidFill>
        <a:latin typeface="Times" charset="0"/>
        <a:ea typeface="+mn-ea"/>
        <a:cs typeface="Arial" pitchFamily="34" charset="0"/>
      </a:defRPr>
    </a:lvl8pPr>
    <a:lvl9pPr marL="3657600" algn="l" defTabSz="914400" rtl="0" eaLnBrk="1" latinLnBrk="0" hangingPunct="1">
      <a:defRPr sz="2400" kern="1200">
        <a:solidFill>
          <a:schemeClr val="tx1"/>
        </a:solidFill>
        <a:latin typeface="Times"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76513" autoAdjust="0"/>
  </p:normalViewPr>
  <p:slideViewPr>
    <p:cSldViewPr>
      <p:cViewPr varScale="1">
        <p:scale>
          <a:sx n="87" d="100"/>
          <a:sy n="87" d="100"/>
        </p:scale>
        <p:origin x="-3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8" name="Rectangle 6"/>
          <p:cNvSpPr>
            <a:spLocks noChangeArrowheads="1"/>
          </p:cNvSpPr>
          <p:nvPr/>
        </p:nvSpPr>
        <p:spPr bwMode="auto">
          <a:xfrm>
            <a:off x="533400" y="8458200"/>
            <a:ext cx="5943600" cy="457200"/>
          </a:xfrm>
          <a:prstGeom prst="rect">
            <a:avLst/>
          </a:prstGeom>
          <a:noFill/>
          <a:ln w="9525">
            <a:noFill/>
            <a:miter lim="800000"/>
            <a:headEnd/>
            <a:tailEnd/>
          </a:ln>
          <a:effectLst/>
        </p:spPr>
        <p:txBody>
          <a:bodyPr wrap="none" anchor="ctr"/>
          <a:lstStyle/>
          <a:p>
            <a:pPr algn="r" eaLnBrk="0" hangingPunct="0">
              <a:defRPr/>
            </a:pPr>
            <a:r>
              <a:rPr lang="en-US" sz="800" dirty="0">
                <a:latin typeface="Verdana" charset="0"/>
                <a:cs typeface="+mn-cs"/>
              </a:rPr>
              <a:t> </a:t>
            </a:r>
            <a:fld id="{4B779C4E-3131-4007-A670-A0A38BDD0854}" type="slidenum">
              <a:rPr lang="en-US" sz="800">
                <a:latin typeface="Verdana" charset="0"/>
                <a:cs typeface="+mn-cs"/>
              </a:rPr>
              <a:pPr algn="r" eaLnBrk="0" hangingPunct="0">
                <a:defRPr/>
              </a:pPr>
              <a:t>‹#›</a:t>
            </a:fld>
            <a:endParaRPr lang="en-US" sz="800" dirty="0">
              <a:latin typeface="Verdana" charset="0"/>
              <a:cs typeface="+mn-cs"/>
            </a:endParaRPr>
          </a:p>
          <a:p>
            <a:pPr algn="r" eaLnBrk="0" hangingPunct="0">
              <a:defRPr/>
            </a:pPr>
            <a:r>
              <a:rPr lang="en-US" sz="800" dirty="0">
                <a:latin typeface="Verdana" charset="0"/>
                <a:cs typeface="+mn-cs"/>
              </a:rPr>
              <a:t>Copyright © American Federation of Teachers, AFL-CIO | </a:t>
            </a:r>
            <a:fld id="{E76C243C-FE40-4C5C-B6AE-21389AE06613}" type="datetime6">
              <a:rPr lang="en-US" sz="800">
                <a:latin typeface="Verdana" charset="0"/>
                <a:cs typeface="+mn-cs"/>
              </a:rPr>
              <a:pPr algn="r" eaLnBrk="0" hangingPunct="0">
                <a:defRPr/>
              </a:pPr>
              <a:t>June 18</a:t>
            </a:fld>
            <a:endParaRPr lang="en-US" sz="800" dirty="0">
              <a:latin typeface="Verdana" charset="0"/>
              <a:cs typeface="+mn-cs"/>
            </a:endParaRPr>
          </a:p>
        </p:txBody>
      </p:sp>
    </p:spTree>
    <p:extLst>
      <p:ext uri="{BB962C8B-B14F-4D97-AF65-F5344CB8AC3E}">
        <p14:creationId xmlns:p14="http://schemas.microsoft.com/office/powerpoint/2010/main" val="225152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8" name="Rectangle 8"/>
          <p:cNvSpPr>
            <a:spLocks noChangeArrowheads="1"/>
          </p:cNvSpPr>
          <p:nvPr/>
        </p:nvSpPr>
        <p:spPr bwMode="auto">
          <a:xfrm>
            <a:off x="533400" y="8458200"/>
            <a:ext cx="5943600" cy="457200"/>
          </a:xfrm>
          <a:prstGeom prst="rect">
            <a:avLst/>
          </a:prstGeom>
          <a:noFill/>
          <a:ln w="9525">
            <a:noFill/>
            <a:miter lim="800000"/>
            <a:headEnd/>
            <a:tailEnd/>
          </a:ln>
          <a:effectLst/>
        </p:spPr>
        <p:txBody>
          <a:bodyPr wrap="none" anchor="ctr"/>
          <a:lstStyle/>
          <a:p>
            <a:pPr algn="r" eaLnBrk="0" hangingPunct="0">
              <a:defRPr/>
            </a:pPr>
            <a:r>
              <a:rPr lang="en-US" sz="800" dirty="0">
                <a:latin typeface="Verdana" charset="0"/>
                <a:cs typeface="+mn-cs"/>
              </a:rPr>
              <a:t>AFT / </a:t>
            </a:r>
            <a:fld id="{6BB0C453-CB70-4FE9-943C-8EF3C19438BF}" type="slidenum">
              <a:rPr lang="en-US" sz="800">
                <a:latin typeface="Verdana" charset="0"/>
                <a:cs typeface="+mn-cs"/>
              </a:rPr>
              <a:pPr algn="r" eaLnBrk="0" hangingPunct="0">
                <a:defRPr/>
              </a:pPr>
              <a:t>‹#›</a:t>
            </a:fld>
            <a:endParaRPr lang="en-US" sz="800" dirty="0">
              <a:latin typeface="Verdana" charset="0"/>
              <a:cs typeface="+mn-cs"/>
            </a:endParaRPr>
          </a:p>
          <a:p>
            <a:pPr algn="r" eaLnBrk="0" hangingPunct="0">
              <a:defRPr/>
            </a:pPr>
            <a:r>
              <a:rPr lang="en-US" sz="800" dirty="0">
                <a:latin typeface="Verdana" charset="0"/>
                <a:cs typeface="+mn-cs"/>
              </a:rPr>
              <a:t>Copyright © American Federation of Teachers, AFL-CIO | </a:t>
            </a:r>
            <a:fld id="{F6568B61-C2ED-47F8-B3FC-803D356C0B0A}" type="datetime6">
              <a:rPr lang="en-US" sz="800">
                <a:latin typeface="Verdana" charset="0"/>
                <a:cs typeface="+mn-cs"/>
              </a:rPr>
              <a:pPr algn="r" eaLnBrk="0" hangingPunct="0">
                <a:defRPr/>
              </a:pPr>
              <a:t>June 18</a:t>
            </a:fld>
            <a:endParaRPr lang="en-US" sz="800" dirty="0">
              <a:latin typeface="Verdana" charset="0"/>
              <a:cs typeface="+mn-cs"/>
            </a:endParaRPr>
          </a:p>
          <a:p>
            <a:pPr algn="r" eaLnBrk="0" hangingPunct="0">
              <a:defRPr/>
            </a:pPr>
            <a:endParaRPr lang="en-US" sz="800" dirty="0">
              <a:latin typeface="Verdana" charset="0"/>
              <a:cs typeface="+mn-cs"/>
            </a:endParaRPr>
          </a:p>
        </p:txBody>
      </p:sp>
    </p:spTree>
    <p:extLst>
      <p:ext uri="{BB962C8B-B14F-4D97-AF65-F5344CB8AC3E}">
        <p14:creationId xmlns:p14="http://schemas.microsoft.com/office/powerpoint/2010/main" val="1183743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mn-ea"/>
        <a:cs typeface="+mn-cs"/>
      </a:defRPr>
    </a:lvl1pPr>
    <a:lvl2pPr marL="457200" algn="l" rtl="0" eaLnBrk="0" fontAlgn="base" hangingPunct="0">
      <a:spcBef>
        <a:spcPct val="30000"/>
      </a:spcBef>
      <a:spcAft>
        <a:spcPct val="0"/>
      </a:spcAft>
      <a:defRPr sz="1200" kern="1200">
        <a:solidFill>
          <a:schemeClr val="tx1"/>
        </a:solidFill>
        <a:latin typeface="Verdana" charset="0"/>
        <a:ea typeface="+mn-ea"/>
        <a:cs typeface="+mn-cs"/>
      </a:defRPr>
    </a:lvl2pPr>
    <a:lvl3pPr marL="914400" algn="l" rtl="0" eaLnBrk="0" fontAlgn="base" hangingPunct="0">
      <a:spcBef>
        <a:spcPct val="30000"/>
      </a:spcBef>
      <a:spcAft>
        <a:spcPct val="0"/>
      </a:spcAft>
      <a:defRPr sz="1200" kern="1200">
        <a:solidFill>
          <a:schemeClr val="tx1"/>
        </a:solidFill>
        <a:latin typeface="Verdana" charset="0"/>
        <a:ea typeface="+mn-ea"/>
        <a:cs typeface="+mn-cs"/>
      </a:defRPr>
    </a:lvl3pPr>
    <a:lvl4pPr marL="1371600" algn="l" rtl="0" eaLnBrk="0" fontAlgn="base" hangingPunct="0">
      <a:spcBef>
        <a:spcPct val="30000"/>
      </a:spcBef>
      <a:spcAft>
        <a:spcPct val="0"/>
      </a:spcAft>
      <a:defRPr sz="1200" kern="1200">
        <a:solidFill>
          <a:schemeClr val="tx1"/>
        </a:solidFill>
        <a:latin typeface="Verdana" charset="0"/>
        <a:ea typeface="+mn-ea"/>
        <a:cs typeface="+mn-cs"/>
      </a:defRPr>
    </a:lvl4pPr>
    <a:lvl5pPr marL="1828800" algn="l" rtl="0" eaLnBrk="0" fontAlgn="base" hangingPunct="0">
      <a:spcBef>
        <a:spcPct val="30000"/>
      </a:spcBef>
      <a:spcAft>
        <a:spcPct val="0"/>
      </a:spcAft>
      <a:defRPr sz="1200" kern="1200">
        <a:solidFill>
          <a:schemeClr val="tx1"/>
        </a:solidFill>
        <a:latin typeface="Verdan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9219"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03165C49-A99F-1441-802F-BBE89D90D83B}"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r>
              <a:rPr lang="en-US" altLang="en-US" smtClean="0">
                <a:latin typeface="Verdana" pitchFamily="34" charset="0"/>
              </a:rPr>
              <a:t>Ask them to take out handout..Defining your values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participant</a:t>
            </a:r>
            <a:r>
              <a:rPr lang="en-US" baseline="0" dirty="0" smtClean="0"/>
              <a:t> meets 3 others they don’t know or have little contact with and introduce themselves and tell why they are active in the union.</a:t>
            </a:r>
          </a:p>
          <a:p>
            <a:endParaRPr lang="en-US" baseline="0" dirty="0" smtClean="0"/>
          </a:p>
          <a:p>
            <a:r>
              <a:rPr lang="en-US" baseline="0" dirty="0" smtClean="0"/>
              <a:t>Chart key words from the report out.. “</a:t>
            </a:r>
            <a:r>
              <a:rPr lang="en-US" baseline="0" dirty="0" err="1" smtClean="0"/>
              <a:t>voice..power</a:t>
            </a:r>
            <a:r>
              <a:rPr lang="en-US" baseline="0" dirty="0" smtClean="0"/>
              <a:t>… money.. Safety..</a:t>
            </a:r>
            <a:r>
              <a:rPr lang="en-US" baseline="0" dirty="0" err="1" smtClean="0"/>
              <a:t>etc</a:t>
            </a:r>
            <a:endParaRPr lang="en-US" dirty="0"/>
          </a:p>
        </p:txBody>
      </p:sp>
    </p:spTree>
    <p:extLst>
      <p:ext uri="{BB962C8B-B14F-4D97-AF65-F5344CB8AC3E}">
        <p14:creationId xmlns:p14="http://schemas.microsoft.com/office/powerpoint/2010/main" val="7286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403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hand out with them.</a:t>
            </a:r>
            <a:endParaRPr lang="en-US" dirty="0"/>
          </a:p>
        </p:txBody>
      </p:sp>
    </p:spTree>
    <p:extLst>
      <p:ext uri="{BB962C8B-B14F-4D97-AF65-F5344CB8AC3E}">
        <p14:creationId xmlns:p14="http://schemas.microsoft.com/office/powerpoint/2010/main" val="32073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360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b="1" i="1"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163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descr="Nation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150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198E0D-17DA-C645-882A-767BED5E451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215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321841D-FE5A-4442-92D8-6380C93365F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822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BBF08BC-8764-894F-B998-2E0C989C59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255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C1ADA73-95B7-8A42-8FE5-5086A323A4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650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3FFC132F-4983-8D40-8278-42CF94B187BD}" type="slidenum">
              <a:rPr lang="en-US">
                <a:solidFill>
                  <a:prstClr val="black">
                    <a:tint val="75000"/>
                  </a:prstClr>
                </a:solidFill>
              </a:rPr>
              <a:pPr>
                <a:defRPr/>
              </a:pPr>
              <a:t>‹#›</a:t>
            </a:fld>
            <a:endParaRPr lang="en-US" dirty="0">
              <a:solidFill>
                <a:prstClr val="black">
                  <a:tint val="75000"/>
                </a:prstClr>
              </a:solidFill>
            </a:endParaRPr>
          </a:p>
        </p:txBody>
      </p:sp>
      <p:pic>
        <p:nvPicPr>
          <p:cNvPr id="5" name="Picture 4" descr="National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736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381000" y="1524000"/>
            <a:ext cx="8382000" cy="1828800"/>
          </a:xfrm>
        </p:spPr>
        <p:txBody>
          <a:bodyPr anchor="ctr"/>
          <a:lstStyle>
            <a:lvl1pPr algn="ctr">
              <a:defRPr sz="4400"/>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1371600" y="3733800"/>
            <a:ext cx="6400800" cy="1447800"/>
          </a:xfrm>
        </p:spPr>
        <p:txBody>
          <a:bodyPr/>
          <a:lstStyle>
            <a:lvl1pPr marL="0" indent="0" algn="ctr">
              <a:buFontTx/>
              <a:buNone/>
              <a:defRPr>
                <a:solidFill>
                  <a:schemeClr val="accent2"/>
                </a:solidFill>
              </a:defRPr>
            </a:lvl1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National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044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02C838A-7F8F-7644-AA3D-84E7474BC5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596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01343CE-197D-674D-A1E6-49E1AD71E6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130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845BCCF-5BA2-0745-B11E-726C6E4BD3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901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01FC1B1-465E-D64C-87D8-8F2306B1EC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158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D30E5AE8-8585-C344-AA60-CDEAB9FA23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60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CF838F7C-4D34-494B-98F9-A1C865DDA6E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321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2B9B544-D2FF-1F49-827E-92C1D39743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33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file://localhost/Volumes/The%20Village/DEPARTMENTS/ULI/*ULI%20training/*TrainingTemplates/NATIONAL/REVISED%20PNGs/FINAL%20PPT%20TEMPLATE%20NATIONAL%20LEAD%20REVISED%200505163.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FINAL PPT TEMPLATE NATIONAL LEAD REVISED 0505163.png" descr="/Volumes/The Village/DEPARTMENTS/ULI/*ULI training/*TrainingTemplates/NATIONAL/REVISED PNGs/FINAL PPT TEMPLATE NATIONAL LEAD REVISED 0505163.png"/>
          <p:cNvPicPr>
            <a:picLocks noChangeAspect="1"/>
          </p:cNvPicPr>
          <p:nvPr/>
        </p:nvPicPr>
        <p:blipFill>
          <a:blip r:embed="rId17" r:link="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1"/>
            <a:ext cx="8229600" cy="413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tint val="75000"/>
                  </a:schemeClr>
                </a:solidFill>
                <a:latin typeface="Frutiger LT Std 55 Roman"/>
                <a:ea typeface="+mn-ea"/>
                <a:cs typeface="Frutiger LT Std 55 Roman"/>
              </a:defRPr>
            </a:lvl1pPr>
          </a:lstStyle>
          <a:p>
            <a:pPr defTabSz="457200">
              <a:defRPr/>
            </a:pPr>
            <a:fld id="{3FFC132F-4983-8D40-8278-42CF94B187BD}" type="slidenum">
              <a:rPr lang="en-US">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27272588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dt="0"/>
  <p:txStyles>
    <p:titleStyle>
      <a:lvl1pPr algn="l" defTabSz="457200" rtl="0" eaLnBrk="1" fontAlgn="base" hangingPunct="1">
        <a:spcBef>
          <a:spcPct val="0"/>
        </a:spcBef>
        <a:spcAft>
          <a:spcPct val="0"/>
        </a:spcAft>
        <a:defRPr sz="4000" kern="1200">
          <a:solidFill>
            <a:schemeClr val="tx1"/>
          </a:solidFill>
          <a:latin typeface="Frutiger LT Std 65 Bold"/>
          <a:ea typeface="ＭＳ Ｐゴシック" charset="0"/>
          <a:cs typeface="Frutiger LT Std 65 Bold"/>
        </a:defRPr>
      </a:lvl1pPr>
      <a:lvl2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2pPr>
      <a:lvl3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3pPr>
      <a:lvl4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4pPr>
      <a:lvl5pPr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Frutiger LT Std 65 Bold"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utiger LT Std 55 Roman"/>
          <a:ea typeface="ＭＳ Ｐゴシック" charset="0"/>
          <a:cs typeface="Frutiger LT Std 55 Roman"/>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utiger LT Std 55 Roman"/>
          <a:ea typeface="ＭＳ Ｐゴシック" charset="0"/>
          <a:cs typeface="Frutiger LT Std 55 Roman"/>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utiger LT Std 55 Roman"/>
          <a:ea typeface="ＭＳ Ｐゴシック" charset="0"/>
          <a:cs typeface="Frutiger LT Std 55 Roman"/>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utiger LT Std 55 Roman"/>
          <a:ea typeface="ＭＳ Ｐゴシック" charset="0"/>
          <a:cs typeface="Frutiger LT Std 55 Roman"/>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utiger LT Std 55 Roman"/>
          <a:ea typeface="ＭＳ Ｐゴシック" charset="0"/>
          <a:cs typeface="Frutige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hemeOverride" Target="../theme/themeOverride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9.xml"/><Relationship Id="rId1" Type="http://schemas.openxmlformats.org/officeDocument/2006/relationships/themeOverride" Target="../theme/themeOverride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hemeOverride" Target="../theme/themeOverride14.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themeOverride" Target="../theme/themeOverride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17.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1249" y="1524000"/>
            <a:ext cx="4621102" cy="2677656"/>
          </a:xfrm>
          <a:prstGeom prst="rect">
            <a:avLst/>
          </a:prstGeom>
          <a:noFill/>
        </p:spPr>
        <p:txBody>
          <a:bodyPr wrap="square" rtlCol="0">
            <a:spAutoFit/>
          </a:bodyPr>
          <a:lstStyle/>
          <a:p>
            <a:pPr defTabSz="457200"/>
            <a:r>
              <a:rPr lang="en-US" sz="4200" dirty="0" smtClean="0">
                <a:solidFill>
                  <a:srgbClr val="FFFFFF"/>
                </a:solidFill>
                <a:latin typeface="Frutiger LT Std 57 Cn"/>
                <a:ea typeface="ＭＳ Ｐゴシック" charset="0"/>
                <a:cs typeface="Frutiger LT Std 57 Cn"/>
              </a:rPr>
              <a:t>Effective Communication for Healthcare Professionals</a:t>
            </a:r>
            <a:endParaRPr lang="en-US" sz="4200" dirty="0">
              <a:solidFill>
                <a:srgbClr val="FFFFFF"/>
              </a:solidFill>
              <a:latin typeface="Frutiger LT Std 57 Cn"/>
              <a:ea typeface="ＭＳ Ｐゴシック" charset="0"/>
              <a:cs typeface="Frutiger LT Std 57 Cn"/>
            </a:endParaRPr>
          </a:p>
        </p:txBody>
      </p:sp>
      <p:sp>
        <p:nvSpPr>
          <p:cNvPr id="5" name="TextBox 4"/>
          <p:cNvSpPr txBox="1"/>
          <p:nvPr/>
        </p:nvSpPr>
        <p:spPr>
          <a:xfrm>
            <a:off x="4888474" y="2139981"/>
            <a:ext cx="2546873" cy="276999"/>
          </a:xfrm>
          <a:prstGeom prst="rect">
            <a:avLst/>
          </a:prstGeom>
          <a:noFill/>
        </p:spPr>
        <p:txBody>
          <a:bodyPr wrap="square" rtlCol="0">
            <a:spAutoFit/>
          </a:bodyPr>
          <a:lstStyle/>
          <a:p>
            <a:pPr defTabSz="457200"/>
            <a:r>
              <a:rPr lang="en-US" sz="1200" dirty="0" smtClean="0">
                <a:solidFill>
                  <a:prstClr val="white"/>
                </a:solidFill>
                <a:latin typeface="Frutiger LT Std 55 Roman"/>
                <a:ea typeface="ＭＳ Ｐゴシック" charset="0"/>
                <a:cs typeface="Frutiger LT Std 55 Roman"/>
              </a:rPr>
              <a:t>AFT National</a:t>
            </a:r>
          </a:p>
        </p:txBody>
      </p:sp>
      <p:pic>
        <p:nvPicPr>
          <p:cNvPr id="2" name="Picture 1"/>
          <p:cNvPicPr>
            <a:picLocks noChangeAspect="1"/>
          </p:cNvPicPr>
          <p:nvPr/>
        </p:nvPicPr>
        <p:blipFill>
          <a:blip r:embed="rId3"/>
          <a:stretch>
            <a:fillRect/>
          </a:stretch>
        </p:blipFill>
        <p:spPr>
          <a:xfrm>
            <a:off x="4741326" y="2198259"/>
            <a:ext cx="127000" cy="190500"/>
          </a:xfrm>
          <a:prstGeom prst="rect">
            <a:avLst/>
          </a:prstGeom>
        </p:spPr>
      </p:pic>
      <p:sp>
        <p:nvSpPr>
          <p:cNvPr id="3" name="TextBox 2"/>
          <p:cNvSpPr txBox="1"/>
          <p:nvPr/>
        </p:nvSpPr>
        <p:spPr>
          <a:xfrm>
            <a:off x="914400" y="4736164"/>
            <a:ext cx="5867400" cy="461665"/>
          </a:xfrm>
          <a:prstGeom prst="rect">
            <a:avLst/>
          </a:prstGeom>
          <a:noFill/>
        </p:spPr>
        <p:txBody>
          <a:bodyPr wrap="square" rtlCol="0">
            <a:spAutoFit/>
          </a:bodyPr>
          <a:lstStyle/>
          <a:p>
            <a:pPr algn="ctr"/>
            <a:r>
              <a:rPr lang="en-US" dirty="0" smtClean="0">
                <a:latin typeface="Frutiger 55 Roman" panose="02000503040000020004" pitchFamily="2" charset="0"/>
              </a:rPr>
              <a:t>A job for every Member</a:t>
            </a:r>
            <a:endParaRPr lang="en-US" dirty="0">
              <a:latin typeface="Frutiger 55 Roman" panose="02000503040000020004" pitchFamily="2" charset="0"/>
            </a:endParaRPr>
          </a:p>
        </p:txBody>
      </p:sp>
      <p:sp>
        <p:nvSpPr>
          <p:cNvPr id="6" name="TextBox 5"/>
          <p:cNvSpPr txBox="1"/>
          <p:nvPr/>
        </p:nvSpPr>
        <p:spPr>
          <a:xfrm>
            <a:off x="166255" y="6160533"/>
            <a:ext cx="3352800" cy="369332"/>
          </a:xfrm>
          <a:prstGeom prst="rect">
            <a:avLst/>
          </a:prstGeom>
          <a:noFill/>
        </p:spPr>
        <p:txBody>
          <a:bodyPr wrap="square" rtlCol="0">
            <a:spAutoFit/>
          </a:bodyPr>
          <a:lstStyle/>
          <a:p>
            <a:r>
              <a:rPr lang="en-US" sz="1800" dirty="0" smtClean="0">
                <a:latin typeface="Frutiger 55 Roman" panose="02000503040000020004" pitchFamily="2" charset="0"/>
              </a:rPr>
              <a:t>Union Leadership Institute</a:t>
            </a:r>
            <a:endParaRPr lang="en-US" sz="1800" dirty="0">
              <a:latin typeface="Frutiger 55 Roman" panose="02000503040000020004" pitchFamily="2" charset="0"/>
            </a:endParaRPr>
          </a:p>
        </p:txBody>
      </p:sp>
    </p:spTree>
    <p:extLst>
      <p:ext uri="{BB962C8B-B14F-4D97-AF65-F5344CB8AC3E}">
        <p14:creationId xmlns:p14="http://schemas.microsoft.com/office/powerpoint/2010/main" val="2916627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Factor: </a:t>
            </a:r>
            <a:br>
              <a:rPr lang="en-US" dirty="0" smtClean="0"/>
            </a:br>
            <a:r>
              <a:rPr lang="en-US" dirty="0" smtClean="0"/>
              <a:t>Eye Communication	</a:t>
            </a:r>
            <a:endParaRPr lang="en-US" dirty="0"/>
          </a:p>
        </p:txBody>
      </p:sp>
      <p:sp>
        <p:nvSpPr>
          <p:cNvPr id="3" name="Content Placeholder 2"/>
          <p:cNvSpPr>
            <a:spLocks noGrp="1"/>
          </p:cNvSpPr>
          <p:nvPr>
            <p:ph idx="1"/>
          </p:nvPr>
        </p:nvSpPr>
        <p:spPr/>
        <p:txBody>
          <a:bodyPr/>
          <a:lstStyle/>
          <a:p>
            <a:endParaRPr lang="en-US" dirty="0" smtClean="0"/>
          </a:p>
          <a:p>
            <a:r>
              <a:rPr lang="en-US" dirty="0" smtClean="0"/>
              <a:t>Establishes 1:1 communication</a:t>
            </a:r>
          </a:p>
          <a:p>
            <a:r>
              <a:rPr lang="en-US" smtClean="0"/>
              <a:t>Appear confidant</a:t>
            </a:r>
            <a:endParaRPr lang="en-US" dirty="0" smtClean="0"/>
          </a:p>
          <a:p>
            <a:r>
              <a:rPr lang="en-US" dirty="0" smtClean="0"/>
              <a:t>Build audience involvement</a:t>
            </a:r>
          </a:p>
          <a:p>
            <a:r>
              <a:rPr lang="en-US" dirty="0" smtClean="0"/>
              <a:t>5 second rule</a:t>
            </a:r>
          </a:p>
          <a:p>
            <a:r>
              <a:rPr lang="en-US" dirty="0" smtClean="0"/>
              <a:t>Beware of the “eye dart”</a:t>
            </a:r>
          </a:p>
          <a:p>
            <a:r>
              <a:rPr lang="en-US" dirty="0" smtClean="0"/>
              <a:t>Beware of the “slow blink”</a:t>
            </a:r>
            <a:endParaRPr lang="en-US" dirty="0"/>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10</a:t>
            </a:fld>
            <a:endParaRPr lang="en-US" dirty="0"/>
          </a:p>
        </p:txBody>
      </p:sp>
      <p:pic>
        <p:nvPicPr>
          <p:cNvPr id="101378" name="Picture 2" descr="C:\Users\lsamet\AppData\Local\Microsoft\Windows\Temporary Internet Files\Content.IE5\6BDFDSYE\MC900078753[1].wmf"/>
          <p:cNvPicPr>
            <a:picLocks noChangeAspect="1" noChangeArrowheads="1"/>
          </p:cNvPicPr>
          <p:nvPr/>
        </p:nvPicPr>
        <p:blipFill>
          <a:blip r:embed="rId2" cstate="print"/>
          <a:srcRect/>
          <a:stretch>
            <a:fillRect/>
          </a:stretch>
        </p:blipFill>
        <p:spPr bwMode="auto">
          <a:xfrm>
            <a:off x="6705600" y="304800"/>
            <a:ext cx="1524000" cy="1752601"/>
          </a:xfrm>
          <a:prstGeom prst="rect">
            <a:avLst/>
          </a:prstGeom>
          <a:noFill/>
        </p:spPr>
      </p:pic>
    </p:spTree>
    <p:extLst>
      <p:ext uri="{BB962C8B-B14F-4D97-AF65-F5344CB8AC3E}">
        <p14:creationId xmlns:p14="http://schemas.microsoft.com/office/powerpoint/2010/main" val="3296696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Factor: </a:t>
            </a:r>
            <a:br>
              <a:rPr lang="en-US" dirty="0" smtClean="0"/>
            </a:br>
            <a:r>
              <a:rPr lang="en-US" dirty="0" smtClean="0"/>
              <a:t>Posture and Movement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Stand tall</a:t>
            </a:r>
          </a:p>
          <a:p>
            <a:r>
              <a:rPr lang="en-US" dirty="0" smtClean="0"/>
              <a:t>Avoid rocking or leaning</a:t>
            </a:r>
          </a:p>
          <a:p>
            <a:r>
              <a:rPr lang="en-US" dirty="0" smtClean="0"/>
              <a:t>Get in “ready” position</a:t>
            </a:r>
          </a:p>
          <a:p>
            <a:r>
              <a:rPr lang="en-US" dirty="0" smtClean="0"/>
              <a:t>Move, engage with the audience</a:t>
            </a:r>
            <a:endParaRPr lang="en-US" dirty="0"/>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11</a:t>
            </a:fld>
            <a:endParaRPr lang="en-US" dirty="0"/>
          </a:p>
        </p:txBody>
      </p:sp>
      <p:pic>
        <p:nvPicPr>
          <p:cNvPr id="101378" name="Picture 2" descr="C:\Users\lsamet\AppData\Local\Microsoft\Windows\Temporary Internet Files\Content.IE5\6BDFDSYE\MC900078753[1].wmf"/>
          <p:cNvPicPr>
            <a:picLocks noChangeAspect="1" noChangeArrowheads="1"/>
          </p:cNvPicPr>
          <p:nvPr/>
        </p:nvPicPr>
        <p:blipFill>
          <a:blip r:embed="rId2" cstate="print"/>
          <a:srcRect/>
          <a:stretch>
            <a:fillRect/>
          </a:stretch>
        </p:blipFill>
        <p:spPr bwMode="auto">
          <a:xfrm>
            <a:off x="6705600" y="304800"/>
            <a:ext cx="1524000" cy="1752601"/>
          </a:xfrm>
          <a:prstGeom prst="rect">
            <a:avLst/>
          </a:prstGeom>
          <a:noFill/>
        </p:spPr>
      </p:pic>
    </p:spTree>
    <p:extLst>
      <p:ext uri="{BB962C8B-B14F-4D97-AF65-F5344CB8AC3E}">
        <p14:creationId xmlns:p14="http://schemas.microsoft.com/office/powerpoint/2010/main" val="8649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Factor:</a:t>
            </a:r>
            <a:br>
              <a:rPr lang="en-US" dirty="0" smtClean="0"/>
            </a:br>
            <a:r>
              <a:rPr lang="en-US" dirty="0" smtClean="0"/>
              <a:t>Dress and Appearance	</a:t>
            </a:r>
            <a:endParaRPr lang="en-US" dirty="0"/>
          </a:p>
        </p:txBody>
      </p:sp>
      <p:sp>
        <p:nvSpPr>
          <p:cNvPr id="3" name="Content Placeholder 2"/>
          <p:cNvSpPr>
            <a:spLocks noGrp="1"/>
          </p:cNvSpPr>
          <p:nvPr>
            <p:ph idx="1"/>
          </p:nvPr>
        </p:nvSpPr>
        <p:spPr/>
        <p:txBody>
          <a:bodyPr/>
          <a:lstStyle/>
          <a:p>
            <a:endParaRPr lang="en-US" dirty="0" smtClean="0"/>
          </a:p>
          <a:p>
            <a:r>
              <a:rPr lang="en-US" dirty="0" smtClean="0"/>
              <a:t>Be appropriate</a:t>
            </a:r>
          </a:p>
          <a:p>
            <a:r>
              <a:rPr lang="en-US" dirty="0" smtClean="0"/>
              <a:t>When in doubt, dress up</a:t>
            </a:r>
            <a:endParaRPr lang="en-US" dirty="0"/>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12</a:t>
            </a:fld>
            <a:endParaRPr lang="en-US" dirty="0"/>
          </a:p>
        </p:txBody>
      </p:sp>
      <p:pic>
        <p:nvPicPr>
          <p:cNvPr id="5" name="Picture 2" descr="C:\Users\lsamet\AppData\Local\Microsoft\Windows\Temporary Internet Files\Content.IE5\6BDFDSYE\MC900078753[1].wmf"/>
          <p:cNvPicPr>
            <a:picLocks noChangeAspect="1" noChangeArrowheads="1"/>
          </p:cNvPicPr>
          <p:nvPr/>
        </p:nvPicPr>
        <p:blipFill>
          <a:blip r:embed="rId2" cstate="print"/>
          <a:srcRect/>
          <a:stretch>
            <a:fillRect/>
          </a:stretch>
        </p:blipFill>
        <p:spPr bwMode="auto">
          <a:xfrm>
            <a:off x="6705600" y="304800"/>
            <a:ext cx="1524000" cy="1752601"/>
          </a:xfrm>
          <a:prstGeom prst="rect">
            <a:avLst/>
          </a:prstGeom>
          <a:noFill/>
        </p:spPr>
      </p:pic>
    </p:spTree>
    <p:extLst>
      <p:ext uri="{BB962C8B-B14F-4D97-AF65-F5344CB8AC3E}">
        <p14:creationId xmlns:p14="http://schemas.microsoft.com/office/powerpoint/2010/main" val="11145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Factor: </a:t>
            </a:r>
            <a:br>
              <a:rPr lang="en-US" dirty="0" smtClean="0"/>
            </a:br>
            <a:r>
              <a:rPr lang="en-US" dirty="0" smtClean="0"/>
              <a:t>Gestures and Smile	</a:t>
            </a:r>
            <a:endParaRPr lang="en-US" dirty="0"/>
          </a:p>
        </p:txBody>
      </p:sp>
      <p:sp>
        <p:nvSpPr>
          <p:cNvPr id="3" name="Content Placeholder 2"/>
          <p:cNvSpPr>
            <a:spLocks noGrp="1"/>
          </p:cNvSpPr>
          <p:nvPr>
            <p:ph idx="1"/>
          </p:nvPr>
        </p:nvSpPr>
        <p:spPr/>
        <p:txBody>
          <a:bodyPr/>
          <a:lstStyle/>
          <a:p>
            <a:endParaRPr lang="en-US" dirty="0" smtClean="0"/>
          </a:p>
          <a:p>
            <a:r>
              <a:rPr lang="en-US" dirty="0" smtClean="0"/>
              <a:t>Get rid of your nervous gesture</a:t>
            </a:r>
          </a:p>
          <a:p>
            <a:r>
              <a:rPr lang="en-US" dirty="0" smtClean="0"/>
              <a:t>Exaggerated gestures are A-OK</a:t>
            </a:r>
          </a:p>
          <a:p>
            <a:r>
              <a:rPr lang="en-US" dirty="0" smtClean="0"/>
              <a:t>Give a genuine smile at the beginning and ending</a:t>
            </a:r>
          </a:p>
          <a:p>
            <a:endParaRPr lang="en-US" dirty="0"/>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13</a:t>
            </a:fld>
            <a:endParaRPr lang="en-US" dirty="0"/>
          </a:p>
        </p:txBody>
      </p:sp>
      <p:pic>
        <p:nvPicPr>
          <p:cNvPr id="5" name="Picture 2" descr="C:\Users\lsamet\AppData\Local\Microsoft\Windows\Temporary Internet Files\Content.IE5\6BDFDSYE\MC900078753[1].wmf"/>
          <p:cNvPicPr>
            <a:picLocks noChangeAspect="1" noChangeArrowheads="1"/>
          </p:cNvPicPr>
          <p:nvPr/>
        </p:nvPicPr>
        <p:blipFill>
          <a:blip r:embed="rId2" cstate="print"/>
          <a:srcRect/>
          <a:stretch>
            <a:fillRect/>
          </a:stretch>
        </p:blipFill>
        <p:spPr bwMode="auto">
          <a:xfrm>
            <a:off x="6705600" y="304800"/>
            <a:ext cx="1524000" cy="1752601"/>
          </a:xfrm>
          <a:prstGeom prst="rect">
            <a:avLst/>
          </a:prstGeom>
          <a:noFill/>
        </p:spPr>
      </p:pic>
    </p:spTree>
    <p:extLst>
      <p:ext uri="{BB962C8B-B14F-4D97-AF65-F5344CB8AC3E}">
        <p14:creationId xmlns:p14="http://schemas.microsoft.com/office/powerpoint/2010/main" val="22573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04800"/>
            <a:ext cx="8610600" cy="4038600"/>
          </a:xfrm>
        </p:spPr>
        <p:txBody>
          <a:bodyPr/>
          <a:lstStyle/>
          <a:p>
            <a:pPr algn="ctr">
              <a:buNone/>
            </a:pPr>
            <a:endParaRPr lang="en-US" sz="8000" dirty="0" smtClean="0"/>
          </a:p>
          <a:p>
            <a:pPr algn="ctr">
              <a:buNone/>
            </a:pPr>
            <a:r>
              <a:rPr lang="en-US" sz="8000" dirty="0" smtClean="0"/>
              <a:t>Energy Factor</a:t>
            </a:r>
            <a:endParaRPr lang="en-US" sz="8000" dirty="0"/>
          </a:p>
        </p:txBody>
      </p:sp>
      <p:sp>
        <p:nvSpPr>
          <p:cNvPr id="4" name="Slide Number Placeholder 3"/>
          <p:cNvSpPr>
            <a:spLocks noGrp="1"/>
          </p:cNvSpPr>
          <p:nvPr>
            <p:ph type="sldNum" sz="quarter" idx="10"/>
          </p:nvPr>
        </p:nvSpPr>
        <p:spPr/>
        <p:txBody>
          <a:bodyPr/>
          <a:lstStyle/>
          <a:p>
            <a:pPr>
              <a:defRPr/>
            </a:pPr>
            <a:fld id="{0E81BE64-6F02-42D0-8F26-A535004A2A8A}" type="slidenum">
              <a:rPr lang="en-US" smtClean="0"/>
              <a:pPr>
                <a:defRPr/>
              </a:pPr>
              <a:t>14</a:t>
            </a:fld>
            <a:endParaRPr lang="en-US" dirty="0"/>
          </a:p>
        </p:txBody>
      </p:sp>
      <p:pic>
        <p:nvPicPr>
          <p:cNvPr id="99330" name="Picture 2" descr="C:\Users\lsamet\AppData\Local\Microsoft\Windows\Temporary Internet Files\Content.IE5\Q55YEY3R\MC900319788[1].wmf"/>
          <p:cNvPicPr>
            <a:picLocks noChangeAspect="1" noChangeArrowheads="1"/>
          </p:cNvPicPr>
          <p:nvPr/>
        </p:nvPicPr>
        <p:blipFill>
          <a:blip r:embed="rId3" cstate="print"/>
          <a:srcRect/>
          <a:stretch>
            <a:fillRect/>
          </a:stretch>
        </p:blipFill>
        <p:spPr bwMode="auto">
          <a:xfrm>
            <a:off x="3657600" y="3352800"/>
            <a:ext cx="1493215" cy="1819656"/>
          </a:xfrm>
          <a:prstGeom prst="rect">
            <a:avLst/>
          </a:prstGeom>
          <a:noFill/>
        </p:spPr>
      </p:pic>
    </p:spTree>
    <p:extLst>
      <p:ext uri="{BB962C8B-B14F-4D97-AF65-F5344CB8AC3E}">
        <p14:creationId xmlns:p14="http://schemas.microsoft.com/office/powerpoint/2010/main" val="3746122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Factor:</a:t>
            </a:r>
            <a:br>
              <a:rPr lang="en-US" dirty="0" smtClean="0"/>
            </a:br>
            <a:r>
              <a:rPr lang="en-US" dirty="0" smtClean="0"/>
              <a:t>Voice and Vitality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Avoid monotone by varying volume</a:t>
            </a:r>
          </a:p>
          <a:p>
            <a:r>
              <a:rPr lang="en-US" dirty="0" smtClean="0"/>
              <a:t>Put real feelings into your voice</a:t>
            </a:r>
            <a:endParaRPr lang="en-US" dirty="0"/>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15</a:t>
            </a:fld>
            <a:endParaRPr lang="en-US" dirty="0"/>
          </a:p>
        </p:txBody>
      </p:sp>
      <p:pic>
        <p:nvPicPr>
          <p:cNvPr id="102402" name="Picture 2" descr="C:\Users\lsamet\AppData\Local\Microsoft\Windows\Temporary Internet Files\Content.IE5\S5JQXXYV\MC900319788[1].wmf"/>
          <p:cNvPicPr>
            <a:picLocks noChangeAspect="1" noChangeArrowheads="1"/>
          </p:cNvPicPr>
          <p:nvPr/>
        </p:nvPicPr>
        <p:blipFill>
          <a:blip r:embed="rId2" cstate="print"/>
          <a:srcRect/>
          <a:stretch>
            <a:fillRect/>
          </a:stretch>
        </p:blipFill>
        <p:spPr bwMode="auto">
          <a:xfrm>
            <a:off x="6324600" y="304800"/>
            <a:ext cx="1295400" cy="1591056"/>
          </a:xfrm>
          <a:prstGeom prst="rect">
            <a:avLst/>
          </a:prstGeom>
          <a:noFill/>
        </p:spPr>
      </p:pic>
    </p:spTree>
    <p:extLst>
      <p:ext uri="{BB962C8B-B14F-4D97-AF65-F5344CB8AC3E}">
        <p14:creationId xmlns:p14="http://schemas.microsoft.com/office/powerpoint/2010/main" val="166147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Factor:</a:t>
            </a:r>
            <a:br>
              <a:rPr lang="en-US" dirty="0" smtClean="0"/>
            </a:br>
            <a:r>
              <a:rPr lang="en-US" dirty="0" smtClean="0"/>
              <a:t>Words and Non-Words</a:t>
            </a:r>
            <a:endParaRPr lang="en-US" dirty="0"/>
          </a:p>
        </p:txBody>
      </p:sp>
      <p:sp>
        <p:nvSpPr>
          <p:cNvPr id="3" name="Content Placeholder 2"/>
          <p:cNvSpPr>
            <a:spLocks noGrp="1"/>
          </p:cNvSpPr>
          <p:nvPr>
            <p:ph idx="1"/>
          </p:nvPr>
        </p:nvSpPr>
        <p:spPr/>
        <p:txBody>
          <a:bodyPr/>
          <a:lstStyle/>
          <a:p>
            <a:r>
              <a:rPr lang="en-US" dirty="0" smtClean="0"/>
              <a:t>Build your vocabulary</a:t>
            </a:r>
          </a:p>
          <a:p>
            <a:r>
              <a:rPr lang="en-US" dirty="0" smtClean="0"/>
              <a:t>Paint word pictures that help visualize things</a:t>
            </a:r>
          </a:p>
          <a:p>
            <a:r>
              <a:rPr lang="en-US" dirty="0" smtClean="0"/>
              <a:t>Beware of jargon</a:t>
            </a:r>
          </a:p>
          <a:p>
            <a:r>
              <a:rPr lang="en-US" dirty="0" smtClean="0"/>
              <a:t>Get rid of non-words (um, ah, okay, like, well, I mean…)</a:t>
            </a:r>
          </a:p>
          <a:p>
            <a:r>
              <a:rPr lang="en-US" dirty="0" smtClean="0"/>
              <a:t>Replace non-words with a simple pause</a:t>
            </a:r>
            <a:endParaRPr lang="en-US" dirty="0"/>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16</a:t>
            </a:fld>
            <a:endParaRPr lang="en-US" dirty="0"/>
          </a:p>
        </p:txBody>
      </p:sp>
      <p:pic>
        <p:nvPicPr>
          <p:cNvPr id="5" name="Picture 2" descr="C:\Users\lsamet\AppData\Local\Microsoft\Windows\Temporary Internet Files\Content.IE5\S5JQXXYV\MC900319788[1].wmf"/>
          <p:cNvPicPr>
            <a:picLocks noChangeAspect="1" noChangeArrowheads="1"/>
          </p:cNvPicPr>
          <p:nvPr/>
        </p:nvPicPr>
        <p:blipFill>
          <a:blip r:embed="rId2" cstate="print"/>
          <a:srcRect/>
          <a:stretch>
            <a:fillRect/>
          </a:stretch>
        </p:blipFill>
        <p:spPr bwMode="auto">
          <a:xfrm>
            <a:off x="6934200" y="304800"/>
            <a:ext cx="1295400" cy="1591056"/>
          </a:xfrm>
          <a:prstGeom prst="rect">
            <a:avLst/>
          </a:prstGeom>
          <a:noFill/>
        </p:spPr>
      </p:pic>
    </p:spTree>
    <p:extLst>
      <p:ext uri="{BB962C8B-B14F-4D97-AF65-F5344CB8AC3E}">
        <p14:creationId xmlns:p14="http://schemas.microsoft.com/office/powerpoint/2010/main" val="16517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Factor:</a:t>
            </a:r>
            <a:br>
              <a:rPr lang="en-US" dirty="0" smtClean="0"/>
            </a:br>
            <a:r>
              <a:rPr lang="en-US" dirty="0" smtClean="0"/>
              <a:t>Listener Involvement</a:t>
            </a:r>
            <a:endParaRPr lang="en-US" dirty="0"/>
          </a:p>
        </p:txBody>
      </p:sp>
      <p:sp>
        <p:nvSpPr>
          <p:cNvPr id="3" name="Content Placeholder 2"/>
          <p:cNvSpPr>
            <a:spLocks noGrp="1"/>
          </p:cNvSpPr>
          <p:nvPr>
            <p:ph idx="1"/>
          </p:nvPr>
        </p:nvSpPr>
        <p:spPr/>
        <p:txBody>
          <a:bodyPr/>
          <a:lstStyle/>
          <a:p>
            <a:r>
              <a:rPr lang="en-US" dirty="0" smtClean="0"/>
              <a:t>Eye contact</a:t>
            </a:r>
          </a:p>
          <a:p>
            <a:r>
              <a:rPr lang="en-US" dirty="0" smtClean="0"/>
              <a:t>Moving to different parts of the room </a:t>
            </a:r>
          </a:p>
          <a:p>
            <a:r>
              <a:rPr lang="en-US" dirty="0" smtClean="0"/>
              <a:t>Pointing</a:t>
            </a:r>
          </a:p>
          <a:p>
            <a:r>
              <a:rPr lang="en-US" dirty="0" smtClean="0"/>
              <a:t>Use questions, even rhetorical ones</a:t>
            </a:r>
          </a:p>
          <a:p>
            <a:r>
              <a:rPr lang="en-US" dirty="0" smtClean="0"/>
              <a:t>Using demonstrations, samples and gimmicks</a:t>
            </a:r>
          </a:p>
          <a:p>
            <a:r>
              <a:rPr lang="en-US" dirty="0" smtClean="0"/>
              <a:t>Create interest through your own involvement in the speech</a:t>
            </a:r>
            <a:endParaRPr lang="en-US" dirty="0"/>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17</a:t>
            </a:fld>
            <a:endParaRPr lang="en-US" dirty="0"/>
          </a:p>
        </p:txBody>
      </p:sp>
      <p:pic>
        <p:nvPicPr>
          <p:cNvPr id="5" name="Picture 2" descr="C:\Users\lsamet\AppData\Local\Microsoft\Windows\Temporary Internet Files\Content.IE5\S5JQXXYV\MC900319788[1].wmf"/>
          <p:cNvPicPr>
            <a:picLocks noChangeAspect="1" noChangeArrowheads="1"/>
          </p:cNvPicPr>
          <p:nvPr/>
        </p:nvPicPr>
        <p:blipFill>
          <a:blip r:embed="rId2" cstate="print"/>
          <a:srcRect/>
          <a:stretch>
            <a:fillRect/>
          </a:stretch>
        </p:blipFill>
        <p:spPr bwMode="auto">
          <a:xfrm>
            <a:off x="7162800" y="304800"/>
            <a:ext cx="1295400" cy="1591056"/>
          </a:xfrm>
          <a:prstGeom prst="rect">
            <a:avLst/>
          </a:prstGeom>
          <a:noFill/>
        </p:spPr>
      </p:pic>
    </p:spTree>
    <p:extLst>
      <p:ext uri="{BB962C8B-B14F-4D97-AF65-F5344CB8AC3E}">
        <p14:creationId xmlns:p14="http://schemas.microsoft.com/office/powerpoint/2010/main" val="37144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Factor:</a:t>
            </a:r>
            <a:br>
              <a:rPr lang="en-US" dirty="0" smtClean="0"/>
            </a:br>
            <a:r>
              <a:rPr lang="en-US" dirty="0" smtClean="0"/>
              <a:t>Humor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Stay away from jokes—they rarely work</a:t>
            </a:r>
          </a:p>
          <a:p>
            <a:r>
              <a:rPr lang="en-US" dirty="0" smtClean="0"/>
              <a:t>Focus on being FUN over FUNNY</a:t>
            </a:r>
          </a:p>
          <a:p>
            <a:r>
              <a:rPr lang="en-US" dirty="0" smtClean="0"/>
              <a:t>Use humor in language or in experiences</a:t>
            </a:r>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18</a:t>
            </a:fld>
            <a:endParaRPr lang="en-US" dirty="0"/>
          </a:p>
        </p:txBody>
      </p:sp>
      <p:pic>
        <p:nvPicPr>
          <p:cNvPr id="5" name="Picture 2" descr="C:\Users\lsamet\AppData\Local\Microsoft\Windows\Temporary Internet Files\Content.IE5\S5JQXXYV\MC900319788[1].wmf"/>
          <p:cNvPicPr>
            <a:picLocks noChangeAspect="1" noChangeArrowheads="1"/>
          </p:cNvPicPr>
          <p:nvPr/>
        </p:nvPicPr>
        <p:blipFill>
          <a:blip r:embed="rId2" cstate="print"/>
          <a:srcRect/>
          <a:stretch>
            <a:fillRect/>
          </a:stretch>
        </p:blipFill>
        <p:spPr bwMode="auto">
          <a:xfrm>
            <a:off x="6781800" y="304800"/>
            <a:ext cx="1295400" cy="1591056"/>
          </a:xfrm>
          <a:prstGeom prst="rect">
            <a:avLst/>
          </a:prstGeom>
          <a:noFill/>
        </p:spPr>
      </p:pic>
    </p:spTree>
    <p:extLst>
      <p:ext uri="{BB962C8B-B14F-4D97-AF65-F5344CB8AC3E}">
        <p14:creationId xmlns:p14="http://schemas.microsoft.com/office/powerpoint/2010/main" val="5137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Factor:</a:t>
            </a:r>
            <a:br>
              <a:rPr lang="en-US" dirty="0" smtClean="0"/>
            </a:br>
            <a:r>
              <a:rPr lang="en-US" dirty="0" smtClean="0"/>
              <a:t>Humor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Stay away from jokes—they rarely work</a:t>
            </a:r>
          </a:p>
          <a:p>
            <a:r>
              <a:rPr lang="en-US" dirty="0" smtClean="0"/>
              <a:t>Focus on being FUN over FUNNY</a:t>
            </a:r>
          </a:p>
          <a:p>
            <a:r>
              <a:rPr lang="en-US" dirty="0" smtClean="0"/>
              <a:t>Use humor in language or in experiences</a:t>
            </a:r>
          </a:p>
        </p:txBody>
      </p:sp>
      <p:sp>
        <p:nvSpPr>
          <p:cNvPr id="4" name="Slide Number Placeholder 3"/>
          <p:cNvSpPr>
            <a:spLocks noGrp="1"/>
          </p:cNvSpPr>
          <p:nvPr>
            <p:ph type="sldNum" sz="quarter" idx="10"/>
          </p:nvPr>
        </p:nvSpPr>
        <p:spPr/>
        <p:txBody>
          <a:bodyPr/>
          <a:lstStyle/>
          <a:p>
            <a:pPr>
              <a:defRPr/>
            </a:pPr>
            <a:fld id="{D4577279-D29A-4D98-A4A6-1E1730F02AF5}" type="slidenum">
              <a:rPr lang="en-US" smtClean="0"/>
              <a:pPr>
                <a:defRPr/>
              </a:pPr>
              <a:t>19</a:t>
            </a:fld>
            <a:endParaRPr lang="en-US" dirty="0"/>
          </a:p>
        </p:txBody>
      </p:sp>
      <p:pic>
        <p:nvPicPr>
          <p:cNvPr id="5" name="Picture 2" descr="C:\Users\lsamet\AppData\Local\Microsoft\Windows\Temporary Internet Files\Content.IE5\S5JQXXYV\MC900319788[1].wmf"/>
          <p:cNvPicPr>
            <a:picLocks noChangeAspect="1" noChangeArrowheads="1"/>
          </p:cNvPicPr>
          <p:nvPr/>
        </p:nvPicPr>
        <p:blipFill>
          <a:blip r:embed="rId2" cstate="print"/>
          <a:srcRect/>
          <a:stretch>
            <a:fillRect/>
          </a:stretch>
        </p:blipFill>
        <p:spPr bwMode="auto">
          <a:xfrm>
            <a:off x="6781800" y="304800"/>
            <a:ext cx="1295400" cy="1591056"/>
          </a:xfrm>
          <a:prstGeom prst="rect">
            <a:avLst/>
          </a:prstGeom>
          <a:noFill/>
        </p:spPr>
      </p:pic>
    </p:spTree>
    <p:extLst>
      <p:ext uri="{BB962C8B-B14F-4D97-AF65-F5344CB8AC3E}">
        <p14:creationId xmlns:p14="http://schemas.microsoft.com/office/powerpoint/2010/main" val="5137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130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6934200" y="6324600"/>
            <a:ext cx="1905000" cy="304800"/>
          </a:xfrm>
          <a:prstGeom prst="rect">
            <a:avLst/>
          </a:prstGeom>
          <a:noFill/>
          <a:ln>
            <a:miter lim="800000"/>
            <a:headEnd/>
            <a:tailEnd/>
          </a:ln>
        </p:spPr>
        <p:txBody>
          <a:bodyPr/>
          <a:lstStyle/>
          <a:p>
            <a:pPr algn="r" eaLnBrk="0" hangingPunct="0">
              <a:defRPr/>
            </a:pPr>
            <a:fld id="{937B21B1-85F9-425C-A70B-A91F5D27A3EC}" type="slidenum">
              <a:rPr lang="en-US" sz="1000">
                <a:latin typeface="+mn-lt"/>
                <a:cs typeface="+mn-cs"/>
              </a:rPr>
              <a:pPr algn="r" eaLnBrk="0" hangingPunct="0">
                <a:defRPr/>
              </a:pPr>
              <a:t>20</a:t>
            </a:fld>
            <a:endParaRPr lang="en-US" sz="1000" dirty="0">
              <a:latin typeface="+mn-lt"/>
              <a:cs typeface="+mn-cs"/>
            </a:endParaRPr>
          </a:p>
        </p:txBody>
      </p:sp>
      <p:sp>
        <p:nvSpPr>
          <p:cNvPr id="16387" name="Rectangle 2"/>
          <p:cNvSpPr>
            <a:spLocks noGrp="1" noChangeArrowheads="1"/>
          </p:cNvSpPr>
          <p:nvPr>
            <p:ph type="title" idx="4294967295"/>
          </p:nvPr>
        </p:nvSpPr>
        <p:spPr>
          <a:xfrm>
            <a:off x="0" y="304800"/>
            <a:ext cx="8610600" cy="1371600"/>
          </a:xfrm>
        </p:spPr>
        <p:txBody>
          <a:bodyPr/>
          <a:lstStyle/>
          <a:p>
            <a:pPr algn="ctr" eaLnBrk="1" hangingPunct="1"/>
            <a:r>
              <a:rPr lang="en-US" sz="3600" b="1" smtClean="0"/>
              <a:t>Develop Your “Natural Self”</a:t>
            </a:r>
          </a:p>
        </p:txBody>
      </p:sp>
      <p:sp>
        <p:nvSpPr>
          <p:cNvPr id="16388" name="Rectangle 3"/>
          <p:cNvSpPr>
            <a:spLocks noGrp="1" noChangeArrowheads="1"/>
          </p:cNvSpPr>
          <p:nvPr>
            <p:ph type="body" idx="4294967295"/>
          </p:nvPr>
        </p:nvSpPr>
        <p:spPr>
          <a:xfrm>
            <a:off x="1431925" y="1447800"/>
            <a:ext cx="7712075" cy="4268788"/>
          </a:xfrm>
        </p:spPr>
        <p:txBody>
          <a:bodyPr/>
          <a:lstStyle/>
          <a:p>
            <a:pPr eaLnBrk="1" hangingPunct="1"/>
            <a:r>
              <a:rPr lang="en-US" smtClean="0"/>
              <a:t>Think “emotional trust”</a:t>
            </a:r>
          </a:p>
          <a:p>
            <a:pPr eaLnBrk="1" hangingPunct="1"/>
            <a:r>
              <a:rPr lang="en-US" smtClean="0"/>
              <a:t>Know your strengths and weaknesses</a:t>
            </a:r>
          </a:p>
          <a:p>
            <a:pPr eaLnBrk="1" hangingPunct="1"/>
            <a:r>
              <a:rPr lang="en-US" smtClean="0"/>
              <a:t>Focus on one skill at a time</a:t>
            </a:r>
          </a:p>
          <a:p>
            <a:pPr eaLnBrk="1" hangingPunct="1"/>
            <a:r>
              <a:rPr lang="en-US" smtClean="0"/>
              <a:t>Speak at every </a:t>
            </a:r>
            <a:r>
              <a:rPr lang="en-US" sz="2600" smtClean="0"/>
              <a:t>opportunity</a:t>
            </a:r>
          </a:p>
          <a:p>
            <a:pPr eaLnBrk="1" hangingPunct="1"/>
            <a:r>
              <a:rPr lang="en-US" smtClean="0"/>
              <a:t>Get feedback</a:t>
            </a:r>
          </a:p>
          <a:p>
            <a:pPr eaLnBrk="1" hangingPunct="1"/>
            <a:r>
              <a:rPr lang="en-US" smtClean="0"/>
              <a:t>Use videotape</a:t>
            </a:r>
          </a:p>
          <a:p>
            <a:pPr eaLnBrk="1" hangingPunct="1"/>
            <a:r>
              <a:rPr lang="en-US" smtClean="0"/>
              <a:t>Take risks</a:t>
            </a:r>
          </a:p>
        </p:txBody>
      </p:sp>
      <p:pic>
        <p:nvPicPr>
          <p:cNvPr id="16389" name="Picture 4" descr="MCj00788180000[1]"/>
          <p:cNvPicPr>
            <a:picLocks noChangeAspect="1" noChangeArrowheads="1"/>
          </p:cNvPicPr>
          <p:nvPr/>
        </p:nvPicPr>
        <p:blipFill>
          <a:blip r:embed="rId3" cstate="print"/>
          <a:srcRect/>
          <a:stretch>
            <a:fillRect/>
          </a:stretch>
        </p:blipFill>
        <p:spPr bwMode="auto">
          <a:xfrm>
            <a:off x="5410200" y="3505200"/>
            <a:ext cx="2828925" cy="2514600"/>
          </a:xfrm>
          <a:prstGeom prst="rect">
            <a:avLst/>
          </a:prstGeom>
          <a:noFill/>
          <a:ln w="9525">
            <a:noFill/>
            <a:miter lim="800000"/>
            <a:headEnd/>
            <a:tailEnd/>
          </a:ln>
        </p:spPr>
      </p:pic>
    </p:spTree>
    <p:extLst>
      <p:ext uri="{BB962C8B-B14F-4D97-AF65-F5344CB8AC3E}">
        <p14:creationId xmlns:p14="http://schemas.microsoft.com/office/powerpoint/2010/main" val="280992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Impromptu </a:t>
            </a:r>
            <a:endParaRPr lang="en-US" dirty="0"/>
          </a:p>
        </p:txBody>
      </p:sp>
      <p:sp>
        <p:nvSpPr>
          <p:cNvPr id="3" name="Content Placeholder 2"/>
          <p:cNvSpPr>
            <a:spLocks noGrp="1"/>
          </p:cNvSpPr>
          <p:nvPr>
            <p:ph idx="1"/>
          </p:nvPr>
        </p:nvSpPr>
        <p:spPr/>
        <p:txBody>
          <a:bodyPr/>
          <a:lstStyle/>
          <a:p>
            <a:r>
              <a:rPr lang="en-US" dirty="0" smtClean="0"/>
              <a:t>Chose from given scenarios</a:t>
            </a:r>
            <a:endParaRPr lang="en-US"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solidFill>
                  <a:prstClr val="black">
                    <a:tint val="75000"/>
                  </a:prstClr>
                </a:solidFill>
              </a:rPr>
              <a:pPr>
                <a:defRPr/>
              </a:pPr>
              <a:t>21</a:t>
            </a:fld>
            <a:endParaRPr lang="en-US" dirty="0">
              <a:solidFill>
                <a:prstClr val="black">
                  <a:tint val="75000"/>
                </a:prstClr>
              </a:solidFill>
            </a:endParaRPr>
          </a:p>
        </p:txBody>
      </p:sp>
      <p:pic>
        <p:nvPicPr>
          <p:cNvPr id="2050" name="Picture 2" descr="C:\Users\jwashing\AppData\Local\Microsoft\Windows\Temporary Internet Files\Content.IE5\YWKVZNX6\public-speaking-vjxje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71800"/>
            <a:ext cx="3044073"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4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How do I connect? </a:t>
            </a:r>
            <a:endParaRPr lang="en-US" sz="4800" dirty="0"/>
          </a:p>
        </p:txBody>
      </p:sp>
      <p:pic>
        <p:nvPicPr>
          <p:cNvPr id="8194" name="Picture 2" descr="C:\Users\jwashing\AppData\Local\Microsoft\Windows\Temporary Internet Files\Content.IE5\NPNLNF63\McLXeeEca[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048692" y="2142230"/>
            <a:ext cx="3046615" cy="30466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FF802341-C688-48FB-98B9-A92ACD6CF40E}" type="slidenum">
              <a:rPr lang="en-US" smtClean="0"/>
              <a:pPr>
                <a:defRPr/>
              </a:pPr>
              <a:t>22</a:t>
            </a:fld>
            <a:endParaRPr lang="en-US" dirty="0"/>
          </a:p>
        </p:txBody>
      </p:sp>
    </p:spTree>
    <p:extLst>
      <p:ext uri="{BB962C8B-B14F-4D97-AF65-F5344CB8AC3E}">
        <p14:creationId xmlns:p14="http://schemas.microsoft.com/office/powerpoint/2010/main" val="3091362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Verbal Communication</a:t>
            </a:r>
            <a:endParaRPr lang="en-US" sz="4800" dirty="0"/>
          </a:p>
        </p:txBody>
      </p:sp>
      <p:pic>
        <p:nvPicPr>
          <p:cNvPr id="7170" name="Picture 2" descr="C:\Users\jwashing\AppData\Local\Microsoft\Windows\Temporary Internet Files\Content.IE5\NPNLNF63\peopletalking[1].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79431" y="1057275"/>
            <a:ext cx="1905000"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0E81BE64-6F02-42D0-8F26-A535004A2A8A}" type="slidenum">
              <a:rPr lang="en-US" smtClean="0"/>
              <a:pPr>
                <a:defRPr/>
              </a:pPr>
              <a:t>23</a:t>
            </a:fld>
            <a:endParaRPr lang="en-US" dirty="0"/>
          </a:p>
        </p:txBody>
      </p:sp>
      <p:pic>
        <p:nvPicPr>
          <p:cNvPr id="7173" name="Picture 5" descr="C:\Users\jwashing\AppData\Local\Microsoft\Windows\Temporary Internet Files\Content.IE5\VF1KNWL8\talk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666352"/>
            <a:ext cx="392430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washing\AppData\Local\Microsoft\Windows\Temporary Internet Files\Content.IE5\RFEKR6XX\people_talking_on_phon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983" y="4267200"/>
            <a:ext cx="2245617" cy="14798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jwashing\AppData\Local\Microsoft\Windows\Temporary Internet Files\Content.IE5\PC0WD9OO\ist2_10532949-two-women-talkin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9144" y="4114800"/>
            <a:ext cx="174557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jwashing\AppData\Local\Microsoft\Windows\Temporary Internet Files\Content.IE5\VF1KNWL8\Talking_about_Books[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822" y="1295400"/>
            <a:ext cx="2396778" cy="203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870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say it?</a:t>
            </a:r>
            <a:endParaRPr lang="en-US"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solidFill>
                  <a:prstClr val="black">
                    <a:tint val="75000"/>
                  </a:prstClr>
                </a:solidFill>
              </a:rPr>
              <a:pPr>
                <a:defRPr/>
              </a:pPr>
              <a:t>24</a:t>
            </a:fld>
            <a:endParaRPr lang="en-US" dirty="0">
              <a:solidFill>
                <a:prstClr val="black">
                  <a:tint val="75000"/>
                </a:prstClr>
              </a:solidFill>
            </a:endParaRPr>
          </a:p>
        </p:txBody>
      </p:sp>
      <p:pic>
        <p:nvPicPr>
          <p:cNvPr id="3074" name="Picture 2" descr="C:\Users\jwashing\AppData\Local\Microsoft\Windows\Temporary Internet Files\Content.IE5\CCS7C5BS\Computer-Speakin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875" y="1970087"/>
            <a:ext cx="428625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washing\AppData\Local\Microsoft\Windows\Temporary Internet Files\Content.IE5\9BNJJJ65\kindLanguage6[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15144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washing\AppData\Local\Microsoft\Windows\Temporary Internet Files\Content.IE5\YWKVZNX6\public_speakin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648200"/>
            <a:ext cx="11430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4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sz="3600" b="1" dirty="0" smtClean="0"/>
              <a:t> Methods of Delivery</a:t>
            </a:r>
            <a:br>
              <a:rPr lang="en-US" sz="3600" b="1" dirty="0" smtClean="0"/>
            </a:br>
            <a:r>
              <a:rPr lang="en-US" sz="3600" b="1" dirty="0" smtClean="0"/>
              <a:t>“the good &amp; the bad”</a:t>
            </a:r>
          </a:p>
        </p:txBody>
      </p:sp>
      <p:sp>
        <p:nvSpPr>
          <p:cNvPr id="14340" name="Rectangle 3"/>
          <p:cNvSpPr>
            <a:spLocks noGrp="1" noChangeArrowheads="1"/>
          </p:cNvSpPr>
          <p:nvPr>
            <p:ph idx="1"/>
          </p:nvPr>
        </p:nvSpPr>
        <p:spPr>
          <a:xfrm>
            <a:off x="304800" y="1600200"/>
            <a:ext cx="8534400" cy="4468813"/>
          </a:xfrm>
        </p:spPr>
        <p:txBody>
          <a:bodyPr/>
          <a:lstStyle/>
          <a:p>
            <a:pPr eaLnBrk="1" hangingPunct="1">
              <a:spcAft>
                <a:spcPts val="1200"/>
              </a:spcAft>
            </a:pPr>
            <a:r>
              <a:rPr lang="en-US" b="1" dirty="0" smtClean="0">
                <a:solidFill>
                  <a:schemeClr val="hlink"/>
                </a:solidFill>
              </a:rPr>
              <a:t>Extemporaneous</a:t>
            </a:r>
            <a:r>
              <a:rPr lang="en-US" b="1" dirty="0" smtClean="0"/>
              <a:t> </a:t>
            </a:r>
            <a:r>
              <a:rPr lang="en-US" dirty="0" smtClean="0"/>
              <a:t>– speech is delivered from a clear outline that is carefully planned and practiced</a:t>
            </a:r>
          </a:p>
          <a:p>
            <a:pPr eaLnBrk="1" hangingPunct="1">
              <a:spcAft>
                <a:spcPts val="1200"/>
              </a:spcAft>
            </a:pPr>
            <a:r>
              <a:rPr lang="en-US" b="1" dirty="0" smtClean="0">
                <a:solidFill>
                  <a:schemeClr val="hlink"/>
                </a:solidFill>
              </a:rPr>
              <a:t>Memorized</a:t>
            </a:r>
            <a:r>
              <a:rPr lang="en-US" b="1" dirty="0" smtClean="0"/>
              <a:t> </a:t>
            </a:r>
            <a:r>
              <a:rPr lang="en-US" dirty="0" smtClean="0"/>
              <a:t>– Every word is committed to and delivered from memory</a:t>
            </a:r>
          </a:p>
          <a:p>
            <a:pPr eaLnBrk="1" hangingPunct="1">
              <a:spcAft>
                <a:spcPts val="1200"/>
              </a:spcAft>
            </a:pPr>
            <a:r>
              <a:rPr lang="en-US" b="1" dirty="0" smtClean="0">
                <a:solidFill>
                  <a:schemeClr val="hlink"/>
                </a:solidFill>
              </a:rPr>
              <a:t>Manuscript</a:t>
            </a:r>
            <a:r>
              <a:rPr lang="en-US" b="1" dirty="0" smtClean="0"/>
              <a:t> </a:t>
            </a:r>
            <a:r>
              <a:rPr lang="en-US" dirty="0" smtClean="0"/>
              <a:t>– Speaker reads the speech</a:t>
            </a:r>
          </a:p>
          <a:p>
            <a:pPr eaLnBrk="1" hangingPunct="1">
              <a:spcAft>
                <a:spcPct val="35000"/>
              </a:spcAft>
            </a:pPr>
            <a:r>
              <a:rPr lang="en-US" b="1" dirty="0" smtClean="0">
                <a:solidFill>
                  <a:schemeClr val="hlink"/>
                </a:solidFill>
              </a:rPr>
              <a:t>Impromptu</a:t>
            </a:r>
            <a:r>
              <a:rPr lang="en-US" b="1" dirty="0" smtClean="0"/>
              <a:t> </a:t>
            </a:r>
            <a:r>
              <a:rPr lang="en-US" dirty="0" smtClean="0"/>
              <a:t>– Speech given without advance notice or specific preparation</a:t>
            </a:r>
          </a:p>
        </p:txBody>
      </p:sp>
      <p:sp>
        <p:nvSpPr>
          <p:cNvPr id="4" name="Slide Number Placeholder 4"/>
          <p:cNvSpPr>
            <a:spLocks noGrp="1"/>
          </p:cNvSpPr>
          <p:nvPr>
            <p:ph type="sldNum" sz="quarter" idx="10"/>
          </p:nvPr>
        </p:nvSpPr>
        <p:spPr/>
        <p:txBody>
          <a:bodyPr/>
          <a:lstStyle/>
          <a:p>
            <a:pPr>
              <a:defRPr/>
            </a:pPr>
            <a:fld id="{E871C868-3DC7-4B31-8231-DD9CFB189258}" type="slidenum">
              <a:rPr lang="en-US"/>
              <a:pPr>
                <a:defRPr/>
              </a:pPr>
              <a:t>25</a:t>
            </a:fld>
            <a:endParaRPr lang="en-US" dirty="0"/>
          </a:p>
        </p:txBody>
      </p:sp>
      <p:pic>
        <p:nvPicPr>
          <p:cNvPr id="8194" name="Picture 2" descr="C:\Users\jwashing\AppData\Local\Microsoft\Windows\Temporary Internet Files\Content.IE5\TIQZYW8F\MC9003380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286000"/>
            <a:ext cx="1411041"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340">
                                            <p:txEl>
                                              <p:pRg st="1" end="1"/>
                                            </p:txEl>
                                          </p:spTgt>
                                        </p:tgtEl>
                                        <p:attrNameLst>
                                          <p:attrName>style.visibility</p:attrName>
                                        </p:attrNameLst>
                                      </p:cBhvr>
                                      <p:to>
                                        <p:strVal val="visible"/>
                                      </p:to>
                                    </p:set>
                                    <p:animEffect transition="in" filter="fade">
                                      <p:cBhvr>
                                        <p:cTn id="14" dur="1000"/>
                                        <p:tgtEl>
                                          <p:spTgt spid="14340">
                                            <p:txEl>
                                              <p:pRg st="1" end="1"/>
                                            </p:txEl>
                                          </p:spTgt>
                                        </p:tgtEl>
                                      </p:cBhvr>
                                    </p:animEffect>
                                    <p:anim calcmode="lin" valueType="num">
                                      <p:cBhvr>
                                        <p:cTn id="15"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340">
                                            <p:txEl>
                                              <p:pRg st="2" end="2"/>
                                            </p:txEl>
                                          </p:spTgt>
                                        </p:tgtEl>
                                        <p:attrNameLst>
                                          <p:attrName>style.visibility</p:attrName>
                                        </p:attrNameLst>
                                      </p:cBhvr>
                                      <p:to>
                                        <p:strVal val="visible"/>
                                      </p:to>
                                    </p:set>
                                    <p:animEffect transition="in" filter="fade">
                                      <p:cBhvr>
                                        <p:cTn id="21" dur="1000"/>
                                        <p:tgtEl>
                                          <p:spTgt spid="14340">
                                            <p:txEl>
                                              <p:pRg st="2" end="2"/>
                                            </p:txEl>
                                          </p:spTgt>
                                        </p:tgtEl>
                                      </p:cBhvr>
                                    </p:animEffect>
                                    <p:anim calcmode="lin" valueType="num">
                                      <p:cBhvr>
                                        <p:cTn id="22" dur="10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340">
                                            <p:txEl>
                                              <p:pRg st="3" end="3"/>
                                            </p:txEl>
                                          </p:spTgt>
                                        </p:tgtEl>
                                        <p:attrNameLst>
                                          <p:attrName>style.visibility</p:attrName>
                                        </p:attrNameLst>
                                      </p:cBhvr>
                                      <p:to>
                                        <p:strVal val="visible"/>
                                      </p:to>
                                    </p:set>
                                    <p:animEffect transition="in" filter="fade">
                                      <p:cBhvr>
                                        <p:cTn id="28" dur="1000"/>
                                        <p:tgtEl>
                                          <p:spTgt spid="14340">
                                            <p:txEl>
                                              <p:pRg st="3" end="3"/>
                                            </p:txEl>
                                          </p:spTgt>
                                        </p:tgtEl>
                                      </p:cBhvr>
                                    </p:animEffect>
                                    <p:anim calcmode="lin" valueType="num">
                                      <p:cBhvr>
                                        <p:cTn id="29" dur="10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4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76200" y="6400800"/>
            <a:ext cx="1905000" cy="304800"/>
          </a:xfrm>
          <a:prstGeom prst="rect">
            <a:avLst/>
          </a:prstGeom>
          <a:noFill/>
          <a:ln>
            <a:miter lim="800000"/>
            <a:headEnd/>
            <a:tailEnd/>
          </a:ln>
        </p:spPr>
        <p:txBody>
          <a:bodyPr/>
          <a:lstStyle/>
          <a:p>
            <a:pPr eaLnBrk="0" hangingPunct="0">
              <a:defRPr/>
            </a:pPr>
            <a:fld id="{9B084083-CAD9-4E04-8DF2-641E87FE88EB}" type="slidenum">
              <a:rPr lang="en-US" sz="1000">
                <a:latin typeface="+mn-lt"/>
                <a:cs typeface="+mn-cs"/>
              </a:rPr>
              <a:pPr eaLnBrk="0" hangingPunct="0">
                <a:defRPr/>
              </a:pPr>
              <a:t>26</a:t>
            </a:fld>
            <a:endParaRPr lang="en-US" sz="1000" dirty="0">
              <a:latin typeface="+mn-lt"/>
              <a:cs typeface="+mn-cs"/>
            </a:endParaRPr>
          </a:p>
        </p:txBody>
      </p:sp>
      <p:sp>
        <p:nvSpPr>
          <p:cNvPr id="24579" name="Rectangle 4"/>
          <p:cNvSpPr>
            <a:spLocks noGrp="1" noChangeArrowheads="1"/>
          </p:cNvSpPr>
          <p:nvPr>
            <p:ph type="title" idx="4294967295"/>
          </p:nvPr>
        </p:nvSpPr>
        <p:spPr>
          <a:xfrm>
            <a:off x="0" y="304800"/>
            <a:ext cx="8610600" cy="914400"/>
          </a:xfrm>
        </p:spPr>
        <p:txBody>
          <a:bodyPr/>
          <a:lstStyle/>
          <a:p>
            <a:pPr algn="ctr" eaLnBrk="1" hangingPunct="1"/>
            <a:r>
              <a:rPr lang="en-US" b="1" dirty="0" smtClean="0"/>
              <a:t>Preparation</a:t>
            </a:r>
            <a:br>
              <a:rPr lang="en-US" b="1" dirty="0" smtClean="0"/>
            </a:br>
            <a:r>
              <a:rPr lang="en-US" sz="2000" dirty="0" smtClean="0"/>
              <a:t/>
            </a:r>
            <a:br>
              <a:rPr lang="en-US" sz="2000" dirty="0" smtClean="0"/>
            </a:br>
            <a:endParaRPr lang="en-US" sz="2600" b="1" dirty="0" smtClean="0">
              <a:solidFill>
                <a:schemeClr val="tx1"/>
              </a:solidFill>
            </a:endParaRPr>
          </a:p>
        </p:txBody>
      </p:sp>
      <p:sp>
        <p:nvSpPr>
          <p:cNvPr id="24580" name="Rectangle 5"/>
          <p:cNvSpPr>
            <a:spLocks noGrp="1" noChangeArrowheads="1"/>
          </p:cNvSpPr>
          <p:nvPr>
            <p:ph type="body" sz="half" idx="4294967295"/>
          </p:nvPr>
        </p:nvSpPr>
        <p:spPr>
          <a:xfrm>
            <a:off x="0" y="3370263"/>
            <a:ext cx="3543300" cy="2497137"/>
          </a:xfrm>
        </p:spPr>
        <p:txBody>
          <a:bodyPr/>
          <a:lstStyle/>
          <a:p>
            <a:pPr eaLnBrk="1" hangingPunct="1">
              <a:lnSpc>
                <a:spcPct val="90000"/>
              </a:lnSpc>
              <a:buFontTx/>
              <a:buNone/>
            </a:pPr>
            <a:r>
              <a:rPr lang="en-US" sz="2600" b="1" u="sng" dirty="0" smtClean="0">
                <a:solidFill>
                  <a:schemeClr val="hlink"/>
                </a:solidFill>
              </a:rPr>
              <a:t>Audience</a:t>
            </a:r>
            <a:r>
              <a:rPr lang="en-US" sz="2600" b="1" dirty="0" smtClean="0">
                <a:solidFill>
                  <a:schemeClr val="hlink"/>
                </a:solidFill>
              </a:rPr>
              <a:t> </a:t>
            </a:r>
          </a:p>
          <a:p>
            <a:pPr eaLnBrk="1" hangingPunct="1">
              <a:lnSpc>
                <a:spcPct val="90000"/>
              </a:lnSpc>
            </a:pPr>
            <a:r>
              <a:rPr lang="en-US" sz="2400" b="1" dirty="0" smtClean="0"/>
              <a:t>Needs</a:t>
            </a:r>
          </a:p>
          <a:p>
            <a:pPr eaLnBrk="1" hangingPunct="1">
              <a:lnSpc>
                <a:spcPct val="90000"/>
              </a:lnSpc>
            </a:pPr>
            <a:r>
              <a:rPr lang="en-US" sz="2400" b="1" dirty="0" smtClean="0"/>
              <a:t>Attitudes</a:t>
            </a:r>
          </a:p>
          <a:p>
            <a:pPr eaLnBrk="1" hangingPunct="1">
              <a:lnSpc>
                <a:spcPct val="90000"/>
              </a:lnSpc>
            </a:pPr>
            <a:r>
              <a:rPr lang="en-US" sz="2400" b="1" dirty="0" smtClean="0"/>
              <a:t>Experience</a:t>
            </a:r>
          </a:p>
          <a:p>
            <a:pPr eaLnBrk="1" hangingPunct="1">
              <a:lnSpc>
                <a:spcPct val="90000"/>
              </a:lnSpc>
            </a:pPr>
            <a:r>
              <a:rPr lang="en-US" sz="2400" b="1" dirty="0" smtClean="0"/>
              <a:t>Age range</a:t>
            </a:r>
          </a:p>
          <a:p>
            <a:pPr eaLnBrk="1" hangingPunct="1">
              <a:lnSpc>
                <a:spcPct val="90000"/>
              </a:lnSpc>
            </a:pPr>
            <a:r>
              <a:rPr lang="en-US" sz="2400" b="1" dirty="0" smtClean="0"/>
              <a:t>Education</a:t>
            </a:r>
          </a:p>
          <a:p>
            <a:pPr lvl="1" eaLnBrk="1" hangingPunct="1">
              <a:lnSpc>
                <a:spcPct val="90000"/>
              </a:lnSpc>
              <a:buFontTx/>
              <a:buNone/>
            </a:pPr>
            <a:endParaRPr lang="en-US" sz="1400" b="1" dirty="0" smtClean="0"/>
          </a:p>
        </p:txBody>
      </p:sp>
      <p:sp>
        <p:nvSpPr>
          <p:cNvPr id="24581" name="Rectangle 6"/>
          <p:cNvSpPr>
            <a:spLocks noGrp="1" noChangeArrowheads="1"/>
          </p:cNvSpPr>
          <p:nvPr>
            <p:ph type="body" sz="half" idx="4294967295"/>
          </p:nvPr>
        </p:nvSpPr>
        <p:spPr>
          <a:xfrm>
            <a:off x="4914900" y="3370263"/>
            <a:ext cx="4229100" cy="2497137"/>
          </a:xfrm>
        </p:spPr>
        <p:txBody>
          <a:bodyPr/>
          <a:lstStyle/>
          <a:p>
            <a:pPr eaLnBrk="1" hangingPunct="1">
              <a:lnSpc>
                <a:spcPct val="90000"/>
              </a:lnSpc>
              <a:buFontTx/>
              <a:buNone/>
            </a:pPr>
            <a:r>
              <a:rPr lang="en-US" sz="2600" b="1" u="sng" smtClean="0">
                <a:solidFill>
                  <a:schemeClr val="hlink"/>
                </a:solidFill>
              </a:rPr>
              <a:t>Occasion</a:t>
            </a:r>
          </a:p>
          <a:p>
            <a:pPr eaLnBrk="1" hangingPunct="1">
              <a:lnSpc>
                <a:spcPct val="90000"/>
              </a:lnSpc>
            </a:pPr>
            <a:r>
              <a:rPr lang="en-US" sz="2400" b="1" smtClean="0"/>
              <a:t>Celebration</a:t>
            </a:r>
          </a:p>
          <a:p>
            <a:pPr eaLnBrk="1" hangingPunct="1">
              <a:lnSpc>
                <a:spcPct val="90000"/>
              </a:lnSpc>
            </a:pPr>
            <a:r>
              <a:rPr lang="en-US" sz="2400" b="1" smtClean="0"/>
              <a:t>Political meeting</a:t>
            </a:r>
          </a:p>
          <a:p>
            <a:pPr eaLnBrk="1" hangingPunct="1">
              <a:lnSpc>
                <a:spcPct val="90000"/>
              </a:lnSpc>
            </a:pPr>
            <a:r>
              <a:rPr lang="en-US" sz="2400" b="1" smtClean="0"/>
              <a:t>Rally</a:t>
            </a:r>
          </a:p>
          <a:p>
            <a:pPr eaLnBrk="1" hangingPunct="1">
              <a:lnSpc>
                <a:spcPct val="90000"/>
              </a:lnSpc>
            </a:pPr>
            <a:r>
              <a:rPr lang="en-US" sz="2400" b="1" smtClean="0"/>
              <a:t>Dinner</a:t>
            </a:r>
          </a:p>
          <a:p>
            <a:pPr eaLnBrk="1" hangingPunct="1">
              <a:lnSpc>
                <a:spcPct val="90000"/>
              </a:lnSpc>
            </a:pPr>
            <a:r>
              <a:rPr lang="en-US" sz="2400" b="1" smtClean="0"/>
              <a:t>Membership meeting</a:t>
            </a:r>
          </a:p>
        </p:txBody>
      </p:sp>
      <p:pic>
        <p:nvPicPr>
          <p:cNvPr id="24582" name="Picture 6" descr="MC900295721[1]"/>
          <p:cNvPicPr>
            <a:picLocks noChangeAspect="1" noChangeArrowheads="1"/>
          </p:cNvPicPr>
          <p:nvPr/>
        </p:nvPicPr>
        <p:blipFill>
          <a:blip r:embed="rId3" cstate="print"/>
          <a:srcRect/>
          <a:stretch>
            <a:fillRect/>
          </a:stretch>
        </p:blipFill>
        <p:spPr bwMode="auto">
          <a:xfrm>
            <a:off x="5486400" y="1066800"/>
            <a:ext cx="3352800" cy="2068513"/>
          </a:xfrm>
          <a:prstGeom prst="rect">
            <a:avLst/>
          </a:prstGeom>
          <a:noFill/>
          <a:ln w="9525">
            <a:noFill/>
            <a:miter lim="800000"/>
            <a:headEnd/>
            <a:tailEnd/>
          </a:ln>
        </p:spPr>
      </p:pic>
      <p:sp>
        <p:nvSpPr>
          <p:cNvPr id="24583" name="Text Box 7"/>
          <p:cNvSpPr txBox="1">
            <a:spLocks noChangeArrowheads="1"/>
          </p:cNvSpPr>
          <p:nvPr/>
        </p:nvSpPr>
        <p:spPr bwMode="auto">
          <a:xfrm>
            <a:off x="304800" y="1143000"/>
            <a:ext cx="5349875" cy="1552575"/>
          </a:xfrm>
          <a:prstGeom prst="rect">
            <a:avLst/>
          </a:prstGeom>
          <a:noFill/>
          <a:ln w="9525">
            <a:noFill/>
            <a:miter lim="800000"/>
            <a:headEnd/>
            <a:tailEnd/>
          </a:ln>
        </p:spPr>
        <p:txBody>
          <a:bodyPr>
            <a:spAutoFit/>
          </a:bodyPr>
          <a:lstStyle/>
          <a:p>
            <a:pPr eaLnBrk="0" hangingPunct="0"/>
            <a:r>
              <a:rPr lang="en-US">
                <a:latin typeface="Verdana" pitchFamily="34" charset="0"/>
              </a:rPr>
              <a:t>Consideration of the occasion and the audience will help in the preparation and help clarify the general and specific purposes.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algn="ctr" eaLnBrk="1" hangingPunct="1"/>
            <a:r>
              <a:rPr lang="en-US" sz="3600" b="1" smtClean="0"/>
              <a:t>Elements of Content</a:t>
            </a:r>
          </a:p>
        </p:txBody>
      </p:sp>
      <p:sp>
        <p:nvSpPr>
          <p:cNvPr id="2" name="Rectangle 3"/>
          <p:cNvSpPr>
            <a:spLocks noGrp="1" noChangeArrowheads="1"/>
          </p:cNvSpPr>
          <p:nvPr>
            <p:ph idx="1"/>
          </p:nvPr>
        </p:nvSpPr>
        <p:spPr>
          <a:xfrm>
            <a:off x="457200" y="1143000"/>
            <a:ext cx="8229600" cy="4876800"/>
          </a:xfrm>
        </p:spPr>
        <p:txBody>
          <a:bodyPr/>
          <a:lstStyle/>
          <a:p>
            <a:pPr eaLnBrk="1" hangingPunct="1">
              <a:buClr>
                <a:schemeClr val="tx2"/>
              </a:buClr>
            </a:pPr>
            <a:r>
              <a:rPr lang="en-US" b="1" smtClean="0"/>
              <a:t>General Purpose</a:t>
            </a:r>
          </a:p>
          <a:p>
            <a:pPr lvl="1" eaLnBrk="1" hangingPunct="1"/>
            <a:r>
              <a:rPr lang="en-US" sz="2600" smtClean="0"/>
              <a:t>To inform</a:t>
            </a:r>
          </a:p>
          <a:p>
            <a:pPr lvl="1" eaLnBrk="1" hangingPunct="1"/>
            <a:r>
              <a:rPr lang="en-US" sz="2600" smtClean="0"/>
              <a:t>To persuade</a:t>
            </a:r>
          </a:p>
          <a:p>
            <a:pPr lvl="1" eaLnBrk="1" hangingPunct="1"/>
            <a:r>
              <a:rPr lang="en-US" sz="2600" smtClean="0"/>
              <a:t>To entertain</a:t>
            </a:r>
          </a:p>
          <a:p>
            <a:pPr eaLnBrk="1" hangingPunct="1">
              <a:buClr>
                <a:schemeClr val="tx2"/>
              </a:buClr>
            </a:pPr>
            <a:r>
              <a:rPr lang="en-US" b="1" smtClean="0"/>
              <a:t>Specific Purpose</a:t>
            </a:r>
          </a:p>
          <a:p>
            <a:pPr lvl="1" eaLnBrk="1" hangingPunct="1"/>
            <a:r>
              <a:rPr lang="en-US" sz="2600" smtClean="0"/>
              <a:t>Contain one central idea or theme</a:t>
            </a:r>
          </a:p>
          <a:p>
            <a:pPr lvl="1" eaLnBrk="1" hangingPunct="1"/>
            <a:r>
              <a:rPr lang="en-US" sz="2600" smtClean="0"/>
              <a:t>Objective should be clear and concise</a:t>
            </a:r>
          </a:p>
          <a:p>
            <a:pPr lvl="1" eaLnBrk="1" hangingPunct="1"/>
            <a:r>
              <a:rPr lang="en-US" sz="2600" smtClean="0"/>
              <a:t>Purpose should indicate the desired response--what the audience is to know, feel, believe or do</a:t>
            </a:r>
          </a:p>
          <a:p>
            <a:pPr lvl="1" eaLnBrk="1" hangingPunct="1"/>
            <a:endParaRPr lang="en-US" smtClean="0"/>
          </a:p>
        </p:txBody>
      </p:sp>
      <p:sp>
        <p:nvSpPr>
          <p:cNvPr id="4" name="Slide Number Placeholder 4"/>
          <p:cNvSpPr>
            <a:spLocks noGrp="1"/>
          </p:cNvSpPr>
          <p:nvPr>
            <p:ph type="sldNum" sz="quarter" idx="10"/>
          </p:nvPr>
        </p:nvSpPr>
        <p:spPr/>
        <p:txBody>
          <a:bodyPr/>
          <a:lstStyle/>
          <a:p>
            <a:pPr>
              <a:defRPr/>
            </a:pPr>
            <a:fld id="{7533B061-7749-4F2F-AA09-21C7102FF6B4}" type="slidenum">
              <a:rPr lang="en-US"/>
              <a:pPr>
                <a:defRPr/>
              </a:pPr>
              <a:t>27</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sz="5400" dirty="0" smtClean="0"/>
              <a:t>What do I </a:t>
            </a:r>
            <a:r>
              <a:rPr lang="en-US" altLang="en-US" sz="5400" dirty="0" smtClean="0">
                <a:solidFill>
                  <a:srgbClr val="C00000"/>
                </a:solidFill>
              </a:rPr>
              <a:t>SAY</a:t>
            </a:r>
            <a:r>
              <a:rPr lang="en-US" altLang="en-US" sz="5400" dirty="0" smtClean="0"/>
              <a:t>?</a:t>
            </a:r>
          </a:p>
        </p:txBody>
      </p:sp>
      <p:sp>
        <p:nvSpPr>
          <p:cNvPr id="3" name="Content Placeholder 2"/>
          <p:cNvSpPr>
            <a:spLocks noGrp="1"/>
          </p:cNvSpPr>
          <p:nvPr>
            <p:ph idx="1"/>
          </p:nvPr>
        </p:nvSpPr>
        <p:spPr/>
        <p:txBody>
          <a:bodyPr/>
          <a:lstStyle/>
          <a:p>
            <a:pPr>
              <a:defRPr/>
            </a:pPr>
            <a:r>
              <a:rPr lang="en-US" sz="2400" dirty="0" smtClean="0"/>
              <a:t>You can’t walk the talk if you have no talk</a:t>
            </a:r>
          </a:p>
          <a:p>
            <a:pPr>
              <a:defRPr/>
            </a:pPr>
            <a:r>
              <a:rPr lang="en-US" sz="2400" dirty="0" smtClean="0"/>
              <a:t>You can’t practice what you preach if you have no sermon</a:t>
            </a:r>
          </a:p>
          <a:p>
            <a:pPr marL="0" indent="0">
              <a:buFontTx/>
              <a:buNone/>
              <a:defRPr/>
            </a:pPr>
            <a:r>
              <a:rPr lang="en-US" dirty="0" smtClean="0">
                <a:solidFill>
                  <a:srgbClr val="C00000"/>
                </a:solidFill>
              </a:rPr>
              <a:t>You must find Your VOICE</a:t>
            </a:r>
          </a:p>
          <a:p>
            <a:pPr marL="0" indent="0">
              <a:buFontTx/>
              <a:buNone/>
              <a:defRPr/>
            </a:pPr>
            <a:r>
              <a:rPr lang="en-US" dirty="0" smtClean="0">
                <a:solidFill>
                  <a:schemeClr val="tx2"/>
                </a:solidFill>
              </a:rPr>
              <a:t>You have to clarify your values and beliefs. You have to be clear about the principles that guide you in your work and in your personal life. Then you can choose words and actions that are consistent with those principles.</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DA7003E7-B0E1-488D-BC3D-1D10D40F1E33}" type="slidenum">
              <a:rPr lang="en-US" smtClean="0"/>
              <a:pPr>
                <a:defRPr/>
              </a:pPr>
              <a:t>28</a:t>
            </a:fld>
            <a:endParaRPr lang="en-US" dirty="0"/>
          </a:p>
        </p:txBody>
      </p:sp>
      <p:pic>
        <p:nvPicPr>
          <p:cNvPr id="39941" name="Picture 3" descr="C:\Users\jwashing\AppData\Local\Microsoft\Windows\Temporary Internet Files\Content.IE5\XEBK9GWE\wal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5857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508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altLang="en-US" sz="5400" smtClean="0"/>
              <a:t>Values</a:t>
            </a:r>
          </a:p>
        </p:txBody>
      </p:sp>
      <p:sp>
        <p:nvSpPr>
          <p:cNvPr id="44035" name="Content Placeholder 2"/>
          <p:cNvSpPr>
            <a:spLocks noGrp="1"/>
          </p:cNvSpPr>
          <p:nvPr>
            <p:ph idx="1"/>
          </p:nvPr>
        </p:nvSpPr>
        <p:spPr>
          <a:xfrm>
            <a:off x="228600" y="1828800"/>
            <a:ext cx="8610600" cy="1066800"/>
          </a:xfrm>
        </p:spPr>
        <p:txBody>
          <a:bodyPr/>
          <a:lstStyle/>
          <a:p>
            <a:r>
              <a:rPr lang="en-US" altLang="en-US" smtClean="0"/>
              <a:t>the accepted principles or standards of a person or a group</a:t>
            </a:r>
          </a:p>
        </p:txBody>
      </p:sp>
      <p:sp>
        <p:nvSpPr>
          <p:cNvPr id="4" name="Slide Number Placeholder 3"/>
          <p:cNvSpPr>
            <a:spLocks noGrp="1"/>
          </p:cNvSpPr>
          <p:nvPr>
            <p:ph type="sldNum" sz="quarter" idx="10"/>
          </p:nvPr>
        </p:nvSpPr>
        <p:spPr/>
        <p:txBody>
          <a:bodyPr/>
          <a:lstStyle/>
          <a:p>
            <a:pPr>
              <a:defRPr/>
            </a:pPr>
            <a:fld id="{B013146D-F38D-4F8D-92C0-AE350A28CF4C}" type="slidenum">
              <a:rPr lang="en-US" smtClean="0"/>
              <a:pPr>
                <a:defRPr/>
              </a:pPr>
              <a:t>29</a:t>
            </a:fld>
            <a:endParaRPr lang="en-US" dirty="0"/>
          </a:p>
        </p:txBody>
      </p:sp>
      <p:pic>
        <p:nvPicPr>
          <p:cNvPr id="44037" name="Picture 2" descr="C:\Users\jwashing\AppData\Local\Microsoft\Windows\Temporary Internet Files\Content.IE5\F4ZBXVQB\values-strategy-tactic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8000"/>
            <a:ext cx="35814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834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Our Productiveness</a:t>
            </a:r>
            <a:br>
              <a:rPr lang="en-US" dirty="0" smtClean="0"/>
            </a:br>
            <a:r>
              <a:rPr lang="en-US" dirty="0" smtClean="0"/>
              <a:t>(Ground Rules)</a:t>
            </a:r>
            <a:endParaRPr lang="en-US" dirty="0"/>
          </a:p>
        </p:txBody>
      </p:sp>
      <p:sp>
        <p:nvSpPr>
          <p:cNvPr id="3" name="Content Placeholder 2"/>
          <p:cNvSpPr>
            <a:spLocks noGrp="1"/>
          </p:cNvSpPr>
          <p:nvPr>
            <p:ph idx="1"/>
          </p:nvPr>
        </p:nvSpPr>
        <p:spPr>
          <a:xfrm>
            <a:off x="457200" y="1981200"/>
            <a:ext cx="8229600" cy="4130126"/>
          </a:xfrm>
        </p:spPr>
        <p:txBody>
          <a:bodyPr/>
          <a:lstStyle/>
          <a:p>
            <a:r>
              <a:rPr lang="en-US" dirty="0" smtClean="0"/>
              <a:t>We will start and end on time</a:t>
            </a:r>
          </a:p>
          <a:p>
            <a:r>
              <a:rPr lang="en-US" dirty="0" smtClean="0"/>
              <a:t>We will put all electronic devices on silent or vibrate and only attend to absolute urgencies and/or emergencies.</a:t>
            </a:r>
          </a:p>
          <a:p>
            <a:r>
              <a:rPr lang="en-US" dirty="0" smtClean="0"/>
              <a:t>We will listen and be respectful of others</a:t>
            </a:r>
            <a:endParaRPr lang="en-US" dirty="0"/>
          </a:p>
        </p:txBody>
      </p:sp>
      <p:sp>
        <p:nvSpPr>
          <p:cNvPr id="4" name="Slide Number Placeholder 3"/>
          <p:cNvSpPr>
            <a:spLocks noGrp="1"/>
          </p:cNvSpPr>
          <p:nvPr>
            <p:ph type="sldNum" sz="quarter" idx="10"/>
          </p:nvPr>
        </p:nvSpPr>
        <p:spPr/>
        <p:txBody>
          <a:bodyPr/>
          <a:lstStyle/>
          <a:p>
            <a:pPr>
              <a:defRPr/>
            </a:pPr>
            <a:fld id="{6ACE55B2-726B-40E3-9A47-2C51BD617067}" type="slidenum">
              <a:rPr lang="en-US" smtClean="0">
                <a:solidFill>
                  <a:srgbClr val="000000"/>
                </a:solidFill>
              </a:rPr>
              <a:pPr>
                <a:defRPr/>
              </a:pPr>
              <a:t>3</a:t>
            </a:fld>
            <a:endParaRPr lang="en-US">
              <a:solidFill>
                <a:srgbClr val="000000"/>
              </a:solidFill>
            </a:endParaRPr>
          </a:p>
        </p:txBody>
      </p:sp>
      <p:pic>
        <p:nvPicPr>
          <p:cNvPr id="5"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065" t="74732" r="40756"/>
          <a:stretch/>
        </p:blipFill>
        <p:spPr bwMode="auto">
          <a:xfrm>
            <a:off x="3551711" y="4648200"/>
            <a:ext cx="1852551" cy="173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801" t="15398" r="3761" b="60455"/>
          <a:stretch/>
        </p:blipFill>
        <p:spPr bwMode="auto">
          <a:xfrm>
            <a:off x="6781800" y="914400"/>
            <a:ext cx="1876302" cy="166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261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Shared Values</a:t>
            </a:r>
          </a:p>
        </p:txBody>
      </p:sp>
      <p:sp>
        <p:nvSpPr>
          <p:cNvPr id="80899" name="Rectangle 3"/>
          <p:cNvSpPr>
            <a:spLocks noGrp="1" noChangeArrowheads="1"/>
          </p:cNvSpPr>
          <p:nvPr>
            <p:ph idx="1"/>
          </p:nvPr>
        </p:nvSpPr>
        <p:spPr>
          <a:xfrm>
            <a:off x="685800" y="1219200"/>
            <a:ext cx="7848600" cy="5181600"/>
          </a:xfrm>
        </p:spPr>
        <p:txBody>
          <a:bodyPr/>
          <a:lstStyle/>
          <a:p>
            <a:pPr>
              <a:lnSpc>
                <a:spcPct val="90000"/>
              </a:lnSpc>
            </a:pPr>
            <a:r>
              <a:rPr lang="en-US" altLang="en-US" sz="2400" smtClean="0"/>
              <a:t>Foster feelings of personal effectiveness.</a:t>
            </a:r>
          </a:p>
          <a:p>
            <a:pPr>
              <a:lnSpc>
                <a:spcPct val="90000"/>
              </a:lnSpc>
            </a:pPr>
            <a:r>
              <a:rPr lang="en-US" altLang="en-US" sz="2400" smtClean="0"/>
              <a:t>Promote company loyalty.</a:t>
            </a:r>
          </a:p>
          <a:p>
            <a:pPr>
              <a:lnSpc>
                <a:spcPct val="90000"/>
              </a:lnSpc>
            </a:pPr>
            <a:r>
              <a:rPr lang="en-US" altLang="en-US" sz="2400" smtClean="0"/>
              <a:t>Facilitate consensus about goals and stakeholders.</a:t>
            </a:r>
          </a:p>
          <a:p>
            <a:pPr>
              <a:lnSpc>
                <a:spcPct val="90000"/>
              </a:lnSpc>
            </a:pPr>
            <a:r>
              <a:rPr lang="en-US" altLang="en-US" sz="2400" smtClean="0"/>
              <a:t>Encourage ethical behavior.</a:t>
            </a:r>
          </a:p>
          <a:p>
            <a:pPr>
              <a:lnSpc>
                <a:spcPct val="90000"/>
              </a:lnSpc>
            </a:pPr>
            <a:r>
              <a:rPr lang="en-US" altLang="en-US" sz="2400" smtClean="0"/>
              <a:t>Promote strong norms about working hard and caring.</a:t>
            </a:r>
          </a:p>
          <a:p>
            <a:pPr>
              <a:lnSpc>
                <a:spcPct val="90000"/>
              </a:lnSpc>
            </a:pPr>
            <a:r>
              <a:rPr lang="en-US" altLang="en-US" sz="2400" smtClean="0"/>
              <a:t>Reduce job stress and tension.</a:t>
            </a:r>
          </a:p>
          <a:p>
            <a:pPr>
              <a:lnSpc>
                <a:spcPct val="90000"/>
              </a:lnSpc>
            </a:pPr>
            <a:r>
              <a:rPr lang="en-US" altLang="en-US" sz="2400" smtClean="0"/>
              <a:t>Foster pride in the company.</a:t>
            </a:r>
          </a:p>
          <a:p>
            <a:pPr>
              <a:lnSpc>
                <a:spcPct val="90000"/>
              </a:lnSpc>
            </a:pPr>
            <a:r>
              <a:rPr lang="en-US" altLang="en-US" sz="2400" smtClean="0"/>
              <a:t>Facilitate understanding about job expectations.</a:t>
            </a:r>
          </a:p>
          <a:p>
            <a:pPr>
              <a:lnSpc>
                <a:spcPct val="90000"/>
              </a:lnSpc>
            </a:pPr>
            <a:r>
              <a:rPr lang="en-US" altLang="en-US" sz="2400" smtClean="0"/>
              <a:t>Foster </a:t>
            </a:r>
            <a:r>
              <a:rPr lang="en-US" altLang="en-US" sz="2400" smtClean="0">
                <a:solidFill>
                  <a:schemeClr val="tx2"/>
                </a:solidFill>
              </a:rPr>
              <a:t>teamwork</a:t>
            </a:r>
            <a:r>
              <a:rPr lang="en-US" altLang="en-US" sz="2400" smtClean="0"/>
              <a:t> and esprit de corps.</a:t>
            </a:r>
          </a:p>
        </p:txBody>
      </p:sp>
    </p:spTree>
    <p:extLst>
      <p:ext uri="{BB962C8B-B14F-4D97-AF65-F5344CB8AC3E}">
        <p14:creationId xmlns:p14="http://schemas.microsoft.com/office/powerpoint/2010/main" val="2365924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0899">
                                            <p:txEl>
                                              <p:pRg st="8" end="8"/>
                                            </p:txEl>
                                          </p:spTgt>
                                        </p:tgtEl>
                                        <p:attrNameLst>
                                          <p:attrName>style.visibility</p:attrName>
                                        </p:attrNameLst>
                                      </p:cBhvr>
                                      <p:to>
                                        <p:strVal val="visible"/>
                                      </p:to>
                                    </p:set>
                                    <p:anim calcmode="lin" valueType="num">
                                      <p:cBhvr>
                                        <p:cTn id="7" dur="500" fill="hold"/>
                                        <p:tgtEl>
                                          <p:spTgt spid="80899">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808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5" name="Picture 3" descr="C:\Users\jwashing\AppData\Local\Microsoft\Windows\Temporary Internet Files\Content.IE5\RFEKR6XX\Howtobeinteresting8T[1].pn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203"/>
          <a:stretch/>
        </p:blipFill>
        <p:spPr bwMode="auto">
          <a:xfrm>
            <a:off x="0" y="5687"/>
            <a:ext cx="9144000" cy="6638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0" y="4038600"/>
            <a:ext cx="2133600" cy="1938992"/>
          </a:xfrm>
          <a:prstGeom prst="rect">
            <a:avLst/>
          </a:prstGeom>
          <a:noFill/>
        </p:spPr>
        <p:txBody>
          <a:bodyPr wrap="square" rtlCol="0">
            <a:spAutoFit/>
          </a:bodyPr>
          <a:lstStyle/>
          <a:p>
            <a:pPr algn="ctr"/>
            <a:r>
              <a:rPr lang="en-US" sz="4000" dirty="0" smtClean="0"/>
              <a:t>Telling your story</a:t>
            </a:r>
            <a:endParaRPr lang="en-US" sz="4000" dirty="0"/>
          </a:p>
        </p:txBody>
      </p:sp>
    </p:spTree>
    <p:extLst>
      <p:ext uri="{BB962C8B-B14F-4D97-AF65-F5344CB8AC3E}">
        <p14:creationId xmlns:p14="http://schemas.microsoft.com/office/powerpoint/2010/main" val="2432059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2B9B544-D2FF-1F49-827E-92C1D39743E6}" type="slidenum">
              <a:rPr lang="en-US" smtClean="0">
                <a:solidFill>
                  <a:prstClr val="black">
                    <a:tint val="75000"/>
                  </a:prstClr>
                </a:solidFill>
              </a:rPr>
              <a:pPr>
                <a:defRPr/>
              </a:pPr>
              <a:t>32</a:t>
            </a:fld>
            <a:endParaRPr lang="en-US" dirty="0">
              <a:solidFill>
                <a:prstClr val="black">
                  <a:tint val="75000"/>
                </a:prstClr>
              </a:solidFill>
            </a:endParaRPr>
          </a:p>
        </p:txBody>
      </p:sp>
      <p:sp>
        <p:nvSpPr>
          <p:cNvPr id="3" name="TextBox 2"/>
          <p:cNvSpPr txBox="1"/>
          <p:nvPr/>
        </p:nvSpPr>
        <p:spPr>
          <a:xfrm>
            <a:off x="199030" y="309349"/>
            <a:ext cx="8690603" cy="1446550"/>
          </a:xfrm>
          <a:prstGeom prst="rect">
            <a:avLst/>
          </a:prstGeom>
          <a:noFill/>
        </p:spPr>
        <p:txBody>
          <a:bodyPr wrap="square" rtlCol="0">
            <a:spAutoFit/>
          </a:bodyPr>
          <a:lstStyle/>
          <a:p>
            <a:pPr algn="ctr"/>
            <a:r>
              <a:rPr lang="en-US" sz="4400" dirty="0" smtClean="0"/>
              <a:t>What experiences and values have led you to this point?</a:t>
            </a:r>
            <a:endParaRPr lang="en-US" sz="4400" dirty="0"/>
          </a:p>
        </p:txBody>
      </p:sp>
      <p:pic>
        <p:nvPicPr>
          <p:cNvPr id="4098" name="Picture 2" descr="C:\Users\jwashing\AppData\Local\Microsoft\Windows\Temporary Internet Files\Content.IE5\CCS7C5BS\Life_story_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0"/>
            <a:ext cx="3810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81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676400"/>
          </a:xfrm>
        </p:spPr>
        <p:txBody>
          <a:bodyPr/>
          <a:lstStyle/>
          <a:p>
            <a:r>
              <a:rPr lang="en-US" sz="4800" dirty="0" smtClean="0"/>
              <a:t>Visuals can benefit the audience by:</a:t>
            </a:r>
            <a:endParaRPr lang="en-US" sz="4800" dirty="0"/>
          </a:p>
        </p:txBody>
      </p:sp>
      <p:sp>
        <p:nvSpPr>
          <p:cNvPr id="3" name="Content Placeholder 2"/>
          <p:cNvSpPr>
            <a:spLocks noGrp="1"/>
          </p:cNvSpPr>
          <p:nvPr>
            <p:ph idx="1"/>
          </p:nvPr>
        </p:nvSpPr>
        <p:spPr>
          <a:xfrm>
            <a:off x="228600" y="1981200"/>
            <a:ext cx="8610600" cy="4419600"/>
          </a:xfrm>
        </p:spPr>
        <p:txBody>
          <a:bodyPr/>
          <a:lstStyle/>
          <a:p>
            <a:pPr>
              <a:lnSpc>
                <a:spcPct val="150000"/>
              </a:lnSpc>
            </a:pPr>
            <a:r>
              <a:rPr lang="en-US" sz="3200" dirty="0" smtClean="0"/>
              <a:t>Highlighting important points</a:t>
            </a:r>
          </a:p>
          <a:p>
            <a:pPr>
              <a:lnSpc>
                <a:spcPct val="150000"/>
              </a:lnSpc>
            </a:pPr>
            <a:r>
              <a:rPr lang="en-US" sz="3200" dirty="0" smtClean="0"/>
              <a:t>Clarifying and helping with understanding</a:t>
            </a:r>
          </a:p>
          <a:p>
            <a:pPr>
              <a:lnSpc>
                <a:spcPct val="150000"/>
              </a:lnSpc>
            </a:pPr>
            <a:r>
              <a:rPr lang="en-US" sz="3200" dirty="0" smtClean="0"/>
              <a:t>Providing an additional access point to information particularly for visual learners</a:t>
            </a:r>
          </a:p>
          <a:p>
            <a:pPr>
              <a:lnSpc>
                <a:spcPct val="150000"/>
              </a:lnSpc>
            </a:pPr>
            <a:endParaRPr lang="en-US" sz="3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ACE55B2-726B-40E3-9A47-2C51BD617067}" type="slidenum">
              <a:rPr lang="en-US" smtClean="0">
                <a:solidFill>
                  <a:srgbClr val="000000"/>
                </a:solidFill>
              </a:rPr>
              <a:pPr>
                <a:defRPr/>
              </a:pPr>
              <a:t>33</a:t>
            </a:fld>
            <a:endParaRPr lang="en-US">
              <a:solidFill>
                <a:srgbClr val="000000"/>
              </a:solidFill>
            </a:endParaRPr>
          </a:p>
        </p:txBody>
      </p:sp>
      <p:pic>
        <p:nvPicPr>
          <p:cNvPr id="7170" name="Picture 2" descr="C:\Users\jwashing\AppData\Local\Microsoft\Windows\Temporary Internet Files\Content.IE5\95AP5SQP\MC9002822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33400"/>
            <a:ext cx="215463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37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524000"/>
          </a:xfrm>
        </p:spPr>
        <p:txBody>
          <a:bodyPr/>
          <a:lstStyle/>
          <a:p>
            <a:r>
              <a:rPr lang="en-US" sz="4500" dirty="0" smtClean="0"/>
              <a:t>Visuals can benefit the</a:t>
            </a:r>
            <a:br>
              <a:rPr lang="en-US" sz="4500" dirty="0" smtClean="0"/>
            </a:br>
            <a:r>
              <a:rPr lang="en-US" sz="4500" dirty="0" smtClean="0"/>
              <a:t>presenter by:</a:t>
            </a:r>
            <a:endParaRPr lang="en-US" sz="4500" dirty="0"/>
          </a:p>
        </p:txBody>
      </p:sp>
      <p:sp>
        <p:nvSpPr>
          <p:cNvPr id="3" name="Content Placeholder 2"/>
          <p:cNvSpPr>
            <a:spLocks noGrp="1"/>
          </p:cNvSpPr>
          <p:nvPr>
            <p:ph idx="1"/>
          </p:nvPr>
        </p:nvSpPr>
        <p:spPr>
          <a:xfrm>
            <a:off x="457200" y="1756175"/>
            <a:ext cx="8229600" cy="4130126"/>
          </a:xfrm>
        </p:spPr>
        <p:txBody>
          <a:bodyPr/>
          <a:lstStyle/>
          <a:p>
            <a:pPr>
              <a:lnSpc>
                <a:spcPct val="150000"/>
              </a:lnSpc>
            </a:pPr>
            <a:r>
              <a:rPr lang="en-US" sz="3600" dirty="0" smtClean="0"/>
              <a:t>Not having to rely solely on notes</a:t>
            </a:r>
          </a:p>
          <a:p>
            <a:pPr>
              <a:lnSpc>
                <a:spcPct val="150000"/>
              </a:lnSpc>
            </a:pPr>
            <a:r>
              <a:rPr lang="en-US" sz="3600" dirty="0" smtClean="0"/>
              <a:t>Keeping you focused and efficient</a:t>
            </a:r>
          </a:p>
          <a:p>
            <a:pPr>
              <a:lnSpc>
                <a:spcPct val="150000"/>
              </a:lnSpc>
            </a:pPr>
            <a:r>
              <a:rPr lang="en-US" sz="3600" dirty="0" smtClean="0"/>
              <a:t>Giving an overview or details </a:t>
            </a:r>
          </a:p>
          <a:p>
            <a:pPr>
              <a:lnSpc>
                <a:spcPct val="150000"/>
              </a:lnSpc>
            </a:pPr>
            <a:r>
              <a:rPr lang="en-US" sz="3600" dirty="0" smtClean="0"/>
              <a:t>Engaging visual learners</a:t>
            </a:r>
          </a:p>
          <a:p>
            <a:endParaRPr lang="en-US" dirty="0"/>
          </a:p>
        </p:txBody>
      </p:sp>
      <p:sp>
        <p:nvSpPr>
          <p:cNvPr id="4" name="Slide Number Placeholder 3"/>
          <p:cNvSpPr>
            <a:spLocks noGrp="1"/>
          </p:cNvSpPr>
          <p:nvPr>
            <p:ph type="sldNum" sz="quarter" idx="10"/>
          </p:nvPr>
        </p:nvSpPr>
        <p:spPr/>
        <p:txBody>
          <a:bodyPr/>
          <a:lstStyle/>
          <a:p>
            <a:pPr>
              <a:defRPr/>
            </a:pPr>
            <a:fld id="{6ACE55B2-726B-40E3-9A47-2C51BD617067}" type="slidenum">
              <a:rPr lang="en-US" smtClean="0">
                <a:solidFill>
                  <a:srgbClr val="000000"/>
                </a:solidFill>
              </a:rPr>
              <a:pPr>
                <a:defRPr/>
              </a:pPr>
              <a:t>34</a:t>
            </a:fld>
            <a:endParaRPr lang="en-US">
              <a:solidFill>
                <a:srgbClr val="000000"/>
              </a:solidFill>
            </a:endParaRPr>
          </a:p>
        </p:txBody>
      </p:sp>
      <p:pic>
        <p:nvPicPr>
          <p:cNvPr id="8195" name="Picture 3" descr="C:\Users\jwashing\AppData\Local\Microsoft\Windows\Temporary Internet Files\Content.IE5\KHUBQ3IH\MC9002957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343400"/>
            <a:ext cx="2501480" cy="155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59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14400"/>
          </a:xfrm>
        </p:spPr>
        <p:txBody>
          <a:bodyPr/>
          <a:lstStyle/>
          <a:p>
            <a:r>
              <a:rPr lang="en-US" sz="4800" dirty="0" smtClean="0"/>
              <a:t>Handouts, Flyers, </a:t>
            </a:r>
            <a:r>
              <a:rPr lang="en-US" sz="4800" dirty="0"/>
              <a:t>L</a:t>
            </a:r>
            <a:r>
              <a:rPr lang="en-US" sz="4800" dirty="0" smtClean="0"/>
              <a:t>eaflets</a:t>
            </a:r>
            <a:endParaRPr lang="en-US" sz="4800" dirty="0"/>
          </a:p>
        </p:txBody>
      </p:sp>
      <p:sp>
        <p:nvSpPr>
          <p:cNvPr id="3" name="Content Placeholder 2"/>
          <p:cNvSpPr>
            <a:spLocks noGrp="1"/>
          </p:cNvSpPr>
          <p:nvPr>
            <p:ph idx="1"/>
          </p:nvPr>
        </p:nvSpPr>
        <p:spPr>
          <a:xfrm>
            <a:off x="228600" y="1371600"/>
            <a:ext cx="8610600" cy="4495800"/>
          </a:xfrm>
        </p:spPr>
        <p:txBody>
          <a:bodyPr/>
          <a:lstStyle/>
          <a:p>
            <a:pPr marL="0" indent="0">
              <a:buNone/>
            </a:pPr>
            <a:r>
              <a:rPr lang="en-US" dirty="0" smtClean="0"/>
              <a:t>A single piece of paper can be a critical element in being able to communicate.</a:t>
            </a:r>
          </a:p>
          <a:p>
            <a:pPr marL="457200" lvl="1" indent="0">
              <a:buNone/>
            </a:pPr>
            <a:r>
              <a:rPr lang="en-US" sz="2800" dirty="0" smtClean="0">
                <a:solidFill>
                  <a:srgbClr val="7030A0"/>
                </a:solidFill>
              </a:rPr>
              <a:t>Handouts</a:t>
            </a:r>
          </a:p>
          <a:p>
            <a:pPr lvl="2"/>
            <a:r>
              <a:rPr lang="en-US" sz="2400" dirty="0" smtClean="0"/>
              <a:t>Write from the intended audience point of view</a:t>
            </a:r>
          </a:p>
          <a:p>
            <a:pPr lvl="2"/>
            <a:r>
              <a:rPr lang="en-US" sz="2400" dirty="0" smtClean="0"/>
              <a:t>Avoid jargon or excessive details</a:t>
            </a:r>
          </a:p>
          <a:p>
            <a:pPr lvl="2"/>
            <a:r>
              <a:rPr lang="en-US" sz="2400" dirty="0" smtClean="0"/>
              <a:t>Use a central theme</a:t>
            </a:r>
          </a:p>
          <a:p>
            <a:pPr lvl="2"/>
            <a:r>
              <a:rPr lang="en-US" sz="2400" dirty="0" smtClean="0"/>
              <a:t>Use cartoons, pictures, charts etc…</a:t>
            </a:r>
          </a:p>
          <a:p>
            <a:pPr lvl="2"/>
            <a:r>
              <a:rPr lang="en-US" sz="2400" dirty="0" smtClean="0"/>
              <a:t>Make sure it is clear and relates your message </a:t>
            </a:r>
          </a:p>
          <a:p>
            <a:pPr lvl="2"/>
            <a:endParaRPr lang="en-US" sz="2400" dirty="0">
              <a:solidFill>
                <a:schemeClr val="accent2">
                  <a:lumMod val="90000"/>
                  <a:lumOff val="10000"/>
                </a:schemeClr>
              </a:solidFill>
            </a:endParaRPr>
          </a:p>
          <a:p>
            <a:pPr marL="914400" lvl="2" indent="0">
              <a:buNone/>
            </a:pPr>
            <a:r>
              <a:rPr lang="en-US" sz="2800" dirty="0" smtClean="0">
                <a:solidFill>
                  <a:schemeClr val="accent2">
                    <a:lumMod val="90000"/>
                    <a:lumOff val="10000"/>
                  </a:schemeClr>
                </a:solidFill>
              </a:rPr>
              <a:t>Ask for a union bug!</a:t>
            </a:r>
            <a:endParaRPr lang="en-US" sz="2800" dirty="0">
              <a:solidFill>
                <a:schemeClr val="accent2">
                  <a:lumMod val="90000"/>
                  <a:lumOff val="10000"/>
                </a:schemeClr>
              </a:solidFill>
            </a:endParaRPr>
          </a:p>
        </p:txBody>
      </p:sp>
      <p:sp>
        <p:nvSpPr>
          <p:cNvPr id="4" name="Slide Number Placeholder 3"/>
          <p:cNvSpPr>
            <a:spLocks noGrp="1"/>
          </p:cNvSpPr>
          <p:nvPr>
            <p:ph type="sldNum" sz="quarter" idx="10"/>
          </p:nvPr>
        </p:nvSpPr>
        <p:spPr/>
        <p:txBody>
          <a:bodyPr/>
          <a:lstStyle/>
          <a:p>
            <a:pPr>
              <a:defRPr/>
            </a:pPr>
            <a:fld id="{6ACE55B2-726B-40E3-9A47-2C51BD617067}" type="slidenum">
              <a:rPr lang="en-US" smtClean="0">
                <a:solidFill>
                  <a:srgbClr val="000000"/>
                </a:solidFill>
              </a:rPr>
              <a:pPr>
                <a:defRPr/>
              </a:pPr>
              <a:t>35</a:t>
            </a:fld>
            <a:endParaRPr lang="en-US">
              <a:solidFill>
                <a:srgbClr val="000000"/>
              </a:solidFill>
            </a:endParaRPr>
          </a:p>
        </p:txBody>
      </p:sp>
      <p:pic>
        <p:nvPicPr>
          <p:cNvPr id="6146" name="Picture 2" descr="C:\Users\jwashing\AppData\Local\Microsoft\Windows\Temporary Internet Files\Content.IE5\GTW1ZQ5H\MC9002515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05200"/>
            <a:ext cx="1066799" cy="114525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washing\AppData\Local\Microsoft\Windows\Temporary Internet Files\Content.IE5\RQY322RY\MC9002822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0211" y="1676400"/>
            <a:ext cx="1253058" cy="1143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washing\AppData\Local\Microsoft\Windows\Temporary Internet Files\Content.IE5\RQY322RY\MC9000128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5410200"/>
            <a:ext cx="1295400" cy="87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843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solidFill>
                  <a:prstClr val="black">
                    <a:tint val="75000"/>
                  </a:prstClr>
                </a:solidFill>
              </a:rPr>
              <a:pPr>
                <a:defRPr/>
              </a:pPr>
              <a:t>36</a:t>
            </a:fld>
            <a:endParaRPr lang="en-US" dirty="0">
              <a:solidFill>
                <a:prstClr val="black">
                  <a:tint val="75000"/>
                </a:prstClr>
              </a:solidFill>
            </a:endParaRPr>
          </a:p>
        </p:txBody>
      </p:sp>
      <p:pic>
        <p:nvPicPr>
          <p:cNvPr id="5122" name="Picture 2" descr="C:\Users\jwashing\AppData\Local\Microsoft\Windows\Temporary Internet Files\Content.IE5\5R92NL37\6078616818_5dd075923b_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5"/>
            <a:ext cx="9144000" cy="685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60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0E519D-08A1-6540-88B5-60D4AA396870}" type="slidenum">
              <a:rPr lang="en-US">
                <a:solidFill>
                  <a:prstClr val="black">
                    <a:tint val="75000"/>
                  </a:prstClr>
                </a:solidFill>
              </a:rPr>
              <a:pPr>
                <a:defRPr/>
              </a:pPr>
              <a:t>37</a:t>
            </a:fld>
            <a:endParaRPr lang="en-US">
              <a:solidFill>
                <a:prstClr val="black">
                  <a:tint val="75000"/>
                </a:prstClr>
              </a:solidFill>
            </a:endParaRPr>
          </a:p>
        </p:txBody>
      </p:sp>
    </p:spTree>
    <p:extLst>
      <p:ext uri="{BB962C8B-B14F-4D97-AF65-F5344CB8AC3E}">
        <p14:creationId xmlns:p14="http://schemas.microsoft.com/office/powerpoint/2010/main" val="61402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Question?</a:t>
            </a:r>
            <a:br>
              <a:rPr lang="en-US" sz="4800" dirty="0" smtClean="0"/>
            </a:br>
            <a:r>
              <a:rPr lang="en-US" sz="2000" dirty="0" smtClean="0">
                <a:solidFill>
                  <a:schemeClr val="tx2"/>
                </a:solidFill>
              </a:rPr>
              <a:t>Table Talk</a:t>
            </a:r>
            <a:endParaRPr lang="en-US" sz="2000" dirty="0">
              <a:solidFill>
                <a:schemeClr val="tx2"/>
              </a:solidFill>
            </a:endParaRPr>
          </a:p>
        </p:txBody>
      </p:sp>
      <p:sp>
        <p:nvSpPr>
          <p:cNvPr id="3" name="Content Placeholder 2"/>
          <p:cNvSpPr>
            <a:spLocks noGrp="1"/>
          </p:cNvSpPr>
          <p:nvPr>
            <p:ph idx="1"/>
          </p:nvPr>
        </p:nvSpPr>
        <p:spPr/>
        <p:txBody>
          <a:bodyPr/>
          <a:lstStyle/>
          <a:p>
            <a:pPr marL="0" indent="0" algn="ctr">
              <a:buNone/>
            </a:pPr>
            <a:r>
              <a:rPr lang="en-US" sz="4000" dirty="0" smtClean="0"/>
              <a:t>What characteristics do Effective Communicators have?</a:t>
            </a:r>
            <a:endParaRPr lang="en-US" sz="4000" dirty="0"/>
          </a:p>
        </p:txBody>
      </p:sp>
      <p:sp>
        <p:nvSpPr>
          <p:cNvPr id="4" name="Slide Number Placeholder 3"/>
          <p:cNvSpPr>
            <a:spLocks noGrp="1"/>
          </p:cNvSpPr>
          <p:nvPr>
            <p:ph type="sldNum" sz="quarter" idx="10"/>
          </p:nvPr>
        </p:nvSpPr>
        <p:spPr/>
        <p:txBody>
          <a:bodyPr/>
          <a:lstStyle/>
          <a:p>
            <a:pPr>
              <a:defRPr/>
            </a:pPr>
            <a:fld id="{0E81BE64-6F02-42D0-8F26-A535004A2A8A}" type="slidenum">
              <a:rPr lang="en-US" smtClean="0"/>
              <a:pPr>
                <a:defRPr/>
              </a:pPr>
              <a:t>4</a:t>
            </a:fld>
            <a:endParaRPr lang="en-US" dirty="0"/>
          </a:p>
        </p:txBody>
      </p:sp>
      <p:pic>
        <p:nvPicPr>
          <p:cNvPr id="9218" name="Picture 2" descr="C:\Users\jwashing\AppData\Local\Microsoft\Windows\Temporary Internet Files\Content.IE5\RFEKR6XX\gi01a201502160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352800"/>
            <a:ext cx="3276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47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Listening is the first step!</a:t>
            </a:r>
            <a:endParaRPr lang="en-US" dirty="0"/>
          </a:p>
        </p:txBody>
      </p:sp>
      <p:sp>
        <p:nvSpPr>
          <p:cNvPr id="4" name="Slide Number Placeholder 3"/>
          <p:cNvSpPr>
            <a:spLocks noGrp="1"/>
          </p:cNvSpPr>
          <p:nvPr>
            <p:ph type="sldNum" sz="quarter" idx="10"/>
          </p:nvPr>
        </p:nvSpPr>
        <p:spPr/>
        <p:txBody>
          <a:bodyPr/>
          <a:lstStyle/>
          <a:p>
            <a:pPr>
              <a:defRPr/>
            </a:pPr>
            <a:fld id="{E01343CE-197D-674D-A1E6-49E1AD71E6E0}" type="slidenum">
              <a:rPr lang="en-US" smtClean="0">
                <a:solidFill>
                  <a:prstClr val="black">
                    <a:tint val="75000"/>
                  </a:prstClr>
                </a:solidFill>
              </a:rPr>
              <a:pPr>
                <a:defRPr/>
              </a:pPr>
              <a:t>5</a:t>
            </a:fld>
            <a:endParaRPr lang="en-US" dirty="0">
              <a:solidFill>
                <a:prstClr val="black">
                  <a:tint val="75000"/>
                </a:prstClr>
              </a:solidFill>
            </a:endParaRPr>
          </a:p>
        </p:txBody>
      </p:sp>
      <p:pic>
        <p:nvPicPr>
          <p:cNvPr id="1026" name="Picture 2" descr="C:\Users\jwashing\AppData\Local\Microsoft\Windows\Temporary Internet Files\Content.IE5\5R92NL37\Greenwich_Foot_Tunnel_(steps_at_the_north_entrance)[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5108" y="1600200"/>
            <a:ext cx="2753783" cy="413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16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304800"/>
            <a:ext cx="8610600" cy="1219200"/>
          </a:xfrm>
        </p:spPr>
        <p:txBody>
          <a:bodyPr/>
          <a:lstStyle/>
          <a:p>
            <a:pPr algn="ctr" eaLnBrk="1" hangingPunct="1"/>
            <a:r>
              <a:rPr lang="en-US" sz="3600" b="1" smtClean="0"/>
              <a:t>Elements of Effective Presentation</a:t>
            </a:r>
          </a:p>
        </p:txBody>
      </p:sp>
      <p:sp>
        <p:nvSpPr>
          <p:cNvPr id="12292" name="Rectangle 3"/>
          <p:cNvSpPr>
            <a:spLocks noGrp="1" noChangeArrowheads="1"/>
          </p:cNvSpPr>
          <p:nvPr>
            <p:ph idx="1"/>
          </p:nvPr>
        </p:nvSpPr>
        <p:spPr>
          <a:xfrm>
            <a:off x="228600" y="1600200"/>
            <a:ext cx="8610600" cy="4953000"/>
          </a:xfrm>
        </p:spPr>
        <p:txBody>
          <a:bodyPr/>
          <a:lstStyle/>
          <a:p>
            <a:pPr eaLnBrk="1" hangingPunct="1">
              <a:spcBef>
                <a:spcPct val="0"/>
              </a:spcBef>
              <a:spcAft>
                <a:spcPts val="1800"/>
              </a:spcAft>
            </a:pPr>
            <a:r>
              <a:rPr lang="en-US" sz="2400" smtClean="0"/>
              <a:t>The spoken word (multi-channeled) is almost the polar opposite of the written word</a:t>
            </a:r>
          </a:p>
          <a:p>
            <a:pPr eaLnBrk="1" hangingPunct="1">
              <a:spcBef>
                <a:spcPct val="0"/>
              </a:spcBef>
              <a:spcAft>
                <a:spcPts val="1800"/>
              </a:spcAft>
            </a:pPr>
            <a:r>
              <a:rPr lang="en-US" sz="2400" smtClean="0"/>
              <a:t>In the spoken medium, you must be believed to have impact. No message no matter how eloquent, brilliantly delivered or painstakingly documented is able to penetrate a wall of distrust, apprehension or indifference</a:t>
            </a:r>
          </a:p>
          <a:p>
            <a:r>
              <a:rPr lang="en-US" sz="2400" smtClean="0"/>
              <a:t>Believability is overwhelmingly                         determined at a preconscious                                       (emotional)</a:t>
            </a:r>
          </a:p>
        </p:txBody>
      </p:sp>
      <p:sp>
        <p:nvSpPr>
          <p:cNvPr id="4" name="Slide Number Placeholder 4"/>
          <p:cNvSpPr>
            <a:spLocks noGrp="1"/>
          </p:cNvSpPr>
          <p:nvPr>
            <p:ph type="sldNum" sz="quarter" idx="10"/>
          </p:nvPr>
        </p:nvSpPr>
        <p:spPr/>
        <p:txBody>
          <a:bodyPr/>
          <a:lstStyle/>
          <a:p>
            <a:pPr>
              <a:defRPr/>
            </a:pPr>
            <a:fld id="{E58C8BBA-3779-4CB2-93B1-2FCB6F14780D}" type="slidenum">
              <a:rPr lang="en-US"/>
              <a:pPr>
                <a:defRPr/>
              </a:pPr>
              <a:t>6</a:t>
            </a:fld>
            <a:endParaRPr lang="en-US" dirty="0"/>
          </a:p>
        </p:txBody>
      </p:sp>
      <p:sp>
        <p:nvSpPr>
          <p:cNvPr id="12293" name="TextBox 4"/>
          <p:cNvSpPr txBox="1">
            <a:spLocks noChangeArrowheads="1"/>
          </p:cNvSpPr>
          <p:nvPr/>
        </p:nvSpPr>
        <p:spPr bwMode="auto">
          <a:xfrm>
            <a:off x="6934200" y="4419600"/>
            <a:ext cx="1828800" cy="461963"/>
          </a:xfrm>
          <a:prstGeom prst="rect">
            <a:avLst/>
          </a:prstGeom>
          <a:noFill/>
          <a:ln w="9525">
            <a:noFill/>
            <a:miter lim="800000"/>
            <a:headEnd/>
            <a:tailEnd/>
          </a:ln>
        </p:spPr>
        <p:txBody>
          <a:bodyPr>
            <a:spAutoFit/>
          </a:bodyPr>
          <a:lstStyle/>
          <a:p>
            <a:endParaRPr lang="en-US"/>
          </a:p>
        </p:txBody>
      </p:sp>
      <p:pic>
        <p:nvPicPr>
          <p:cNvPr id="12294" name="Picture 1"/>
          <p:cNvPicPr>
            <a:picLocks noChangeAspect="1" noChangeArrowheads="1"/>
          </p:cNvPicPr>
          <p:nvPr/>
        </p:nvPicPr>
        <p:blipFill>
          <a:blip r:embed="rId4" cstate="print"/>
          <a:srcRect/>
          <a:stretch>
            <a:fillRect/>
          </a:stretch>
        </p:blipFill>
        <p:spPr bwMode="auto">
          <a:xfrm>
            <a:off x="5867400" y="4267200"/>
            <a:ext cx="2771775" cy="17811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304800"/>
            <a:ext cx="8153400" cy="1371600"/>
          </a:xfrm>
        </p:spPr>
        <p:txBody>
          <a:bodyPr/>
          <a:lstStyle/>
          <a:p>
            <a:pPr eaLnBrk="1" hangingPunct="1"/>
            <a:r>
              <a:rPr lang="en-US" sz="3600" b="1" smtClean="0"/>
              <a:t>Elements of Effective Presentation</a:t>
            </a:r>
          </a:p>
        </p:txBody>
      </p:sp>
      <p:sp>
        <p:nvSpPr>
          <p:cNvPr id="11268" name="Rectangle 3"/>
          <p:cNvSpPr>
            <a:spLocks noGrp="1" noChangeArrowheads="1"/>
          </p:cNvSpPr>
          <p:nvPr>
            <p:ph idx="1"/>
          </p:nvPr>
        </p:nvSpPr>
        <p:spPr>
          <a:xfrm>
            <a:off x="457200" y="1828800"/>
            <a:ext cx="7772400" cy="4191000"/>
          </a:xfrm>
        </p:spPr>
        <p:txBody>
          <a:bodyPr/>
          <a:lstStyle/>
          <a:p>
            <a:pPr eaLnBrk="1" hangingPunct="1">
              <a:buFontTx/>
              <a:buNone/>
            </a:pPr>
            <a:r>
              <a:rPr lang="en-US" dirty="0" smtClean="0"/>
              <a:t>	A person making a speech/presentation  must establish </a:t>
            </a:r>
            <a:r>
              <a:rPr lang="en-US" i="1" dirty="0" smtClean="0">
                <a:solidFill>
                  <a:schemeClr val="hlink"/>
                </a:solidFill>
              </a:rPr>
              <a:t>emotional trust</a:t>
            </a:r>
            <a:r>
              <a:rPr lang="en-US" dirty="0" smtClean="0"/>
              <a:t> before any effective verbal communication can take place.</a:t>
            </a:r>
          </a:p>
        </p:txBody>
      </p:sp>
      <p:sp>
        <p:nvSpPr>
          <p:cNvPr id="5" name="Slide Number Placeholder 4"/>
          <p:cNvSpPr>
            <a:spLocks noGrp="1"/>
          </p:cNvSpPr>
          <p:nvPr>
            <p:ph type="sldNum" sz="quarter" idx="10"/>
          </p:nvPr>
        </p:nvSpPr>
        <p:spPr/>
        <p:txBody>
          <a:bodyPr/>
          <a:lstStyle/>
          <a:p>
            <a:pPr>
              <a:defRPr/>
            </a:pPr>
            <a:fld id="{8519F5AE-2F29-4890-83EA-EB41885082E0}" type="slidenum">
              <a:rPr lang="en-US"/>
              <a:pPr>
                <a:defRPr/>
              </a:pPr>
              <a:t>7</a:t>
            </a:fld>
            <a:endParaRPr lang="en-US" dirty="0"/>
          </a:p>
        </p:txBody>
      </p:sp>
      <p:pic>
        <p:nvPicPr>
          <p:cNvPr id="11269" name="Picture 5" descr="MCj00787060000[1]"/>
          <p:cNvPicPr>
            <a:picLocks noChangeAspect="1" noChangeArrowheads="1"/>
          </p:cNvPicPr>
          <p:nvPr/>
        </p:nvPicPr>
        <p:blipFill>
          <a:blip r:embed="rId4" cstate="print"/>
          <a:srcRect/>
          <a:stretch>
            <a:fillRect/>
          </a:stretch>
        </p:blipFill>
        <p:spPr bwMode="auto">
          <a:xfrm>
            <a:off x="2514600" y="4114800"/>
            <a:ext cx="3429000" cy="20208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solidFill>
              </a:rPr>
              <a:t>Eye, Energy, &amp; Natural Self</a:t>
            </a:r>
            <a:endParaRPr lang="en-US" dirty="0">
              <a:solidFill>
                <a:schemeClr val="tx2"/>
              </a:solidFill>
            </a:endParaRPr>
          </a:p>
        </p:txBody>
      </p:sp>
      <p:sp>
        <p:nvSpPr>
          <p:cNvPr id="3" name="Content Placeholder 2"/>
          <p:cNvSpPr>
            <a:spLocks noGrp="1"/>
          </p:cNvSpPr>
          <p:nvPr>
            <p:ph idx="1"/>
          </p:nvPr>
        </p:nvSpPr>
        <p:spPr>
          <a:xfrm>
            <a:off x="228600" y="1066800"/>
            <a:ext cx="8610600" cy="4800600"/>
          </a:xfrm>
        </p:spPr>
        <p:txBody>
          <a:bodyPr/>
          <a:lstStyle/>
          <a:p>
            <a:r>
              <a:rPr lang="en-US" dirty="0" smtClean="0"/>
              <a:t>Eye communication</a:t>
            </a:r>
          </a:p>
          <a:p>
            <a:r>
              <a:rPr lang="en-US" dirty="0" smtClean="0"/>
              <a:t>Posture and movement</a:t>
            </a:r>
          </a:p>
          <a:p>
            <a:r>
              <a:rPr lang="en-US" dirty="0" smtClean="0"/>
              <a:t>Dress and appearance</a:t>
            </a:r>
          </a:p>
          <a:p>
            <a:r>
              <a:rPr lang="en-US" dirty="0" smtClean="0"/>
              <a:t>Gesture and smile</a:t>
            </a:r>
          </a:p>
          <a:p>
            <a:r>
              <a:rPr lang="en-US" dirty="0" smtClean="0"/>
              <a:t>Voice and vocal variety</a:t>
            </a:r>
          </a:p>
          <a:p>
            <a:r>
              <a:rPr lang="en-US" dirty="0" smtClean="0"/>
              <a:t>Words and non-words</a:t>
            </a:r>
          </a:p>
          <a:p>
            <a:r>
              <a:rPr lang="en-US" dirty="0" smtClean="0"/>
              <a:t>Listener involvement</a:t>
            </a:r>
          </a:p>
          <a:p>
            <a:r>
              <a:rPr lang="en-US" dirty="0" smtClean="0"/>
              <a:t>Humor</a:t>
            </a:r>
          </a:p>
          <a:p>
            <a:r>
              <a:rPr lang="en-US" dirty="0" smtClean="0"/>
              <a:t>Natural Self </a:t>
            </a:r>
          </a:p>
        </p:txBody>
      </p:sp>
      <p:sp>
        <p:nvSpPr>
          <p:cNvPr id="4" name="Slide Number Placeholder 3"/>
          <p:cNvSpPr>
            <a:spLocks noGrp="1"/>
          </p:cNvSpPr>
          <p:nvPr>
            <p:ph type="sldNum" sz="quarter" idx="10"/>
          </p:nvPr>
        </p:nvSpPr>
        <p:spPr/>
        <p:txBody>
          <a:bodyPr/>
          <a:lstStyle/>
          <a:p>
            <a:pPr>
              <a:defRPr/>
            </a:pPr>
            <a:fld id="{0E81BE64-6F02-42D0-8F26-A535004A2A8A}" type="slidenum">
              <a:rPr lang="en-US" smtClean="0"/>
              <a:pPr>
                <a:defRPr/>
              </a:pPr>
              <a:t>8</a:t>
            </a:fld>
            <a:endParaRPr lang="en-US" dirty="0"/>
          </a:p>
        </p:txBody>
      </p:sp>
      <p:pic>
        <p:nvPicPr>
          <p:cNvPr id="3074" name="Picture 2" descr="C:\Users\jwashing\AppData\Local\Microsoft\Windows\Temporary Internet Files\Content.IE5\5RDRT89G\smil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34290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219200"/>
            <a:ext cx="8610600" cy="4038600"/>
          </a:xfrm>
        </p:spPr>
        <p:txBody>
          <a:bodyPr/>
          <a:lstStyle/>
          <a:p>
            <a:pPr algn="ctr">
              <a:buNone/>
            </a:pPr>
            <a:endParaRPr lang="en-US" sz="7200" dirty="0" smtClean="0"/>
          </a:p>
          <a:p>
            <a:pPr>
              <a:buNone/>
            </a:pPr>
            <a:r>
              <a:rPr lang="en-US" sz="8000" dirty="0" smtClean="0"/>
              <a:t> Eye Factor</a:t>
            </a:r>
            <a:endParaRPr lang="en-US" sz="8000" dirty="0"/>
          </a:p>
        </p:txBody>
      </p:sp>
      <p:sp>
        <p:nvSpPr>
          <p:cNvPr id="4" name="Slide Number Placeholder 3"/>
          <p:cNvSpPr>
            <a:spLocks noGrp="1"/>
          </p:cNvSpPr>
          <p:nvPr>
            <p:ph type="sldNum" sz="quarter" idx="10"/>
          </p:nvPr>
        </p:nvSpPr>
        <p:spPr/>
        <p:txBody>
          <a:bodyPr/>
          <a:lstStyle/>
          <a:p>
            <a:pPr>
              <a:defRPr/>
            </a:pPr>
            <a:fld id="{0E81BE64-6F02-42D0-8F26-A535004A2A8A}" type="slidenum">
              <a:rPr lang="en-US" smtClean="0"/>
              <a:pPr>
                <a:defRPr/>
              </a:pPr>
              <a:t>9</a:t>
            </a:fld>
            <a:endParaRPr lang="en-US" dirty="0"/>
          </a:p>
        </p:txBody>
      </p:sp>
      <p:pic>
        <p:nvPicPr>
          <p:cNvPr id="98306" name="Picture 2" descr="C:\Users\lsamet\AppData\Local\Microsoft\Windows\Temporary Internet Files\Content.IE5\S5JQXXYV\MC900078753[1].wmf"/>
          <p:cNvPicPr>
            <a:picLocks noChangeAspect="1" noChangeArrowheads="1"/>
          </p:cNvPicPr>
          <p:nvPr/>
        </p:nvPicPr>
        <p:blipFill>
          <a:blip r:embed="rId2" cstate="print"/>
          <a:srcRect/>
          <a:stretch>
            <a:fillRect/>
          </a:stretch>
        </p:blipFill>
        <p:spPr bwMode="auto">
          <a:xfrm>
            <a:off x="6400800" y="2590800"/>
            <a:ext cx="2409825" cy="2562225"/>
          </a:xfrm>
          <a:prstGeom prst="rect">
            <a:avLst/>
          </a:prstGeom>
          <a:noFill/>
        </p:spPr>
      </p:pic>
    </p:spTree>
    <p:extLst>
      <p:ext uri="{BB962C8B-B14F-4D97-AF65-F5344CB8AC3E}">
        <p14:creationId xmlns:p14="http://schemas.microsoft.com/office/powerpoint/2010/main" val="1765061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ional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AFT_29_Natl</Template>
  <TotalTime>16500</TotalTime>
  <Words>928</Words>
  <Application>Microsoft Office PowerPoint</Application>
  <PresentationFormat>On-screen Show (4:3)</PresentationFormat>
  <Paragraphs>204</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National PowerPoint</vt:lpstr>
      <vt:lpstr>PowerPoint Presentation</vt:lpstr>
      <vt:lpstr>PowerPoint Presentation</vt:lpstr>
      <vt:lpstr>Maximizing Our Productiveness (Ground Rules)</vt:lpstr>
      <vt:lpstr>Question? Table Talk</vt:lpstr>
      <vt:lpstr>Listening is the first step!</vt:lpstr>
      <vt:lpstr>Elements of Effective Presentation</vt:lpstr>
      <vt:lpstr>Elements of Effective Presentation</vt:lpstr>
      <vt:lpstr>Eye, Energy, &amp; Natural Self</vt:lpstr>
      <vt:lpstr>PowerPoint Presentation</vt:lpstr>
      <vt:lpstr>Eye Factor:  Eye Communication </vt:lpstr>
      <vt:lpstr>Eye Factor:  Posture and Movement </vt:lpstr>
      <vt:lpstr>Eye Factor: Dress and Appearance </vt:lpstr>
      <vt:lpstr>Eye Factor:  Gestures and Smile </vt:lpstr>
      <vt:lpstr>PowerPoint Presentation</vt:lpstr>
      <vt:lpstr>Energy Factor: Voice and Vitality </vt:lpstr>
      <vt:lpstr>Energy Factor: Words and Non-Words</vt:lpstr>
      <vt:lpstr>Energy Factor: Listener Involvement</vt:lpstr>
      <vt:lpstr>Energy Factor: Humor</vt:lpstr>
      <vt:lpstr>Energy Factor: Humor</vt:lpstr>
      <vt:lpstr>Develop Your “Natural Self”</vt:lpstr>
      <vt:lpstr>Impromptu </vt:lpstr>
      <vt:lpstr>How do I connect? </vt:lpstr>
      <vt:lpstr>Verbal Communication</vt:lpstr>
      <vt:lpstr>How do I say it?</vt:lpstr>
      <vt:lpstr> Methods of Delivery “the good &amp; the bad”</vt:lpstr>
      <vt:lpstr>Preparation  </vt:lpstr>
      <vt:lpstr>Elements of Content</vt:lpstr>
      <vt:lpstr>What do I SAY?</vt:lpstr>
      <vt:lpstr>Values</vt:lpstr>
      <vt:lpstr>Shared Values</vt:lpstr>
      <vt:lpstr>PowerPoint Presentation</vt:lpstr>
      <vt:lpstr>PowerPoint Presentation</vt:lpstr>
      <vt:lpstr>Visuals can benefit the audience by:</vt:lpstr>
      <vt:lpstr>Visuals can benefit the presenter by:</vt:lpstr>
      <vt:lpstr>Handouts, Flyers, Leaflets</vt:lpstr>
      <vt:lpstr>PowerPoint Presentation</vt:lpstr>
      <vt:lpstr>PowerPoint Presentation</vt:lpstr>
    </vt:vector>
  </TitlesOfParts>
  <Company>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American Federation of Teachers</dc:creator>
  <cp:lastModifiedBy>Sara Markle, AFT Health, Safety &amp; Well-Being</cp:lastModifiedBy>
  <cp:revision>171</cp:revision>
  <cp:lastPrinted>2017-06-07T16:38:44Z</cp:lastPrinted>
  <dcterms:created xsi:type="dcterms:W3CDTF">2012-01-22T18:46:17Z</dcterms:created>
  <dcterms:modified xsi:type="dcterms:W3CDTF">2018-06-13T18:52:02Z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-101756375</vt:i4>
  </property>
  <property fmtid="{D5CDD505-2E9C-101B-9397-08002B2CF9AE}" pid="3" name="_NewReviewCycle">
    <vt:lpwstr/>
  </property>
  <property fmtid="{D5CDD505-2E9C-101B-9397-08002B2CF9AE}" pid="4" name="_EmailSubject">
    <vt:lpwstr>Thank you and a request</vt:lpwstr>
  </property>
  <property fmtid="{D5CDD505-2E9C-101B-9397-08002B2CF9AE}" pid="5" name="_AuthorEmail">
    <vt:lpwstr>hkamp@aft.org</vt:lpwstr>
  </property>
  <property fmtid="{D5CDD505-2E9C-101B-9397-08002B2CF9AE}" pid="6" name="_AuthorEmailDisplayName">
    <vt:lpwstr>Heather Kamp, Union Leadership Institute</vt:lpwstr>
  </property>
  <property fmtid="{D5CDD505-2E9C-101B-9397-08002B2CF9AE}" pid="7" name="_PreviousAdHocReviewCycleID">
    <vt:i4>1915748902</vt:i4>
  </property>
</Properties>
</file>