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4"/>
  </p:notesMasterIdLst>
  <p:sldIdLst>
    <p:sldId id="256" r:id="rId2"/>
    <p:sldId id="257" r:id="rId3"/>
    <p:sldId id="262" r:id="rId4"/>
    <p:sldId id="263" r:id="rId5"/>
    <p:sldId id="264" r:id="rId6"/>
    <p:sldId id="267" r:id="rId7"/>
    <p:sldId id="268" r:id="rId8"/>
    <p:sldId id="265" r:id="rId9"/>
    <p:sldId id="266" r:id="rId10"/>
    <p:sldId id="258" r:id="rId11"/>
    <p:sldId id="259" r:id="rId12"/>
    <p:sldId id="26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88"/>
    <p:restoredTop sz="80184"/>
  </p:normalViewPr>
  <p:slideViewPr>
    <p:cSldViewPr snapToGrid="0" snapToObjects="1">
      <p:cViewPr>
        <p:scale>
          <a:sx n="89" d="100"/>
          <a:sy n="89" d="100"/>
        </p:scale>
        <p:origin x="-126" y="-15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C8B3AD-B413-8445-9EC9-7CAC346C6372}" type="datetimeFigureOut">
              <a:rPr lang="en-US" smtClean="0"/>
              <a:t>6/13/2018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AE505E-7E63-E040-9F74-48ED1033E57F}" type="slidenum">
              <a:rPr lang="en-US" smtClean="0"/>
              <a:t>‹#›</a:t>
            </a:fld>
            <a:endParaRPr lang="en-US"/>
          </a:p>
        </p:txBody>
      </p:sp>
    </p:spTree>
    <p:extLst>
      <p:ext uri="{BB962C8B-B14F-4D97-AF65-F5344CB8AC3E}">
        <p14:creationId xmlns:p14="http://schemas.microsoft.com/office/powerpoint/2010/main" val="4009892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Oregon passed its law through the state house and senate. Bi partisan. Legislators that were friendly towards ONA introduced the bill and sponsored it – had over 10 sponsors Dem and Rep. Culmination of lots of background work. </a:t>
            </a:r>
          </a:p>
          <a:p>
            <a:r>
              <a:rPr lang="en-US" dirty="0"/>
              <a:t>Originally met with OAHHS to collaborate on staffing law changes. Passage of 469 was collaboration between hospitals and the nurses. Originally started with strict ratios, but that got taken out in favor of “acuity based staffing” </a:t>
            </a:r>
          </a:p>
        </p:txBody>
      </p:sp>
      <p:sp>
        <p:nvSpPr>
          <p:cNvPr id="4" name="Slide Number Placeholder 3"/>
          <p:cNvSpPr>
            <a:spLocks noGrp="1"/>
          </p:cNvSpPr>
          <p:nvPr>
            <p:ph type="sldNum" sz="quarter" idx="10"/>
          </p:nvPr>
        </p:nvSpPr>
        <p:spPr/>
        <p:txBody>
          <a:bodyPr/>
          <a:lstStyle/>
          <a:p>
            <a:fld id="{D7AE505E-7E63-E040-9F74-48ED1033E57F}" type="slidenum">
              <a:rPr lang="en-US" smtClean="0"/>
              <a:t>2</a:t>
            </a:fld>
            <a:endParaRPr lang="en-US"/>
          </a:p>
        </p:txBody>
      </p:sp>
    </p:spTree>
    <p:extLst>
      <p:ext uri="{BB962C8B-B14F-4D97-AF65-F5344CB8AC3E}">
        <p14:creationId xmlns:p14="http://schemas.microsoft.com/office/powerpoint/2010/main" val="285855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CBA language has allowed us to stage multiple coups within hospitals with nurses overthrowing committees made by management, leveraging power, using agency </a:t>
            </a:r>
          </a:p>
        </p:txBody>
      </p:sp>
      <p:sp>
        <p:nvSpPr>
          <p:cNvPr id="4" name="Slide Number Placeholder 3"/>
          <p:cNvSpPr>
            <a:spLocks noGrp="1"/>
          </p:cNvSpPr>
          <p:nvPr>
            <p:ph type="sldNum" sz="quarter" idx="10"/>
          </p:nvPr>
        </p:nvSpPr>
        <p:spPr/>
        <p:txBody>
          <a:bodyPr/>
          <a:lstStyle/>
          <a:p>
            <a:fld id="{D7AE505E-7E63-E040-9F74-48ED1033E57F}" type="slidenum">
              <a:rPr lang="en-US" smtClean="0"/>
              <a:t>4</a:t>
            </a:fld>
            <a:endParaRPr lang="en-US"/>
          </a:p>
        </p:txBody>
      </p:sp>
    </p:spTree>
    <p:extLst>
      <p:ext uri="{BB962C8B-B14F-4D97-AF65-F5344CB8AC3E}">
        <p14:creationId xmlns:p14="http://schemas.microsoft.com/office/powerpoint/2010/main" val="480306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deal with </a:t>
            </a:r>
            <a:r>
              <a:rPr lang="en-US" dirty="0" err="1"/>
              <a:t>specialities</a:t>
            </a:r>
            <a:endParaRPr lang="en-US" dirty="0"/>
          </a:p>
        </p:txBody>
      </p:sp>
      <p:sp>
        <p:nvSpPr>
          <p:cNvPr id="4" name="Slide Number Placeholder 3"/>
          <p:cNvSpPr>
            <a:spLocks noGrp="1"/>
          </p:cNvSpPr>
          <p:nvPr>
            <p:ph type="sldNum" sz="quarter" idx="10"/>
          </p:nvPr>
        </p:nvSpPr>
        <p:spPr/>
        <p:txBody>
          <a:bodyPr/>
          <a:lstStyle/>
          <a:p>
            <a:fld id="{D7AE505E-7E63-E040-9F74-48ED1033E57F}" type="slidenum">
              <a:rPr lang="en-US" smtClean="0"/>
              <a:t>6</a:t>
            </a:fld>
            <a:endParaRPr lang="en-US"/>
          </a:p>
        </p:txBody>
      </p:sp>
    </p:spTree>
    <p:extLst>
      <p:ext uri="{BB962C8B-B14F-4D97-AF65-F5344CB8AC3E}">
        <p14:creationId xmlns:p14="http://schemas.microsoft.com/office/powerpoint/2010/main" val="2609896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12 members, governor appointments</a:t>
            </a:r>
          </a:p>
          <a:p>
            <a:r>
              <a:rPr lang="en-US" dirty="0"/>
              <a:t>Advice to OHA</a:t>
            </a:r>
          </a:p>
          <a:p>
            <a:r>
              <a:rPr lang="en-US" dirty="0"/>
              <a:t>Identify trends, concerns, opportunities</a:t>
            </a:r>
          </a:p>
          <a:p>
            <a:r>
              <a:rPr lang="en-US" dirty="0"/>
              <a:t>Reviews OHAs enforcement powers and processes</a:t>
            </a:r>
          </a:p>
          <a:p>
            <a:r>
              <a:rPr lang="en-US" dirty="0"/>
              <a:t>Currently reviewing Survey Monkey OHA uses in investigation process</a:t>
            </a:r>
          </a:p>
        </p:txBody>
      </p:sp>
      <p:sp>
        <p:nvSpPr>
          <p:cNvPr id="4" name="Slide Number Placeholder 3"/>
          <p:cNvSpPr>
            <a:spLocks noGrp="1"/>
          </p:cNvSpPr>
          <p:nvPr>
            <p:ph type="sldNum" sz="quarter" idx="10"/>
          </p:nvPr>
        </p:nvSpPr>
        <p:spPr/>
        <p:txBody>
          <a:bodyPr/>
          <a:lstStyle/>
          <a:p>
            <a:fld id="{D7AE505E-7E63-E040-9F74-48ED1033E57F}" type="slidenum">
              <a:rPr lang="en-US" smtClean="0"/>
              <a:t>8</a:t>
            </a:fld>
            <a:endParaRPr lang="en-US"/>
          </a:p>
        </p:txBody>
      </p:sp>
    </p:spTree>
    <p:extLst>
      <p:ext uri="{BB962C8B-B14F-4D97-AF65-F5344CB8AC3E}">
        <p14:creationId xmlns:p14="http://schemas.microsoft.com/office/powerpoint/2010/main" val="760378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Audit once every 3 years</a:t>
            </a:r>
          </a:p>
          <a:p>
            <a:r>
              <a:rPr lang="en-US" dirty="0"/>
              <a:t>Initiate investigations within 60 days of complaint</a:t>
            </a:r>
          </a:p>
          <a:p>
            <a:r>
              <a:rPr lang="en-US" dirty="0"/>
              <a:t>Resurvey within 60 days of approved plan of correction</a:t>
            </a:r>
          </a:p>
          <a:p>
            <a:r>
              <a:rPr lang="en-US" dirty="0"/>
              <a:t>All findings are made public</a:t>
            </a:r>
          </a:p>
        </p:txBody>
      </p:sp>
      <p:sp>
        <p:nvSpPr>
          <p:cNvPr id="4" name="Slide Number Placeholder 3"/>
          <p:cNvSpPr>
            <a:spLocks noGrp="1"/>
          </p:cNvSpPr>
          <p:nvPr>
            <p:ph type="sldNum" sz="quarter" idx="10"/>
          </p:nvPr>
        </p:nvSpPr>
        <p:spPr/>
        <p:txBody>
          <a:bodyPr/>
          <a:lstStyle/>
          <a:p>
            <a:fld id="{D7AE505E-7E63-E040-9F74-48ED1033E57F}" type="slidenum">
              <a:rPr lang="en-US" smtClean="0"/>
              <a:t>9</a:t>
            </a:fld>
            <a:endParaRPr lang="en-US"/>
          </a:p>
        </p:txBody>
      </p:sp>
    </p:spTree>
    <p:extLst>
      <p:ext uri="{BB962C8B-B14F-4D97-AF65-F5344CB8AC3E}">
        <p14:creationId xmlns:p14="http://schemas.microsoft.com/office/powerpoint/2010/main" val="2170038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Bend meals and breaks</a:t>
            </a:r>
          </a:p>
          <a:p>
            <a:r>
              <a:rPr lang="en-US" dirty="0"/>
              <a:t>Acuity</a:t>
            </a:r>
          </a:p>
          <a:p>
            <a:r>
              <a:rPr lang="en-US" dirty="0"/>
              <a:t>Dedicated relief nurses</a:t>
            </a:r>
          </a:p>
          <a:p>
            <a:r>
              <a:rPr lang="en-US" dirty="0"/>
              <a:t>FTE changes</a:t>
            </a:r>
          </a:p>
          <a:p>
            <a:endParaRPr lang="en-US" dirty="0"/>
          </a:p>
        </p:txBody>
      </p:sp>
      <p:sp>
        <p:nvSpPr>
          <p:cNvPr id="4" name="Slide Number Placeholder 3"/>
          <p:cNvSpPr>
            <a:spLocks noGrp="1"/>
          </p:cNvSpPr>
          <p:nvPr>
            <p:ph type="sldNum" sz="quarter" idx="10"/>
          </p:nvPr>
        </p:nvSpPr>
        <p:spPr/>
        <p:txBody>
          <a:bodyPr/>
          <a:lstStyle/>
          <a:p>
            <a:fld id="{D7AE505E-7E63-E040-9F74-48ED1033E57F}" type="slidenum">
              <a:rPr lang="en-US" smtClean="0"/>
              <a:t>10</a:t>
            </a:fld>
            <a:endParaRPr lang="en-US"/>
          </a:p>
        </p:txBody>
      </p:sp>
    </p:spTree>
    <p:extLst>
      <p:ext uri="{BB962C8B-B14F-4D97-AF65-F5344CB8AC3E}">
        <p14:creationId xmlns:p14="http://schemas.microsoft.com/office/powerpoint/2010/main" val="59141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Acuity ambiguity – must be taken into consideration</a:t>
            </a:r>
          </a:p>
          <a:p>
            <a:r>
              <a:rPr lang="en-US" dirty="0"/>
              <a:t>Survey times, now 60 business days and now there is an undetermined “triage and info finding” period</a:t>
            </a:r>
          </a:p>
          <a:p>
            <a:r>
              <a:rPr lang="en-US" dirty="0"/>
              <a:t>Back to waiting for 1 year for survey and results</a:t>
            </a:r>
          </a:p>
          <a:p>
            <a:r>
              <a:rPr lang="en-US" dirty="0"/>
              <a:t>Renaming the buddy system, some CNOs challenging the OHA on findings, OHA unhelpful</a:t>
            </a:r>
          </a:p>
        </p:txBody>
      </p:sp>
      <p:sp>
        <p:nvSpPr>
          <p:cNvPr id="4" name="Slide Number Placeholder 3"/>
          <p:cNvSpPr>
            <a:spLocks noGrp="1"/>
          </p:cNvSpPr>
          <p:nvPr>
            <p:ph type="sldNum" sz="quarter" idx="10"/>
          </p:nvPr>
        </p:nvSpPr>
        <p:spPr/>
        <p:txBody>
          <a:bodyPr/>
          <a:lstStyle/>
          <a:p>
            <a:fld id="{D7AE505E-7E63-E040-9F74-48ED1033E57F}" type="slidenum">
              <a:rPr lang="en-US" smtClean="0"/>
              <a:t>11</a:t>
            </a:fld>
            <a:endParaRPr lang="en-US"/>
          </a:p>
        </p:txBody>
      </p:sp>
    </p:spTree>
    <p:extLst>
      <p:ext uri="{BB962C8B-B14F-4D97-AF65-F5344CB8AC3E}">
        <p14:creationId xmlns:p14="http://schemas.microsoft.com/office/powerpoint/2010/main" val="847839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83684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6/13/2018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1295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smtClean="0"/>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18513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smtClean="0"/>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10231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smtClean="0"/>
              <a:pPr/>
              <a:t>6/13/2018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21454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6360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90898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A87A34-81AB-432B-8DAE-1953F412C126}" type="datetimeFigureOut">
              <a:rPr lang="en-US" smtClean="0"/>
              <a:t>6/13/2018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93908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A87A34-81AB-432B-8DAE-1953F412C126}" type="datetimeFigureOut">
              <a:rPr lang="en-US" smtClean="0"/>
              <a:t>6/13/2018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92404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smtClean="0"/>
              <a:t>6/13/2018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39884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6/13/2018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32185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6/13/2018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81442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13"/>
          <p:cNvSpPr/>
          <p:nvPr/>
        </p:nvSpPr>
        <p:spPr>
          <a:xfrm>
            <a:off x="609601" y="6019800"/>
            <a:ext cx="11085977" cy="152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1295400"/>
            <a:ext cx="10972800" cy="9144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2362201"/>
            <a:ext cx="10972800" cy="39163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Date Placeholder 3"/>
          <p:cNvSpPr>
            <a:spLocks noGrp="1"/>
          </p:cNvSpPr>
          <p:nvPr>
            <p:ph type="dt" sz="half" idx="2"/>
          </p:nvPr>
        </p:nvSpPr>
        <p:spPr>
          <a:xfrm>
            <a:off x="4185211" y="638810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6/13/2018</a:t>
            </a:fld>
            <a:endParaRPr lang="en-US" dirty="0"/>
          </a:p>
        </p:txBody>
      </p:sp>
      <p:sp>
        <p:nvSpPr>
          <p:cNvPr id="5" name="Footer Placeholder 4"/>
          <p:cNvSpPr>
            <a:spLocks noGrp="1"/>
          </p:cNvSpPr>
          <p:nvPr>
            <p:ph type="ftr" sz="quarter" idx="3"/>
          </p:nvPr>
        </p:nvSpPr>
        <p:spPr>
          <a:xfrm>
            <a:off x="6518703" y="6248401"/>
            <a:ext cx="5181600" cy="423863"/>
          </a:xfrm>
          <a:prstGeom prst="rect">
            <a:avLst/>
          </a:prstGeom>
        </p:spPr>
        <p:txBody>
          <a:bodyPr vert="horz" lIns="91440" tIns="45720" rIns="91440" bIns="45720" rtlCol="0" anchor="ctr"/>
          <a:lstStyle>
            <a:lvl1pPr algn="ctr">
              <a:defRPr sz="1600" b="1">
                <a:solidFill>
                  <a:schemeClr val="accent3"/>
                </a:solidFill>
              </a:defRPr>
            </a:lvl1pPr>
          </a:lstStyle>
          <a:p>
            <a:endParaRPr lang="en-US" dirty="0"/>
          </a:p>
        </p:txBody>
      </p:sp>
      <p:sp>
        <p:nvSpPr>
          <p:cNvPr id="6" name="Slide Number Placeholder 5"/>
          <p:cNvSpPr>
            <a:spLocks noGrp="1"/>
          </p:cNvSpPr>
          <p:nvPr>
            <p:ph type="sldNum" sz="quarter" idx="4"/>
          </p:nvPr>
        </p:nvSpPr>
        <p:spPr>
          <a:xfrm>
            <a:off x="609600" y="6374864"/>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2F896-40B5-4ADD-8801-0D06FADFA095}" type="slidenum">
              <a:rPr lang="en-US" smtClean="0"/>
              <a:pPr/>
              <a:t>‹#›</a:t>
            </a:fld>
            <a:endParaRPr lang="en-US" dirty="0"/>
          </a:p>
        </p:txBody>
      </p:sp>
      <p:cxnSp>
        <p:nvCxnSpPr>
          <p:cNvPr id="9" name="Straight Connector 8"/>
          <p:cNvCxnSpPr/>
          <p:nvPr/>
        </p:nvCxnSpPr>
        <p:spPr>
          <a:xfrm>
            <a:off x="3953657" y="762000"/>
            <a:ext cx="7741920" cy="0"/>
          </a:xfrm>
          <a:prstGeom prst="line">
            <a:avLst/>
          </a:prstGeom>
        </p:spPr>
        <p:style>
          <a:lnRef idx="1">
            <a:schemeClr val="accent3"/>
          </a:lnRef>
          <a:fillRef idx="0">
            <a:schemeClr val="accent3"/>
          </a:fillRef>
          <a:effectRef idx="0">
            <a:schemeClr val="accent3"/>
          </a:effectRef>
          <a:fontRef idx="minor">
            <a:schemeClr val="tx1"/>
          </a:fontRef>
        </p:style>
      </p:cxnSp>
      <p:pic>
        <p:nvPicPr>
          <p:cNvPr id="13" name="Picture 1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9600" y="366980"/>
            <a:ext cx="3251200" cy="699821"/>
          </a:xfrm>
          <a:prstGeom prst="rect">
            <a:avLst/>
          </a:prstGeom>
        </p:spPr>
      </p:pic>
    </p:spTree>
    <p:extLst>
      <p:ext uri="{BB962C8B-B14F-4D97-AF65-F5344CB8AC3E}">
        <p14:creationId xmlns:p14="http://schemas.microsoft.com/office/powerpoint/2010/main" val="1230944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3700" kern="1200">
          <a:solidFill>
            <a:schemeClr val="accent1"/>
          </a:solidFill>
          <a:latin typeface="Arial Black" panose="020B0A04020102020204" pitchFamily="34" charset="0"/>
          <a:ea typeface="+mj-ea"/>
          <a:cs typeface="+mj-cs"/>
        </a:defRPr>
      </a:lvl1pPr>
    </p:titleStyle>
    <p:bodyStyle>
      <a:lvl1pPr marL="0" indent="0" algn="l" defTabSz="914400" rtl="0" eaLnBrk="1" latinLnBrk="0" hangingPunct="1">
        <a:lnSpc>
          <a:spcPts val="4100"/>
        </a:lnSpc>
        <a:spcBef>
          <a:spcPct val="20000"/>
        </a:spcBef>
        <a:buFont typeface="Arial" panose="020B0604020202020204" pitchFamily="34" charset="0"/>
        <a:buNone/>
        <a:defRPr sz="3200" b="1" kern="1200">
          <a:solidFill>
            <a:schemeClr val="tx1"/>
          </a:solidFill>
          <a:latin typeface="+mn-lt"/>
          <a:ea typeface="+mn-ea"/>
          <a:cs typeface="+mn-cs"/>
        </a:defRPr>
      </a:lvl1pPr>
      <a:lvl2pPr marL="742950" indent="-285750" algn="l" defTabSz="914400" rtl="0" eaLnBrk="1" latinLnBrk="0" hangingPunct="1">
        <a:lnSpc>
          <a:spcPts val="4100"/>
        </a:lnSpc>
        <a:spcBef>
          <a:spcPct val="20000"/>
        </a:spcBef>
        <a:buFont typeface="Arial" panose="020B0604020202020204" pitchFamily="34" charset="0"/>
        <a:buChar char="–"/>
        <a:defRPr sz="3000" kern="1200">
          <a:solidFill>
            <a:schemeClr val="tx1"/>
          </a:solidFill>
          <a:latin typeface="+mn-lt"/>
          <a:ea typeface="+mn-ea"/>
          <a:cs typeface="+mn-cs"/>
        </a:defRPr>
      </a:lvl2pPr>
      <a:lvl3pPr marL="914400" indent="0" algn="l" defTabSz="914400" rtl="0" eaLnBrk="1" latinLnBrk="0" hangingPunct="1">
        <a:lnSpc>
          <a:spcPts val="4100"/>
        </a:lnSpc>
        <a:spcBef>
          <a:spcPct val="20000"/>
        </a:spcBef>
        <a:buFontTx/>
        <a:buNone/>
        <a:defRPr sz="2800" kern="1200">
          <a:solidFill>
            <a:schemeClr val="tx1"/>
          </a:solidFill>
          <a:latin typeface="+mn-lt"/>
          <a:ea typeface="+mn-ea"/>
          <a:cs typeface="+mn-cs"/>
        </a:defRPr>
      </a:lvl3pPr>
      <a:lvl4pPr marL="1371600" indent="0" algn="l" defTabSz="914400" rtl="0" eaLnBrk="1" latinLnBrk="0" hangingPunct="1">
        <a:lnSpc>
          <a:spcPts val="4100"/>
        </a:lnSpc>
        <a:spcBef>
          <a:spcPct val="20000"/>
        </a:spcBef>
        <a:buFontTx/>
        <a:buNone/>
        <a:defRPr sz="2400"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19BAEC-33FF-F84C-82D7-AF1934AAA893}"/>
              </a:ext>
            </a:extLst>
          </p:cNvPr>
          <p:cNvSpPr>
            <a:spLocks noGrp="1"/>
          </p:cNvSpPr>
          <p:nvPr>
            <p:ph type="ctrTitle"/>
          </p:nvPr>
        </p:nvSpPr>
        <p:spPr/>
        <p:txBody>
          <a:bodyPr/>
          <a:lstStyle/>
          <a:p>
            <a:r>
              <a:rPr lang="en-US" dirty="0"/>
              <a:t>The Oregon Nurse Staffing Law</a:t>
            </a:r>
            <a:br>
              <a:rPr lang="en-US" dirty="0"/>
            </a:br>
            <a:r>
              <a:rPr lang="en-US" dirty="0"/>
              <a:t>Past to present</a:t>
            </a:r>
          </a:p>
        </p:txBody>
      </p:sp>
      <p:sp>
        <p:nvSpPr>
          <p:cNvPr id="3" name="Subtitle 2">
            <a:extLst>
              <a:ext uri="{FF2B5EF4-FFF2-40B4-BE49-F238E27FC236}">
                <a16:creationId xmlns:a16="http://schemas.microsoft.com/office/drawing/2014/main" xmlns="" id="{8402B010-6683-A14F-BC18-0ED9AF23DEC3}"/>
              </a:ext>
            </a:extLst>
          </p:cNvPr>
          <p:cNvSpPr>
            <a:spLocks noGrp="1"/>
          </p:cNvSpPr>
          <p:nvPr>
            <p:ph type="subTitle" idx="1"/>
          </p:nvPr>
        </p:nvSpPr>
        <p:spPr/>
        <p:txBody>
          <a:bodyPr/>
          <a:lstStyle/>
          <a:p>
            <a:r>
              <a:rPr lang="en-US" dirty="0"/>
              <a:t>Jordan Ferris, BSN, RN, CMSRN</a:t>
            </a:r>
          </a:p>
          <a:p>
            <a:r>
              <a:rPr lang="en-US" dirty="0"/>
              <a:t>Nursing Practice Consultant, Oregon Nurses Association</a:t>
            </a:r>
          </a:p>
        </p:txBody>
      </p:sp>
    </p:spTree>
    <p:extLst>
      <p:ext uri="{BB962C8B-B14F-4D97-AF65-F5344CB8AC3E}">
        <p14:creationId xmlns:p14="http://schemas.microsoft.com/office/powerpoint/2010/main" val="2697698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875FDD-B53F-714F-A81B-81AE60CC9213}"/>
              </a:ext>
            </a:extLst>
          </p:cNvPr>
          <p:cNvSpPr>
            <a:spLocks noGrp="1"/>
          </p:cNvSpPr>
          <p:nvPr>
            <p:ph type="title"/>
          </p:nvPr>
        </p:nvSpPr>
        <p:spPr/>
        <p:txBody>
          <a:bodyPr/>
          <a:lstStyle/>
          <a:p>
            <a:r>
              <a:rPr lang="en-US" dirty="0"/>
              <a:t>What is working?</a:t>
            </a:r>
          </a:p>
        </p:txBody>
      </p:sp>
      <p:sp>
        <p:nvSpPr>
          <p:cNvPr id="3" name="Content Placeholder 2">
            <a:extLst>
              <a:ext uri="{FF2B5EF4-FFF2-40B4-BE49-F238E27FC236}">
                <a16:creationId xmlns:a16="http://schemas.microsoft.com/office/drawing/2014/main" xmlns="" id="{F53DA7D6-A579-9841-875B-98186CA5CFFE}"/>
              </a:ext>
            </a:extLst>
          </p:cNvPr>
          <p:cNvSpPr>
            <a:spLocks noGrp="1"/>
          </p:cNvSpPr>
          <p:nvPr>
            <p:ph idx="1"/>
          </p:nvPr>
        </p:nvSpPr>
        <p:spPr/>
        <p:txBody>
          <a:bodyPr>
            <a:normAutofit fontScale="70000" lnSpcReduction="20000"/>
          </a:bodyPr>
          <a:lstStyle/>
          <a:p>
            <a:r>
              <a:rPr lang="en-US" dirty="0"/>
              <a:t>Nurses feeling much more empowered to take control of staffing committees</a:t>
            </a:r>
          </a:p>
          <a:p>
            <a:r>
              <a:rPr lang="en-US" dirty="0"/>
              <a:t>Staffing committees now one of the most powerful tools we have</a:t>
            </a:r>
          </a:p>
          <a:p>
            <a:r>
              <a:rPr lang="en-US" dirty="0"/>
              <a:t>Complaint process and surveys and changing landscape of nursing in Oregon </a:t>
            </a:r>
          </a:p>
          <a:p>
            <a:r>
              <a:rPr lang="en-US" dirty="0"/>
              <a:t>Giving nurses agency over their working conditions beyond CBA</a:t>
            </a:r>
          </a:p>
          <a:p>
            <a:r>
              <a:rPr lang="en-US" dirty="0"/>
              <a:t>More information exchange</a:t>
            </a:r>
          </a:p>
        </p:txBody>
      </p:sp>
    </p:spTree>
    <p:extLst>
      <p:ext uri="{BB962C8B-B14F-4D97-AF65-F5344CB8AC3E}">
        <p14:creationId xmlns:p14="http://schemas.microsoft.com/office/powerpoint/2010/main" val="1569798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F0279B-3E6C-3142-B566-937CDFFDBB69}"/>
              </a:ext>
            </a:extLst>
          </p:cNvPr>
          <p:cNvSpPr>
            <a:spLocks noGrp="1"/>
          </p:cNvSpPr>
          <p:nvPr>
            <p:ph type="title"/>
          </p:nvPr>
        </p:nvSpPr>
        <p:spPr/>
        <p:txBody>
          <a:bodyPr/>
          <a:lstStyle/>
          <a:p>
            <a:r>
              <a:rPr lang="en-US" dirty="0"/>
              <a:t>What needs to be adjusted?</a:t>
            </a:r>
          </a:p>
        </p:txBody>
      </p:sp>
      <p:sp>
        <p:nvSpPr>
          <p:cNvPr id="3" name="Content Placeholder 2">
            <a:extLst>
              <a:ext uri="{FF2B5EF4-FFF2-40B4-BE49-F238E27FC236}">
                <a16:creationId xmlns:a16="http://schemas.microsoft.com/office/drawing/2014/main" xmlns="" id="{2ADB9F5D-0347-D545-8B67-40680C4E2EE7}"/>
              </a:ext>
            </a:extLst>
          </p:cNvPr>
          <p:cNvSpPr>
            <a:spLocks noGrp="1"/>
          </p:cNvSpPr>
          <p:nvPr>
            <p:ph idx="1"/>
          </p:nvPr>
        </p:nvSpPr>
        <p:spPr/>
        <p:txBody>
          <a:bodyPr>
            <a:normAutofit fontScale="70000" lnSpcReduction="20000"/>
          </a:bodyPr>
          <a:lstStyle/>
          <a:p>
            <a:r>
              <a:rPr lang="en-US" dirty="0"/>
              <a:t>Still ambiguity in the bill</a:t>
            </a:r>
          </a:p>
          <a:p>
            <a:r>
              <a:rPr lang="en-US" dirty="0"/>
              <a:t>OHA not holding up their end of bargain</a:t>
            </a:r>
          </a:p>
          <a:p>
            <a:r>
              <a:rPr lang="en-US" dirty="0"/>
              <a:t> Actual survey getting bogged down in “process and documentation”</a:t>
            </a:r>
          </a:p>
          <a:p>
            <a:r>
              <a:rPr lang="en-US" dirty="0"/>
              <a:t>Only one approved plan of correction out of 30</a:t>
            </a:r>
          </a:p>
          <a:p>
            <a:r>
              <a:rPr lang="en-US" dirty="0"/>
              <a:t>Resurveys can’t happen until approved </a:t>
            </a:r>
            <a:r>
              <a:rPr lang="en-US" dirty="0" err="1"/>
              <a:t>PoC</a:t>
            </a:r>
            <a:r>
              <a:rPr lang="en-US" dirty="0"/>
              <a:t>, so many staffing issues continue</a:t>
            </a:r>
          </a:p>
          <a:p>
            <a:r>
              <a:rPr lang="en-US" dirty="0"/>
              <a:t>Meal and breaks, buddy system</a:t>
            </a:r>
          </a:p>
        </p:txBody>
      </p:sp>
    </p:spTree>
    <p:extLst>
      <p:ext uri="{BB962C8B-B14F-4D97-AF65-F5344CB8AC3E}">
        <p14:creationId xmlns:p14="http://schemas.microsoft.com/office/powerpoint/2010/main" val="397320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4FC3BD-773C-0342-A906-0D32ED9343BA}"/>
              </a:ext>
            </a:extLst>
          </p:cNvPr>
          <p:cNvSpPr>
            <a:spLocks noGrp="1"/>
          </p:cNvSpPr>
          <p:nvPr>
            <p:ph type="title"/>
          </p:nvPr>
        </p:nvSpPr>
        <p:spPr>
          <a:xfrm>
            <a:off x="501112" y="989166"/>
            <a:ext cx="10972800" cy="914400"/>
          </a:xfrm>
        </p:spPr>
        <p:txBody>
          <a:bodyPr/>
          <a:lstStyle/>
          <a:p>
            <a:r>
              <a:rPr lang="en-US" sz="4000" dirty="0"/>
              <a:t>Next steps</a:t>
            </a:r>
          </a:p>
        </p:txBody>
      </p:sp>
      <p:sp>
        <p:nvSpPr>
          <p:cNvPr id="3" name="Content Placeholder 2">
            <a:extLst>
              <a:ext uri="{FF2B5EF4-FFF2-40B4-BE49-F238E27FC236}">
                <a16:creationId xmlns:a16="http://schemas.microsoft.com/office/drawing/2014/main" xmlns="" id="{18D4DB03-F341-1B40-AC17-183C168D3435}"/>
              </a:ext>
            </a:extLst>
          </p:cNvPr>
          <p:cNvSpPr>
            <a:spLocks noGrp="1"/>
          </p:cNvSpPr>
          <p:nvPr>
            <p:ph idx="1"/>
          </p:nvPr>
        </p:nvSpPr>
        <p:spPr>
          <a:xfrm>
            <a:off x="609600" y="1903566"/>
            <a:ext cx="7774983" cy="4003181"/>
          </a:xfrm>
        </p:spPr>
        <p:txBody>
          <a:bodyPr>
            <a:normAutofit lnSpcReduction="10000"/>
          </a:bodyPr>
          <a:lstStyle/>
          <a:p>
            <a:pPr marL="457200" indent="-457200">
              <a:lnSpc>
                <a:spcPct val="100000"/>
              </a:lnSpc>
              <a:buFont typeface="Arial" panose="020B0604020202020204" pitchFamily="34" charset="0"/>
              <a:buChar char="•"/>
            </a:pPr>
            <a:r>
              <a:rPr lang="en-US" sz="2800" dirty="0"/>
              <a:t>Need to tighten up language</a:t>
            </a:r>
          </a:p>
          <a:p>
            <a:pPr marL="457200" indent="-457200">
              <a:lnSpc>
                <a:spcPct val="100000"/>
              </a:lnSpc>
              <a:buFont typeface="Arial" panose="020B0604020202020204" pitchFamily="34" charset="0"/>
              <a:buChar char="•"/>
            </a:pPr>
            <a:r>
              <a:rPr lang="en-US" sz="2800" dirty="0"/>
              <a:t>Streamline survey process</a:t>
            </a:r>
          </a:p>
          <a:p>
            <a:pPr marL="457200" indent="-457200">
              <a:lnSpc>
                <a:spcPct val="100000"/>
              </a:lnSpc>
              <a:buFont typeface="Arial" panose="020B0604020202020204" pitchFamily="34" charset="0"/>
              <a:buChar char="•"/>
            </a:pPr>
            <a:r>
              <a:rPr lang="en-US" sz="2800" dirty="0"/>
              <a:t>Clarify OHAs role and responsibilities</a:t>
            </a:r>
          </a:p>
          <a:p>
            <a:pPr marL="457200" indent="-457200">
              <a:lnSpc>
                <a:spcPct val="100000"/>
              </a:lnSpc>
              <a:buFont typeface="Arial" panose="020B0604020202020204" pitchFamily="34" charset="0"/>
              <a:buChar char="•"/>
            </a:pPr>
            <a:r>
              <a:rPr lang="en-US" sz="2800" dirty="0"/>
              <a:t>Continued nurse engagement/empowerment</a:t>
            </a:r>
          </a:p>
          <a:p>
            <a:pPr marL="457200" indent="-457200">
              <a:lnSpc>
                <a:spcPct val="100000"/>
              </a:lnSpc>
              <a:buFont typeface="Arial" panose="020B0604020202020204" pitchFamily="34" charset="0"/>
              <a:buChar char="•"/>
            </a:pPr>
            <a:r>
              <a:rPr lang="en-US" sz="2800" dirty="0"/>
              <a:t>Data collection</a:t>
            </a:r>
          </a:p>
          <a:p>
            <a:pPr marL="457200" indent="-457200">
              <a:lnSpc>
                <a:spcPct val="100000"/>
              </a:lnSpc>
              <a:buFont typeface="Arial" panose="020B0604020202020204" pitchFamily="34" charset="0"/>
              <a:buChar char="•"/>
            </a:pPr>
            <a:r>
              <a:rPr lang="en-US" sz="2800" dirty="0"/>
              <a:t>Organizing model</a:t>
            </a:r>
          </a:p>
          <a:p>
            <a:pPr marL="457200" indent="-457200">
              <a:lnSpc>
                <a:spcPct val="100000"/>
              </a:lnSpc>
              <a:buFont typeface="Arial" panose="020B0604020202020204" pitchFamily="34" charset="0"/>
              <a:buChar char="•"/>
            </a:pPr>
            <a:r>
              <a:rPr lang="en-US" sz="2800" dirty="0"/>
              <a:t>Collaboration with OAHHS</a:t>
            </a:r>
          </a:p>
        </p:txBody>
      </p:sp>
    </p:spTree>
    <p:extLst>
      <p:ext uri="{BB962C8B-B14F-4D97-AF65-F5344CB8AC3E}">
        <p14:creationId xmlns:p14="http://schemas.microsoft.com/office/powerpoint/2010/main" val="1248919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DADA16-2DAD-F243-8937-97CF0517E159}"/>
              </a:ext>
            </a:extLst>
          </p:cNvPr>
          <p:cNvSpPr>
            <a:spLocks noGrp="1"/>
          </p:cNvSpPr>
          <p:nvPr>
            <p:ph type="title"/>
          </p:nvPr>
        </p:nvSpPr>
        <p:spPr>
          <a:xfrm>
            <a:off x="609600" y="938939"/>
            <a:ext cx="10972800" cy="914400"/>
          </a:xfrm>
        </p:spPr>
        <p:txBody>
          <a:bodyPr/>
          <a:lstStyle/>
          <a:p>
            <a:r>
              <a:rPr lang="en-US" dirty="0"/>
              <a:t>Brief History</a:t>
            </a:r>
          </a:p>
        </p:txBody>
      </p:sp>
      <p:sp>
        <p:nvSpPr>
          <p:cNvPr id="3" name="Content Placeholder 2">
            <a:extLst>
              <a:ext uri="{FF2B5EF4-FFF2-40B4-BE49-F238E27FC236}">
                <a16:creationId xmlns:a16="http://schemas.microsoft.com/office/drawing/2014/main" xmlns="" id="{4C248C23-3E1A-564D-98BF-1F29395BCCAE}"/>
              </a:ext>
            </a:extLst>
          </p:cNvPr>
          <p:cNvSpPr>
            <a:spLocks noGrp="1"/>
          </p:cNvSpPr>
          <p:nvPr>
            <p:ph idx="1"/>
          </p:nvPr>
        </p:nvSpPr>
        <p:spPr>
          <a:xfrm>
            <a:off x="609600" y="1711272"/>
            <a:ext cx="10972800" cy="4193582"/>
          </a:xfrm>
        </p:spPr>
        <p:txBody>
          <a:bodyPr>
            <a:noAutofit/>
          </a:bodyPr>
          <a:lstStyle/>
          <a:p>
            <a:r>
              <a:rPr lang="en-US" sz="2000" dirty="0"/>
              <a:t>Law originally passed in 2001</a:t>
            </a:r>
          </a:p>
          <a:p>
            <a:r>
              <a:rPr lang="en-US" sz="2000" dirty="0"/>
              <a:t>Updated in 2005</a:t>
            </a:r>
          </a:p>
          <a:p>
            <a:r>
              <a:rPr lang="en-US" sz="2000" dirty="0"/>
              <a:t>Most recently updated in 2015 – SB 469</a:t>
            </a:r>
          </a:p>
          <a:p>
            <a:r>
              <a:rPr lang="en-US" sz="2000" dirty="0"/>
              <a:t>Biggest changes in 2015 </a:t>
            </a:r>
          </a:p>
          <a:p>
            <a:pPr lvl="1">
              <a:lnSpc>
                <a:spcPct val="100000"/>
              </a:lnSpc>
            </a:pPr>
            <a:r>
              <a:rPr lang="en-US" sz="1800" dirty="0"/>
              <a:t>Stricter MOT language</a:t>
            </a:r>
          </a:p>
          <a:p>
            <a:pPr lvl="1">
              <a:lnSpc>
                <a:spcPct val="100000"/>
              </a:lnSpc>
            </a:pPr>
            <a:r>
              <a:rPr lang="en-US" sz="1800" dirty="0"/>
              <a:t>Staffing committee changes</a:t>
            </a:r>
          </a:p>
          <a:p>
            <a:pPr lvl="1">
              <a:lnSpc>
                <a:spcPct val="100000"/>
              </a:lnSpc>
            </a:pPr>
            <a:r>
              <a:rPr lang="en-US" sz="1800" dirty="0"/>
              <a:t>Staffing Plan language and review </a:t>
            </a:r>
            <a:r>
              <a:rPr lang="en-US" sz="1800" dirty="0" err="1"/>
              <a:t>req’s</a:t>
            </a:r>
            <a:endParaRPr lang="en-US" sz="1800" dirty="0"/>
          </a:p>
          <a:p>
            <a:pPr lvl="1">
              <a:lnSpc>
                <a:spcPct val="100000"/>
              </a:lnSpc>
            </a:pPr>
            <a:r>
              <a:rPr lang="en-US" sz="1800" dirty="0"/>
              <a:t>NSAB</a:t>
            </a:r>
          </a:p>
          <a:p>
            <a:pPr lvl="1">
              <a:lnSpc>
                <a:spcPct val="100000"/>
              </a:lnSpc>
            </a:pPr>
            <a:r>
              <a:rPr lang="en-US" sz="1800" dirty="0"/>
              <a:t>Enforcement</a:t>
            </a:r>
          </a:p>
          <a:p>
            <a:pPr lvl="1"/>
            <a:endParaRPr lang="en-US" dirty="0"/>
          </a:p>
          <a:p>
            <a:pPr lvl="1"/>
            <a:endParaRPr lang="en-US" dirty="0"/>
          </a:p>
        </p:txBody>
      </p:sp>
    </p:spTree>
    <p:extLst>
      <p:ext uri="{BB962C8B-B14F-4D97-AF65-F5344CB8AC3E}">
        <p14:creationId xmlns:p14="http://schemas.microsoft.com/office/powerpoint/2010/main" val="3109787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33246D-AF62-4143-A451-3F7CF3AFB596}"/>
              </a:ext>
            </a:extLst>
          </p:cNvPr>
          <p:cNvSpPr>
            <a:spLocks noGrp="1"/>
          </p:cNvSpPr>
          <p:nvPr>
            <p:ph type="title"/>
          </p:nvPr>
        </p:nvSpPr>
        <p:spPr>
          <a:xfrm>
            <a:off x="609600" y="892444"/>
            <a:ext cx="10972800" cy="914400"/>
          </a:xfrm>
        </p:spPr>
        <p:txBody>
          <a:bodyPr/>
          <a:lstStyle/>
          <a:p>
            <a:r>
              <a:rPr lang="en-US" dirty="0"/>
              <a:t>MOT language</a:t>
            </a:r>
          </a:p>
        </p:txBody>
      </p:sp>
      <p:sp>
        <p:nvSpPr>
          <p:cNvPr id="3" name="Content Placeholder 2">
            <a:extLst>
              <a:ext uri="{FF2B5EF4-FFF2-40B4-BE49-F238E27FC236}">
                <a16:creationId xmlns:a16="http://schemas.microsoft.com/office/drawing/2014/main" xmlns="" id="{90570C00-2460-834C-9DD6-01234DE56FC8}"/>
              </a:ext>
            </a:extLst>
          </p:cNvPr>
          <p:cNvSpPr>
            <a:spLocks noGrp="1"/>
          </p:cNvSpPr>
          <p:nvPr>
            <p:ph idx="1"/>
          </p:nvPr>
        </p:nvSpPr>
        <p:spPr>
          <a:xfrm>
            <a:off x="609600" y="1633781"/>
            <a:ext cx="10972800" cy="4426056"/>
          </a:xfrm>
        </p:spPr>
        <p:txBody>
          <a:bodyPr>
            <a:noAutofit/>
          </a:bodyPr>
          <a:lstStyle/>
          <a:p>
            <a:pPr>
              <a:lnSpc>
                <a:spcPct val="150000"/>
              </a:lnSpc>
            </a:pPr>
            <a:r>
              <a:rPr lang="en-US" sz="2100" dirty="0"/>
              <a:t>Under SB 469/Nurse Staffing Law, MOT is illegal</a:t>
            </a:r>
          </a:p>
          <a:p>
            <a:pPr>
              <a:lnSpc>
                <a:spcPct val="150000"/>
              </a:lnSpc>
            </a:pPr>
            <a:r>
              <a:rPr lang="en-US" sz="2100" dirty="0"/>
              <a:t>Law put limits on workhours that a hospital can REQUIRE a CNA/LPN/RN to work</a:t>
            </a:r>
          </a:p>
          <a:p>
            <a:pPr lvl="1">
              <a:lnSpc>
                <a:spcPct val="150000"/>
              </a:lnSpc>
            </a:pPr>
            <a:r>
              <a:rPr lang="en-US" sz="2000" dirty="0"/>
              <a:t>No more than 12 hours in 24 hour period</a:t>
            </a:r>
          </a:p>
          <a:p>
            <a:pPr lvl="1">
              <a:lnSpc>
                <a:spcPct val="150000"/>
              </a:lnSpc>
            </a:pPr>
            <a:r>
              <a:rPr lang="en-US" sz="2000" dirty="0"/>
              <a:t>No more than 48 hours in hospital defined work week</a:t>
            </a:r>
          </a:p>
          <a:p>
            <a:pPr lvl="1">
              <a:lnSpc>
                <a:spcPct val="150000"/>
              </a:lnSpc>
            </a:pPr>
            <a:r>
              <a:rPr lang="en-US" sz="2000" dirty="0"/>
              <a:t>Not in the 10 hours following the 12</a:t>
            </a:r>
            <a:r>
              <a:rPr lang="en-US" sz="2000" baseline="30000" dirty="0"/>
              <a:t>th</a:t>
            </a:r>
            <a:r>
              <a:rPr lang="en-US" sz="2000" dirty="0"/>
              <a:t> hour worked</a:t>
            </a:r>
          </a:p>
          <a:p>
            <a:pPr lvl="1">
              <a:lnSpc>
                <a:spcPct val="150000"/>
              </a:lnSpc>
            </a:pPr>
            <a:r>
              <a:rPr lang="en-US" sz="2000" dirty="0"/>
              <a:t>Beyond the agreed upon and prearranged shift</a:t>
            </a:r>
          </a:p>
          <a:p>
            <a:pPr>
              <a:lnSpc>
                <a:spcPct val="150000"/>
              </a:lnSpc>
            </a:pPr>
            <a:r>
              <a:rPr lang="en-US" sz="2100" dirty="0"/>
              <a:t>Hospital must have MOT policy and document all MOT</a:t>
            </a:r>
          </a:p>
          <a:p>
            <a:pPr>
              <a:lnSpc>
                <a:spcPct val="150000"/>
              </a:lnSpc>
            </a:pPr>
            <a:r>
              <a:rPr lang="en-US" sz="2100" dirty="0"/>
              <a:t>Does not change ability for nurse to volunteer</a:t>
            </a:r>
          </a:p>
        </p:txBody>
      </p:sp>
    </p:spTree>
    <p:extLst>
      <p:ext uri="{BB962C8B-B14F-4D97-AF65-F5344CB8AC3E}">
        <p14:creationId xmlns:p14="http://schemas.microsoft.com/office/powerpoint/2010/main" val="2333926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A5BDE1-8C9C-664B-8FAC-2394222A634E}"/>
              </a:ext>
            </a:extLst>
          </p:cNvPr>
          <p:cNvSpPr>
            <a:spLocks noGrp="1"/>
          </p:cNvSpPr>
          <p:nvPr>
            <p:ph type="title"/>
          </p:nvPr>
        </p:nvSpPr>
        <p:spPr/>
        <p:txBody>
          <a:bodyPr/>
          <a:lstStyle/>
          <a:p>
            <a:r>
              <a:rPr lang="en-US" dirty="0"/>
              <a:t>Staffing Committee changes</a:t>
            </a:r>
          </a:p>
        </p:txBody>
      </p:sp>
      <p:sp>
        <p:nvSpPr>
          <p:cNvPr id="3" name="Content Placeholder 2">
            <a:extLst>
              <a:ext uri="{FF2B5EF4-FFF2-40B4-BE49-F238E27FC236}">
                <a16:creationId xmlns:a16="http://schemas.microsoft.com/office/drawing/2014/main" xmlns="" id="{ADD0F91E-D410-8E44-B140-D7C70954C04A}"/>
              </a:ext>
            </a:extLst>
          </p:cNvPr>
          <p:cNvSpPr>
            <a:spLocks noGrp="1"/>
          </p:cNvSpPr>
          <p:nvPr>
            <p:ph idx="1"/>
          </p:nvPr>
        </p:nvSpPr>
        <p:spPr>
          <a:xfrm>
            <a:off x="609600" y="2098730"/>
            <a:ext cx="10972800" cy="3916363"/>
          </a:xfrm>
        </p:spPr>
        <p:txBody>
          <a:bodyPr/>
          <a:lstStyle/>
          <a:p>
            <a:r>
              <a:rPr lang="en-US" dirty="0"/>
              <a:t>Requires staffing committee to have 1 non-RN sit on the committee</a:t>
            </a:r>
          </a:p>
          <a:p>
            <a:r>
              <a:rPr lang="en-US" dirty="0"/>
              <a:t>Meetings must be AT LEAST quarterly</a:t>
            </a:r>
          </a:p>
          <a:p>
            <a:r>
              <a:rPr lang="en-US" dirty="0"/>
              <a:t>50% management and 50% direct care staff</a:t>
            </a:r>
          </a:p>
          <a:p>
            <a:r>
              <a:rPr lang="en-US" dirty="0"/>
              <a:t>Must release NSM from assignment to attend</a:t>
            </a:r>
          </a:p>
          <a:p>
            <a:r>
              <a:rPr lang="en-US" dirty="0"/>
              <a:t>Collective bargaining language</a:t>
            </a:r>
          </a:p>
        </p:txBody>
      </p:sp>
    </p:spTree>
    <p:extLst>
      <p:ext uri="{BB962C8B-B14F-4D97-AF65-F5344CB8AC3E}">
        <p14:creationId xmlns:p14="http://schemas.microsoft.com/office/powerpoint/2010/main" val="3303627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AB25F0B-ED13-A54B-9D63-4528AFCAEEDC}"/>
              </a:ext>
            </a:extLst>
          </p:cNvPr>
          <p:cNvSpPr>
            <a:spLocks noGrp="1"/>
          </p:cNvSpPr>
          <p:nvPr>
            <p:ph type="title"/>
          </p:nvPr>
        </p:nvSpPr>
        <p:spPr/>
        <p:txBody>
          <a:bodyPr/>
          <a:lstStyle/>
          <a:p>
            <a:r>
              <a:rPr lang="en-US" dirty="0"/>
              <a:t>Staffing Plans and Reviews</a:t>
            </a:r>
          </a:p>
        </p:txBody>
      </p:sp>
      <p:sp>
        <p:nvSpPr>
          <p:cNvPr id="3" name="Content Placeholder 2">
            <a:extLst>
              <a:ext uri="{FF2B5EF4-FFF2-40B4-BE49-F238E27FC236}">
                <a16:creationId xmlns:a16="http://schemas.microsoft.com/office/drawing/2014/main" xmlns="" id="{5AA8F5FA-D990-7C47-95D0-C6CA4599A7C6}"/>
              </a:ext>
            </a:extLst>
          </p:cNvPr>
          <p:cNvSpPr>
            <a:spLocks noGrp="1"/>
          </p:cNvSpPr>
          <p:nvPr>
            <p:ph idx="1"/>
          </p:nvPr>
        </p:nvSpPr>
        <p:spPr/>
        <p:txBody>
          <a:bodyPr/>
          <a:lstStyle/>
          <a:p>
            <a:r>
              <a:rPr lang="en-US" dirty="0"/>
              <a:t>Staffing plans much more detailed under new law</a:t>
            </a:r>
          </a:p>
          <a:p>
            <a:r>
              <a:rPr lang="en-US" dirty="0"/>
              <a:t>Reviews also more detailed</a:t>
            </a:r>
          </a:p>
          <a:p>
            <a:r>
              <a:rPr lang="en-US" dirty="0"/>
              <a:t>Law explicitly states what must be covered in plans/reviews</a:t>
            </a:r>
          </a:p>
          <a:p>
            <a:endParaRPr lang="en-US" dirty="0"/>
          </a:p>
        </p:txBody>
      </p:sp>
    </p:spTree>
    <p:extLst>
      <p:ext uri="{BB962C8B-B14F-4D97-AF65-F5344CB8AC3E}">
        <p14:creationId xmlns:p14="http://schemas.microsoft.com/office/powerpoint/2010/main" val="3454554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1C571C74-DCD9-9B46-B459-69C9F5E09EF8}"/>
              </a:ext>
            </a:extLst>
          </p:cNvPr>
          <p:cNvPicPr>
            <a:picLocks noChangeAspect="1"/>
          </p:cNvPicPr>
          <p:nvPr/>
        </p:nvPicPr>
        <p:blipFill>
          <a:blip r:embed="rId3"/>
          <a:stretch>
            <a:fillRect/>
          </a:stretch>
        </p:blipFill>
        <p:spPr>
          <a:xfrm>
            <a:off x="2077956" y="126991"/>
            <a:ext cx="7856458" cy="3206091"/>
          </a:xfrm>
          <a:prstGeom prst="rect">
            <a:avLst/>
          </a:prstGeom>
        </p:spPr>
      </p:pic>
      <p:pic>
        <p:nvPicPr>
          <p:cNvPr id="9" name="Picture 8">
            <a:extLst>
              <a:ext uri="{FF2B5EF4-FFF2-40B4-BE49-F238E27FC236}">
                <a16:creationId xmlns:a16="http://schemas.microsoft.com/office/drawing/2014/main" xmlns="" id="{81DCE24F-70A1-BD40-9F8E-133406589328}"/>
              </a:ext>
            </a:extLst>
          </p:cNvPr>
          <p:cNvPicPr>
            <a:picLocks noChangeAspect="1"/>
          </p:cNvPicPr>
          <p:nvPr/>
        </p:nvPicPr>
        <p:blipFill>
          <a:blip r:embed="rId4"/>
          <a:stretch>
            <a:fillRect/>
          </a:stretch>
        </p:blipFill>
        <p:spPr>
          <a:xfrm>
            <a:off x="2039992" y="3330184"/>
            <a:ext cx="7894422" cy="3449319"/>
          </a:xfrm>
          <a:prstGeom prst="rect">
            <a:avLst/>
          </a:prstGeom>
        </p:spPr>
      </p:pic>
      <p:sp>
        <p:nvSpPr>
          <p:cNvPr id="10" name="Right Arrow 9">
            <a:extLst>
              <a:ext uri="{FF2B5EF4-FFF2-40B4-BE49-F238E27FC236}">
                <a16:creationId xmlns:a16="http://schemas.microsoft.com/office/drawing/2014/main" xmlns="" id="{3B4B1539-B832-8045-BDB9-333B72BE9411}"/>
              </a:ext>
            </a:extLst>
          </p:cNvPr>
          <p:cNvSpPr/>
          <p:nvPr/>
        </p:nvSpPr>
        <p:spPr>
          <a:xfrm>
            <a:off x="588936" y="3006671"/>
            <a:ext cx="1301857" cy="3235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a:extLst>
              <a:ext uri="{FF2B5EF4-FFF2-40B4-BE49-F238E27FC236}">
                <a16:creationId xmlns:a16="http://schemas.microsoft.com/office/drawing/2014/main" xmlns="" id="{A04B8F1F-D1D6-1441-8161-CBDFBDF19393}"/>
              </a:ext>
            </a:extLst>
          </p:cNvPr>
          <p:cNvSpPr/>
          <p:nvPr/>
        </p:nvSpPr>
        <p:spPr>
          <a:xfrm>
            <a:off x="562015" y="1066800"/>
            <a:ext cx="1301857" cy="3235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a:extLst>
              <a:ext uri="{FF2B5EF4-FFF2-40B4-BE49-F238E27FC236}">
                <a16:creationId xmlns:a16="http://schemas.microsoft.com/office/drawing/2014/main" xmlns="" id="{F1451580-7E4A-384B-AC06-21CD9B8FCAF0}"/>
              </a:ext>
            </a:extLst>
          </p:cNvPr>
          <p:cNvSpPr/>
          <p:nvPr/>
        </p:nvSpPr>
        <p:spPr>
          <a:xfrm>
            <a:off x="562014" y="4784785"/>
            <a:ext cx="1301857" cy="3235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a:extLst>
              <a:ext uri="{FF2B5EF4-FFF2-40B4-BE49-F238E27FC236}">
                <a16:creationId xmlns:a16="http://schemas.microsoft.com/office/drawing/2014/main" xmlns="" id="{E44F76FF-490B-184B-89EC-6501B88D3FEA}"/>
              </a:ext>
            </a:extLst>
          </p:cNvPr>
          <p:cNvSpPr/>
          <p:nvPr/>
        </p:nvSpPr>
        <p:spPr>
          <a:xfrm>
            <a:off x="593011" y="5607803"/>
            <a:ext cx="1301857" cy="3235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a:extLst>
              <a:ext uri="{FF2B5EF4-FFF2-40B4-BE49-F238E27FC236}">
                <a16:creationId xmlns:a16="http://schemas.microsoft.com/office/drawing/2014/main" xmlns="" id="{2E2BB08A-6555-7944-A5B6-6784DE1AE843}"/>
              </a:ext>
            </a:extLst>
          </p:cNvPr>
          <p:cNvSpPr/>
          <p:nvPr/>
        </p:nvSpPr>
        <p:spPr>
          <a:xfrm>
            <a:off x="588936" y="2205609"/>
            <a:ext cx="1301857" cy="3235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205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6C046261-846A-A440-94AC-E823E6AB496E}"/>
              </a:ext>
            </a:extLst>
          </p:cNvPr>
          <p:cNvPicPr>
            <a:picLocks noChangeAspect="1"/>
          </p:cNvPicPr>
          <p:nvPr/>
        </p:nvPicPr>
        <p:blipFill>
          <a:blip r:embed="rId2"/>
          <a:stretch>
            <a:fillRect/>
          </a:stretch>
        </p:blipFill>
        <p:spPr>
          <a:xfrm>
            <a:off x="1890794" y="185980"/>
            <a:ext cx="8400082" cy="5718261"/>
          </a:xfrm>
          <a:prstGeom prst="rect">
            <a:avLst/>
          </a:prstGeom>
        </p:spPr>
      </p:pic>
      <p:pic>
        <p:nvPicPr>
          <p:cNvPr id="5" name="Picture 4">
            <a:extLst>
              <a:ext uri="{FF2B5EF4-FFF2-40B4-BE49-F238E27FC236}">
                <a16:creationId xmlns:a16="http://schemas.microsoft.com/office/drawing/2014/main" xmlns="" id="{A090A58E-5E48-B34A-AFFD-215020EB4B1D}"/>
              </a:ext>
            </a:extLst>
          </p:cNvPr>
          <p:cNvPicPr>
            <a:picLocks noChangeAspect="1"/>
          </p:cNvPicPr>
          <p:nvPr/>
        </p:nvPicPr>
        <p:blipFill>
          <a:blip r:embed="rId3"/>
          <a:stretch>
            <a:fillRect/>
          </a:stretch>
        </p:blipFill>
        <p:spPr>
          <a:xfrm>
            <a:off x="1890794" y="5904241"/>
            <a:ext cx="8400082" cy="680791"/>
          </a:xfrm>
          <a:prstGeom prst="rect">
            <a:avLst/>
          </a:prstGeom>
        </p:spPr>
      </p:pic>
      <p:sp>
        <p:nvSpPr>
          <p:cNvPr id="6" name="Right Arrow 5">
            <a:extLst>
              <a:ext uri="{FF2B5EF4-FFF2-40B4-BE49-F238E27FC236}">
                <a16:creationId xmlns:a16="http://schemas.microsoft.com/office/drawing/2014/main" xmlns="" id="{5084FE94-F410-884B-A5D6-AA5613E22829}"/>
              </a:ext>
            </a:extLst>
          </p:cNvPr>
          <p:cNvSpPr/>
          <p:nvPr/>
        </p:nvSpPr>
        <p:spPr>
          <a:xfrm>
            <a:off x="356461" y="3425126"/>
            <a:ext cx="1301857" cy="3235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xmlns="" id="{20E678CA-39C9-B24F-BE86-EE8C5F0A17F4}"/>
              </a:ext>
            </a:extLst>
          </p:cNvPr>
          <p:cNvSpPr/>
          <p:nvPr/>
        </p:nvSpPr>
        <p:spPr>
          <a:xfrm>
            <a:off x="356461" y="1115878"/>
            <a:ext cx="1301857" cy="3235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a:extLst>
              <a:ext uri="{FF2B5EF4-FFF2-40B4-BE49-F238E27FC236}">
                <a16:creationId xmlns:a16="http://schemas.microsoft.com/office/drawing/2014/main" xmlns="" id="{B1B7821A-4A4F-6744-9403-37B6A6CCB4C5}"/>
              </a:ext>
            </a:extLst>
          </p:cNvPr>
          <p:cNvSpPr/>
          <p:nvPr/>
        </p:nvSpPr>
        <p:spPr>
          <a:xfrm>
            <a:off x="356460" y="3857128"/>
            <a:ext cx="1301857" cy="3235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a:extLst>
              <a:ext uri="{FF2B5EF4-FFF2-40B4-BE49-F238E27FC236}">
                <a16:creationId xmlns:a16="http://schemas.microsoft.com/office/drawing/2014/main" xmlns="" id="{6F560BDE-6A77-9942-B87B-5D806548A0A4}"/>
              </a:ext>
            </a:extLst>
          </p:cNvPr>
          <p:cNvSpPr/>
          <p:nvPr/>
        </p:nvSpPr>
        <p:spPr>
          <a:xfrm>
            <a:off x="356459" y="6082879"/>
            <a:ext cx="1301857" cy="3235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3922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164FE3-58B0-6B4E-8EB5-3ED48745CDB4}"/>
              </a:ext>
            </a:extLst>
          </p:cNvPr>
          <p:cNvSpPr>
            <a:spLocks noGrp="1"/>
          </p:cNvSpPr>
          <p:nvPr>
            <p:ph type="title"/>
          </p:nvPr>
        </p:nvSpPr>
        <p:spPr/>
        <p:txBody>
          <a:bodyPr/>
          <a:lstStyle/>
          <a:p>
            <a:r>
              <a:rPr lang="en-US" dirty="0"/>
              <a:t>Nurse Staffing Advisory Board</a:t>
            </a:r>
          </a:p>
        </p:txBody>
      </p:sp>
      <p:sp>
        <p:nvSpPr>
          <p:cNvPr id="3" name="Content Placeholder 2">
            <a:extLst>
              <a:ext uri="{FF2B5EF4-FFF2-40B4-BE49-F238E27FC236}">
                <a16:creationId xmlns:a16="http://schemas.microsoft.com/office/drawing/2014/main" xmlns="" id="{FFA2B08A-2196-AF4A-A48B-AE94216D859D}"/>
              </a:ext>
            </a:extLst>
          </p:cNvPr>
          <p:cNvSpPr>
            <a:spLocks noGrp="1"/>
          </p:cNvSpPr>
          <p:nvPr>
            <p:ph idx="1"/>
          </p:nvPr>
        </p:nvSpPr>
        <p:spPr/>
        <p:txBody>
          <a:bodyPr/>
          <a:lstStyle/>
          <a:p>
            <a:r>
              <a:rPr lang="en-US" dirty="0"/>
              <a:t>State level mega-staffing committee </a:t>
            </a:r>
          </a:p>
          <a:p>
            <a:r>
              <a:rPr lang="en-US" dirty="0"/>
              <a:t>Same composition as hospital based committee</a:t>
            </a:r>
          </a:p>
          <a:p>
            <a:r>
              <a:rPr lang="en-US" dirty="0"/>
              <a:t>Draws from multiple specialties/hosp. sizes </a:t>
            </a:r>
          </a:p>
          <a:p>
            <a:r>
              <a:rPr lang="en-US" dirty="0"/>
              <a:t>Waivers and other concerns get elevated to NSAB</a:t>
            </a:r>
          </a:p>
        </p:txBody>
      </p:sp>
    </p:spTree>
    <p:extLst>
      <p:ext uri="{BB962C8B-B14F-4D97-AF65-F5344CB8AC3E}">
        <p14:creationId xmlns:p14="http://schemas.microsoft.com/office/powerpoint/2010/main" val="1087723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3112B5-34CF-B84D-A0A9-388F55D6B8D4}"/>
              </a:ext>
            </a:extLst>
          </p:cNvPr>
          <p:cNvSpPr>
            <a:spLocks noGrp="1"/>
          </p:cNvSpPr>
          <p:nvPr>
            <p:ph type="title"/>
          </p:nvPr>
        </p:nvSpPr>
        <p:spPr/>
        <p:txBody>
          <a:bodyPr/>
          <a:lstStyle/>
          <a:p>
            <a:r>
              <a:rPr lang="en-US" dirty="0"/>
              <a:t>Enforcement</a:t>
            </a:r>
          </a:p>
        </p:txBody>
      </p:sp>
      <p:sp>
        <p:nvSpPr>
          <p:cNvPr id="3" name="Content Placeholder 2">
            <a:extLst>
              <a:ext uri="{FF2B5EF4-FFF2-40B4-BE49-F238E27FC236}">
                <a16:creationId xmlns:a16="http://schemas.microsoft.com/office/drawing/2014/main" xmlns="" id="{4EEFC65E-BBE2-6B49-9ECC-9424C6F1307C}"/>
              </a:ext>
            </a:extLst>
          </p:cNvPr>
          <p:cNvSpPr>
            <a:spLocks noGrp="1"/>
          </p:cNvSpPr>
          <p:nvPr>
            <p:ph idx="1"/>
          </p:nvPr>
        </p:nvSpPr>
        <p:spPr/>
        <p:txBody>
          <a:bodyPr/>
          <a:lstStyle/>
          <a:p>
            <a:r>
              <a:rPr lang="en-US" dirty="0"/>
              <a:t>One of the biggest changes</a:t>
            </a:r>
          </a:p>
          <a:p>
            <a:r>
              <a:rPr lang="en-US" dirty="0"/>
              <a:t>Oregon Health Authority (OHA) now has specific language/timelines</a:t>
            </a:r>
          </a:p>
          <a:p>
            <a:r>
              <a:rPr lang="en-US" dirty="0"/>
              <a:t>Complaint </a:t>
            </a:r>
            <a:r>
              <a:rPr lang="en-US" dirty="0">
                <a:sym typeface="Wingdings" pitchFamily="2" charset="2"/>
              </a:rPr>
              <a:t> Survey  Statement of Deficiencies  Plan of Correction  Approval  Resurvey</a:t>
            </a:r>
            <a:endParaRPr lang="en-US" dirty="0"/>
          </a:p>
        </p:txBody>
      </p:sp>
    </p:spTree>
    <p:extLst>
      <p:ext uri="{BB962C8B-B14F-4D97-AF65-F5344CB8AC3E}">
        <p14:creationId xmlns:p14="http://schemas.microsoft.com/office/powerpoint/2010/main" val="3473951111"/>
      </p:ext>
    </p:extLst>
  </p:cSld>
  <p:clrMapOvr>
    <a:masterClrMapping/>
  </p:clrMapOvr>
</p:sld>
</file>

<file path=ppt/theme/theme1.xml><?xml version="1.0" encoding="utf-8"?>
<a:theme xmlns:a="http://schemas.openxmlformats.org/drawingml/2006/main" name="Theme2">
  <a:themeElements>
    <a:clrScheme name="ONA Palette">
      <a:dk1>
        <a:srgbClr val="3F3F3F"/>
      </a:dk1>
      <a:lt1>
        <a:sysClr val="window" lastClr="FFFFFF"/>
      </a:lt1>
      <a:dk2>
        <a:srgbClr val="1F497D"/>
      </a:dk2>
      <a:lt2>
        <a:srgbClr val="EEECE1"/>
      </a:lt2>
      <a:accent1>
        <a:srgbClr val="2974B9"/>
      </a:accent1>
      <a:accent2>
        <a:srgbClr val="CA6C18"/>
      </a:accent2>
      <a:accent3>
        <a:srgbClr val="8EB54B"/>
      </a:accent3>
      <a:accent4>
        <a:srgbClr val="68207E"/>
      </a:accent4>
      <a:accent5>
        <a:srgbClr val="639EA9"/>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Theme2" id="{755609FE-3A5F-4500-A4AD-B71D813D1AB8}" vid="{C82B671A-2A5B-499A-AB2A-323C141A13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Theme2</Template>
  <TotalTime>142</TotalTime>
  <Words>627</Words>
  <Application>Microsoft Office PowerPoint</Application>
  <PresentationFormat>Custom</PresentationFormat>
  <Paragraphs>90</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Theme2</vt:lpstr>
      <vt:lpstr>The Oregon Nurse Staffing Law Past to present</vt:lpstr>
      <vt:lpstr>Brief History</vt:lpstr>
      <vt:lpstr>MOT language</vt:lpstr>
      <vt:lpstr>Staffing Committee changes</vt:lpstr>
      <vt:lpstr>Staffing Plans and Reviews</vt:lpstr>
      <vt:lpstr>PowerPoint Presentation</vt:lpstr>
      <vt:lpstr>PowerPoint Presentation</vt:lpstr>
      <vt:lpstr>Nurse Staffing Advisory Board</vt:lpstr>
      <vt:lpstr>Enforcement</vt:lpstr>
      <vt:lpstr>What is working?</vt:lpstr>
      <vt:lpstr>What needs to be adjusted?</vt:lpstr>
      <vt:lpstr>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Sara Markle, AFT Health, Safety &amp; Well-Being</cp:lastModifiedBy>
  <cp:revision>11</cp:revision>
  <dcterms:created xsi:type="dcterms:W3CDTF">2018-04-30T17:19:20Z</dcterms:created>
  <dcterms:modified xsi:type="dcterms:W3CDTF">2018-06-13T16:39:36Z</dcterms:modified>
</cp:coreProperties>
</file>