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3" r:id="rId2"/>
    <p:sldId id="257" r:id="rId3"/>
    <p:sldId id="258" r:id="rId4"/>
    <p:sldId id="259" r:id="rId5"/>
    <p:sldId id="260" r:id="rId6"/>
    <p:sldId id="261" r:id="rId7"/>
    <p:sldId id="262" r:id="rId8"/>
    <p:sldId id="263" r:id="rId9"/>
    <p:sldId id="282" r:id="rId10"/>
    <p:sldId id="264" r:id="rId11"/>
    <p:sldId id="265" r:id="rId12"/>
    <p:sldId id="266" r:id="rId13"/>
    <p:sldId id="267" r:id="rId14"/>
    <p:sldId id="268" r:id="rId15"/>
    <p:sldId id="274" r:id="rId16"/>
    <p:sldId id="275" r:id="rId17"/>
    <p:sldId id="276" r:id="rId18"/>
    <p:sldId id="277" r:id="rId19"/>
    <p:sldId id="281" r:id="rId20"/>
    <p:sldId id="269" r:id="rId21"/>
    <p:sldId id="270" r:id="rId22"/>
    <p:sldId id="271" r:id="rId23"/>
    <p:sldId id="272" r:id="rId24"/>
    <p:sldId id="273" r:id="rId25"/>
    <p:sldId id="280" r:id="rId2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666" y="-108"/>
      </p:cViewPr>
      <p:guideLst>
        <p:guide orient="horz" pos="2160"/>
        <p:guide pos="2880"/>
      </p:guideLst>
    </p:cSldViewPr>
  </p:slideViewPr>
  <p:notesTextViewPr>
    <p:cViewPr>
      <p:scale>
        <a:sx n="1" d="1"/>
        <a:sy n="1" d="1"/>
      </p:scale>
      <p:origin x="0" y="0"/>
    </p:cViewPr>
  </p:notesTextViewPr>
  <p:sorterViewPr>
    <p:cViewPr>
      <p:scale>
        <a:sx n="100" d="100"/>
        <a:sy n="100" d="100"/>
      </p:scale>
      <p:origin x="0" y="79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a:defRPr sz="1200"/>
            </a:lvl1pPr>
          </a:lstStyle>
          <a:p>
            <a:fld id="{7895F645-58AB-4C92-999A-94A639EE538E}" type="datetimeFigureOut">
              <a:rPr lang="en-US" smtClean="0"/>
              <a:t>05/31/2018</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1440" tIns="45720" rIns="91440" bIns="45720" rtlCol="0" anchor="b"/>
          <a:lstStyle>
            <a:lvl1pPr algn="r">
              <a:defRPr sz="1200"/>
            </a:lvl1pPr>
          </a:lstStyle>
          <a:p>
            <a:fld id="{11DDCBAD-2BCF-4832-9638-43C888703340}" type="slidenum">
              <a:rPr lang="en-US" smtClean="0"/>
              <a:t>‹#›</a:t>
            </a:fld>
            <a:endParaRPr lang="en-US"/>
          </a:p>
        </p:txBody>
      </p:sp>
    </p:spTree>
    <p:extLst>
      <p:ext uri="{BB962C8B-B14F-4D97-AF65-F5344CB8AC3E}">
        <p14:creationId xmlns:p14="http://schemas.microsoft.com/office/powerpoint/2010/main" val="1364091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2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
        <p:nvSpPr>
          <p:cNvPr id="92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57066" indent="-291179">
              <a:defRPr>
                <a:solidFill>
                  <a:schemeClr val="tx1"/>
                </a:solidFill>
                <a:latin typeface="Calibri" charset="0"/>
                <a:ea typeface="ＭＳ Ｐゴシック" charset="0"/>
              </a:defRPr>
            </a:lvl2pPr>
            <a:lvl3pPr marL="1164717" indent="-232943">
              <a:defRPr>
                <a:solidFill>
                  <a:schemeClr val="tx1"/>
                </a:solidFill>
                <a:latin typeface="Calibri" charset="0"/>
                <a:ea typeface="ＭＳ Ｐゴシック" charset="0"/>
              </a:defRPr>
            </a:lvl3pPr>
            <a:lvl4pPr marL="1630604" indent="-232943">
              <a:defRPr>
                <a:solidFill>
                  <a:schemeClr val="tx1"/>
                </a:solidFill>
                <a:latin typeface="Calibri" charset="0"/>
                <a:ea typeface="ＭＳ Ｐゴシック" charset="0"/>
              </a:defRPr>
            </a:lvl4pPr>
            <a:lvl5pPr marL="2096491" indent="-232943">
              <a:defRPr>
                <a:solidFill>
                  <a:schemeClr val="tx1"/>
                </a:solidFill>
                <a:latin typeface="Calibri" charset="0"/>
                <a:ea typeface="ＭＳ Ｐゴシック" charset="0"/>
              </a:defRPr>
            </a:lvl5pPr>
            <a:lvl6pPr marL="2562377" indent="-232943" fontAlgn="base">
              <a:spcBef>
                <a:spcPct val="0"/>
              </a:spcBef>
              <a:spcAft>
                <a:spcPct val="0"/>
              </a:spcAft>
              <a:defRPr>
                <a:solidFill>
                  <a:schemeClr val="tx1"/>
                </a:solidFill>
                <a:latin typeface="Calibri" charset="0"/>
                <a:ea typeface="ＭＳ Ｐゴシック" charset="0"/>
              </a:defRPr>
            </a:lvl6pPr>
            <a:lvl7pPr marL="3028264" indent="-232943" fontAlgn="base">
              <a:spcBef>
                <a:spcPct val="0"/>
              </a:spcBef>
              <a:spcAft>
                <a:spcPct val="0"/>
              </a:spcAft>
              <a:defRPr>
                <a:solidFill>
                  <a:schemeClr val="tx1"/>
                </a:solidFill>
                <a:latin typeface="Calibri" charset="0"/>
                <a:ea typeface="ＭＳ Ｐゴシック" charset="0"/>
              </a:defRPr>
            </a:lvl7pPr>
            <a:lvl8pPr marL="3494151" indent="-232943" fontAlgn="base">
              <a:spcBef>
                <a:spcPct val="0"/>
              </a:spcBef>
              <a:spcAft>
                <a:spcPct val="0"/>
              </a:spcAft>
              <a:defRPr>
                <a:solidFill>
                  <a:schemeClr val="tx1"/>
                </a:solidFill>
                <a:latin typeface="Calibri" charset="0"/>
                <a:ea typeface="ＭＳ Ｐゴシック" charset="0"/>
              </a:defRPr>
            </a:lvl8pPr>
            <a:lvl9pPr marL="3960038" indent="-232943"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03165C49-A99F-1441-802F-BBE89D90D83B}" type="slidenum">
              <a:rPr lang="en-US"/>
              <a:pPr fontAlgn="base">
                <a:spcBef>
                  <a:spcPct val="0"/>
                </a:spcBef>
                <a:spcAft>
                  <a:spcPct val="0"/>
                </a:spcAft>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329813-7594-4AEB-8B80-76BD6EDC812F}" type="datetimeFigureOut">
              <a:rPr lang="en-US" smtClean="0"/>
              <a:t>05/31/2018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DD9723-C477-4A07-8598-96C36E71F8A4}" type="slidenum">
              <a:rPr lang="en-US" smtClean="0"/>
              <a:t>‹#›</a:t>
            </a:fld>
            <a:endParaRPr lang="en-US" dirty="0"/>
          </a:p>
        </p:txBody>
      </p:sp>
    </p:spTree>
    <p:extLst>
      <p:ext uri="{BB962C8B-B14F-4D97-AF65-F5344CB8AC3E}">
        <p14:creationId xmlns:p14="http://schemas.microsoft.com/office/powerpoint/2010/main" val="2882438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329813-7594-4AEB-8B80-76BD6EDC812F}" type="datetimeFigureOut">
              <a:rPr lang="en-US" smtClean="0"/>
              <a:t>05/31/2018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DD9723-C477-4A07-8598-96C36E71F8A4}" type="slidenum">
              <a:rPr lang="en-US" smtClean="0"/>
              <a:t>‹#›</a:t>
            </a:fld>
            <a:endParaRPr lang="en-US" dirty="0"/>
          </a:p>
        </p:txBody>
      </p:sp>
    </p:spTree>
    <p:extLst>
      <p:ext uri="{BB962C8B-B14F-4D97-AF65-F5344CB8AC3E}">
        <p14:creationId xmlns:p14="http://schemas.microsoft.com/office/powerpoint/2010/main" val="263637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329813-7594-4AEB-8B80-76BD6EDC812F}" type="datetimeFigureOut">
              <a:rPr lang="en-US" smtClean="0"/>
              <a:t>05/31/2018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DD9723-C477-4A07-8598-96C36E71F8A4}" type="slidenum">
              <a:rPr lang="en-US" smtClean="0"/>
              <a:t>‹#›</a:t>
            </a:fld>
            <a:endParaRPr lang="en-US" dirty="0"/>
          </a:p>
        </p:txBody>
      </p:sp>
    </p:spTree>
    <p:extLst>
      <p:ext uri="{BB962C8B-B14F-4D97-AF65-F5344CB8AC3E}">
        <p14:creationId xmlns:p14="http://schemas.microsoft.com/office/powerpoint/2010/main" val="4164663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828800"/>
            <a:ext cx="8610600" cy="4191000"/>
          </a:xfrm>
        </p:spPr>
        <p:txBody>
          <a:bodyPr/>
          <a:lstStyle/>
          <a:p>
            <a:endParaRPr lang="en-US"/>
          </a:p>
        </p:txBody>
      </p:sp>
      <p:sp>
        <p:nvSpPr>
          <p:cNvPr id="4" name="Date Placeholder 3"/>
          <p:cNvSpPr>
            <a:spLocks noGrp="1"/>
          </p:cNvSpPr>
          <p:nvPr>
            <p:ph type="dt" sz="half" idx="10"/>
          </p:nvPr>
        </p:nvSpPr>
        <p:spPr>
          <a:xfrm>
            <a:off x="76200" y="6096000"/>
            <a:ext cx="1905000" cy="304800"/>
          </a:xfrm>
        </p:spPr>
        <p:txBody>
          <a:bodyPr/>
          <a:lstStyle>
            <a:lvl1pPr>
              <a:defRPr/>
            </a:lvl1pPr>
          </a:lstStyle>
          <a:p>
            <a:fld id="{F4B0089E-E0F2-414D-9182-88B0D377C04A}" type="datetime1">
              <a:rPr lang="en-US"/>
              <a:pPr/>
              <a:t>05/31/2018</a:t>
            </a:fld>
            <a:endParaRPr lang="en-US"/>
          </a:p>
        </p:txBody>
      </p:sp>
      <p:sp>
        <p:nvSpPr>
          <p:cNvPr id="5" name="Slide Number Placeholder 4"/>
          <p:cNvSpPr>
            <a:spLocks noGrp="1"/>
          </p:cNvSpPr>
          <p:nvPr>
            <p:ph type="sldNum" sz="quarter" idx="11"/>
          </p:nvPr>
        </p:nvSpPr>
        <p:spPr>
          <a:xfrm>
            <a:off x="76200" y="6400800"/>
            <a:ext cx="1905000" cy="304800"/>
          </a:xfrm>
        </p:spPr>
        <p:txBody>
          <a:bodyPr/>
          <a:lstStyle>
            <a:lvl1pPr>
              <a:defRPr/>
            </a:lvl1pPr>
          </a:lstStyle>
          <a:p>
            <a:fld id="{A7D23452-3589-4925-8058-6DD651527EEC}" type="slidenum">
              <a:rPr lang="en-US"/>
              <a:pPr/>
              <a:t>‹#›</a:t>
            </a:fld>
            <a:endParaRPr lang="en-US"/>
          </a:p>
        </p:txBody>
      </p:sp>
    </p:spTree>
    <p:extLst>
      <p:ext uri="{BB962C8B-B14F-4D97-AF65-F5344CB8AC3E}">
        <p14:creationId xmlns:p14="http://schemas.microsoft.com/office/powerpoint/2010/main" val="1345901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2" name="Picture 7" descr="NATIONAL-PRESENTATION-COVER.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320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329813-7594-4AEB-8B80-76BD6EDC812F}" type="datetimeFigureOut">
              <a:rPr lang="en-US" smtClean="0"/>
              <a:t>05/31/2018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DD9723-C477-4A07-8598-96C36E71F8A4}" type="slidenum">
              <a:rPr lang="en-US" smtClean="0"/>
              <a:t>‹#›</a:t>
            </a:fld>
            <a:endParaRPr lang="en-US" dirty="0"/>
          </a:p>
        </p:txBody>
      </p:sp>
    </p:spTree>
    <p:extLst>
      <p:ext uri="{BB962C8B-B14F-4D97-AF65-F5344CB8AC3E}">
        <p14:creationId xmlns:p14="http://schemas.microsoft.com/office/powerpoint/2010/main" val="3640177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329813-7594-4AEB-8B80-76BD6EDC812F}" type="datetimeFigureOut">
              <a:rPr lang="en-US" smtClean="0"/>
              <a:t>05/31/2018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DD9723-C477-4A07-8598-96C36E71F8A4}" type="slidenum">
              <a:rPr lang="en-US" smtClean="0"/>
              <a:t>‹#›</a:t>
            </a:fld>
            <a:endParaRPr lang="en-US" dirty="0"/>
          </a:p>
        </p:txBody>
      </p:sp>
    </p:spTree>
    <p:extLst>
      <p:ext uri="{BB962C8B-B14F-4D97-AF65-F5344CB8AC3E}">
        <p14:creationId xmlns:p14="http://schemas.microsoft.com/office/powerpoint/2010/main" val="2707767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329813-7594-4AEB-8B80-76BD6EDC812F}" type="datetimeFigureOut">
              <a:rPr lang="en-US" smtClean="0"/>
              <a:t>05/31/2018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DD9723-C477-4A07-8598-96C36E71F8A4}" type="slidenum">
              <a:rPr lang="en-US" smtClean="0"/>
              <a:t>‹#›</a:t>
            </a:fld>
            <a:endParaRPr lang="en-US" dirty="0"/>
          </a:p>
        </p:txBody>
      </p:sp>
    </p:spTree>
    <p:extLst>
      <p:ext uri="{BB962C8B-B14F-4D97-AF65-F5344CB8AC3E}">
        <p14:creationId xmlns:p14="http://schemas.microsoft.com/office/powerpoint/2010/main" val="3598650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329813-7594-4AEB-8B80-76BD6EDC812F}" type="datetimeFigureOut">
              <a:rPr lang="en-US" smtClean="0"/>
              <a:t>05/31/2018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DD9723-C477-4A07-8598-96C36E71F8A4}" type="slidenum">
              <a:rPr lang="en-US" smtClean="0"/>
              <a:t>‹#›</a:t>
            </a:fld>
            <a:endParaRPr lang="en-US" dirty="0"/>
          </a:p>
        </p:txBody>
      </p:sp>
    </p:spTree>
    <p:extLst>
      <p:ext uri="{BB962C8B-B14F-4D97-AF65-F5344CB8AC3E}">
        <p14:creationId xmlns:p14="http://schemas.microsoft.com/office/powerpoint/2010/main" val="3339836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329813-7594-4AEB-8B80-76BD6EDC812F}" type="datetimeFigureOut">
              <a:rPr lang="en-US" smtClean="0"/>
              <a:t>05/31/2018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DD9723-C477-4A07-8598-96C36E71F8A4}" type="slidenum">
              <a:rPr lang="en-US" smtClean="0"/>
              <a:t>‹#›</a:t>
            </a:fld>
            <a:endParaRPr lang="en-US" dirty="0"/>
          </a:p>
        </p:txBody>
      </p:sp>
    </p:spTree>
    <p:extLst>
      <p:ext uri="{BB962C8B-B14F-4D97-AF65-F5344CB8AC3E}">
        <p14:creationId xmlns:p14="http://schemas.microsoft.com/office/powerpoint/2010/main" val="681593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329813-7594-4AEB-8B80-76BD6EDC812F}" type="datetimeFigureOut">
              <a:rPr lang="en-US" smtClean="0"/>
              <a:t>05/31/2018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DD9723-C477-4A07-8598-96C36E71F8A4}" type="slidenum">
              <a:rPr lang="en-US" smtClean="0"/>
              <a:t>‹#›</a:t>
            </a:fld>
            <a:endParaRPr lang="en-US" dirty="0"/>
          </a:p>
        </p:txBody>
      </p:sp>
    </p:spTree>
    <p:extLst>
      <p:ext uri="{BB962C8B-B14F-4D97-AF65-F5344CB8AC3E}">
        <p14:creationId xmlns:p14="http://schemas.microsoft.com/office/powerpoint/2010/main" val="686016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329813-7594-4AEB-8B80-76BD6EDC812F}" type="datetimeFigureOut">
              <a:rPr lang="en-US" smtClean="0"/>
              <a:t>05/31/2018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DD9723-C477-4A07-8598-96C36E71F8A4}" type="slidenum">
              <a:rPr lang="en-US" smtClean="0"/>
              <a:t>‹#›</a:t>
            </a:fld>
            <a:endParaRPr lang="en-US" dirty="0"/>
          </a:p>
        </p:txBody>
      </p:sp>
    </p:spTree>
    <p:extLst>
      <p:ext uri="{BB962C8B-B14F-4D97-AF65-F5344CB8AC3E}">
        <p14:creationId xmlns:p14="http://schemas.microsoft.com/office/powerpoint/2010/main" val="401912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329813-7594-4AEB-8B80-76BD6EDC812F}" type="datetimeFigureOut">
              <a:rPr lang="en-US" smtClean="0"/>
              <a:t>05/31/2018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DD9723-C477-4A07-8598-96C36E71F8A4}" type="slidenum">
              <a:rPr lang="en-US" smtClean="0"/>
              <a:t>‹#›</a:t>
            </a:fld>
            <a:endParaRPr lang="en-US" dirty="0"/>
          </a:p>
        </p:txBody>
      </p:sp>
    </p:spTree>
    <p:extLst>
      <p:ext uri="{BB962C8B-B14F-4D97-AF65-F5344CB8AC3E}">
        <p14:creationId xmlns:p14="http://schemas.microsoft.com/office/powerpoint/2010/main" val="477239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29813-7594-4AEB-8B80-76BD6EDC812F}" type="datetimeFigureOut">
              <a:rPr lang="en-US" smtClean="0"/>
              <a:t>05/31/2018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DD9723-C477-4A07-8598-96C36E71F8A4}" type="slidenum">
              <a:rPr lang="en-US" smtClean="0"/>
              <a:t>‹#›</a:t>
            </a:fld>
            <a:endParaRPr lang="en-US" dirty="0"/>
          </a:p>
        </p:txBody>
      </p:sp>
    </p:spTree>
    <p:extLst>
      <p:ext uri="{BB962C8B-B14F-4D97-AF65-F5344CB8AC3E}">
        <p14:creationId xmlns:p14="http://schemas.microsoft.com/office/powerpoint/2010/main" val="2956869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1958975"/>
            <a:ext cx="91440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bg1"/>
                </a:solidFill>
              </a:rPr>
              <a:t>Health Care Data:</a:t>
            </a:r>
            <a:br>
              <a:rPr lang="en-US" b="1" dirty="0" smtClean="0">
                <a:solidFill>
                  <a:schemeClr val="bg1"/>
                </a:solidFill>
              </a:rPr>
            </a:br>
            <a:r>
              <a:rPr lang="en-US" b="1" dirty="0" smtClean="0">
                <a:solidFill>
                  <a:schemeClr val="bg1"/>
                </a:solidFill>
              </a:rPr>
              <a:t>How to Use It in Negations</a:t>
            </a:r>
            <a:endParaRPr lang="en-US" b="1" dirty="0">
              <a:solidFill>
                <a:schemeClr val="bg1"/>
              </a:solidFill>
            </a:endParaRPr>
          </a:p>
        </p:txBody>
      </p:sp>
      <p:sp>
        <p:nvSpPr>
          <p:cNvPr id="3" name="Subtitle 2"/>
          <p:cNvSpPr txBox="1">
            <a:spLocks/>
          </p:cNvSpPr>
          <p:nvPr/>
        </p:nvSpPr>
        <p:spPr>
          <a:xfrm>
            <a:off x="0" y="4724400"/>
            <a:ext cx="9144000" cy="1752600"/>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b="1" dirty="0" smtClean="0"/>
              <a:t>John D. Abraham</a:t>
            </a:r>
          </a:p>
          <a:p>
            <a:pPr marL="0" indent="0" algn="ctr">
              <a:buNone/>
            </a:pPr>
            <a:r>
              <a:rPr lang="en-US" b="1" dirty="0" smtClean="0"/>
              <a:t>AFTNHP Professional Issues Conference</a:t>
            </a:r>
          </a:p>
          <a:p>
            <a:pPr marL="0" indent="0" algn="ctr">
              <a:buNone/>
            </a:pPr>
            <a:r>
              <a:rPr lang="en-US" b="1" dirty="0" smtClean="0"/>
              <a:t>Washington, DC </a:t>
            </a:r>
          </a:p>
          <a:p>
            <a:pPr marL="0" indent="0" algn="ctr">
              <a:buNone/>
            </a:pPr>
            <a:r>
              <a:rPr lang="en-US" b="1" dirty="0" smtClean="0"/>
              <a:t>June 2018 </a:t>
            </a:r>
            <a:endParaRPr lang="en-US" b="1" dirty="0"/>
          </a:p>
        </p:txBody>
      </p:sp>
    </p:spTree>
    <p:extLst>
      <p:ext uri="{BB962C8B-B14F-4D97-AF65-F5344CB8AC3E}">
        <p14:creationId xmlns:p14="http://schemas.microsoft.com/office/powerpoint/2010/main" val="3523407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Cost Overview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4140865"/>
              </p:ext>
            </p:extLst>
          </p:nvPr>
        </p:nvGraphicFramePr>
        <p:xfrm>
          <a:off x="685800" y="1447800"/>
          <a:ext cx="8153400" cy="5050817"/>
        </p:xfrm>
        <a:graphic>
          <a:graphicData uri="http://schemas.openxmlformats.org/drawingml/2006/table">
            <a:tbl>
              <a:tblPr firstRow="1" bandRow="1">
                <a:tableStyleId>{5C22544A-7EE6-4342-B048-85BDC9FD1C3A}</a:tableStyleId>
              </a:tblPr>
              <a:tblGrid>
                <a:gridCol w="1630680"/>
                <a:gridCol w="1630680"/>
                <a:gridCol w="1630680"/>
                <a:gridCol w="1630680"/>
                <a:gridCol w="1630680"/>
              </a:tblGrid>
              <a:tr h="631217">
                <a:tc>
                  <a:txBody>
                    <a:bodyPr/>
                    <a:lstStyle/>
                    <a:p>
                      <a:endParaRPr lang="en-US" dirty="0"/>
                    </a:p>
                  </a:txBody>
                  <a:tcPr/>
                </a:tc>
                <a:tc>
                  <a:txBody>
                    <a:bodyPr/>
                    <a:lstStyle/>
                    <a:p>
                      <a:r>
                        <a:rPr lang="en-US" dirty="0" smtClean="0"/>
                        <a:t>2013</a:t>
                      </a:r>
                      <a:endParaRPr lang="en-US" dirty="0"/>
                    </a:p>
                  </a:txBody>
                  <a:tcPr/>
                </a:tc>
                <a:tc>
                  <a:txBody>
                    <a:bodyPr/>
                    <a:lstStyle/>
                    <a:p>
                      <a:r>
                        <a:rPr lang="en-US" dirty="0" smtClean="0"/>
                        <a:t>2014</a:t>
                      </a:r>
                      <a:endParaRPr lang="en-US" dirty="0"/>
                    </a:p>
                  </a:txBody>
                  <a:tcPr/>
                </a:tc>
                <a:tc>
                  <a:txBody>
                    <a:bodyPr/>
                    <a:lstStyle/>
                    <a:p>
                      <a:r>
                        <a:rPr lang="en-US" dirty="0" smtClean="0"/>
                        <a:t>$ Change</a:t>
                      </a:r>
                      <a:endParaRPr lang="en-US" dirty="0"/>
                    </a:p>
                  </a:txBody>
                  <a:tcPr/>
                </a:tc>
                <a:tc>
                  <a:txBody>
                    <a:bodyPr/>
                    <a:lstStyle/>
                    <a:p>
                      <a:r>
                        <a:rPr lang="en-US" dirty="0" smtClean="0"/>
                        <a:t>% Change</a:t>
                      </a:r>
                      <a:endParaRPr lang="en-US" dirty="0"/>
                    </a:p>
                  </a:txBody>
                  <a:tcPr/>
                </a:tc>
              </a:tr>
              <a:tr h="435583">
                <a:tc>
                  <a:txBody>
                    <a:bodyPr/>
                    <a:lstStyle/>
                    <a:p>
                      <a:r>
                        <a:rPr lang="en-US" dirty="0" smtClean="0"/>
                        <a:t>ER Cont. </a:t>
                      </a:r>
                      <a:endParaRPr lang="en-US" dirty="0"/>
                    </a:p>
                  </a:txBody>
                  <a:tcPr/>
                </a:tc>
                <a:tc>
                  <a:txBody>
                    <a:bodyPr/>
                    <a:lstStyle/>
                    <a:p>
                      <a:r>
                        <a:rPr lang="en-US" dirty="0" smtClean="0"/>
                        <a:t>$4,000,000</a:t>
                      </a:r>
                      <a:endParaRPr lang="en-US" dirty="0"/>
                    </a:p>
                  </a:txBody>
                  <a:tcPr/>
                </a:tc>
                <a:tc>
                  <a:txBody>
                    <a:bodyPr/>
                    <a:lstStyle/>
                    <a:p>
                      <a:r>
                        <a:rPr lang="en-US" dirty="0" smtClean="0"/>
                        <a:t>$4,600,000</a:t>
                      </a:r>
                      <a:endParaRPr lang="en-US" dirty="0"/>
                    </a:p>
                  </a:txBody>
                  <a:tcPr/>
                </a:tc>
                <a:tc>
                  <a:txBody>
                    <a:bodyPr/>
                    <a:lstStyle/>
                    <a:p>
                      <a:r>
                        <a:rPr lang="en-US" dirty="0" smtClean="0"/>
                        <a:t>$600,000</a:t>
                      </a:r>
                      <a:endParaRPr lang="en-US" dirty="0"/>
                    </a:p>
                  </a:txBody>
                  <a:tcPr/>
                </a:tc>
                <a:tc>
                  <a:txBody>
                    <a:bodyPr/>
                    <a:lstStyle/>
                    <a:p>
                      <a:r>
                        <a:rPr lang="en-US" dirty="0" smtClean="0"/>
                        <a:t>15%</a:t>
                      </a:r>
                      <a:endParaRPr lang="en-US" dirty="0"/>
                    </a:p>
                  </a:txBody>
                  <a:tcPr/>
                </a:tc>
              </a:tr>
              <a:tr h="457200">
                <a:tc>
                  <a:txBody>
                    <a:bodyPr/>
                    <a:lstStyle/>
                    <a:p>
                      <a:r>
                        <a:rPr lang="en-US" dirty="0" smtClean="0"/>
                        <a:t>EE Cont. </a:t>
                      </a:r>
                      <a:endParaRPr lang="en-US" dirty="0"/>
                    </a:p>
                  </a:txBody>
                  <a:tcPr/>
                </a:tc>
                <a:tc>
                  <a:txBody>
                    <a:bodyPr/>
                    <a:lstStyle/>
                    <a:p>
                      <a:r>
                        <a:rPr lang="en-US" dirty="0" smtClean="0"/>
                        <a:t>$600,000</a:t>
                      </a:r>
                      <a:endParaRPr lang="en-US" dirty="0"/>
                    </a:p>
                  </a:txBody>
                  <a:tcPr/>
                </a:tc>
                <a:tc>
                  <a:txBody>
                    <a:bodyPr/>
                    <a:lstStyle/>
                    <a:p>
                      <a:r>
                        <a:rPr lang="en-US" dirty="0" smtClean="0"/>
                        <a:t>$650,000</a:t>
                      </a:r>
                      <a:endParaRPr lang="en-US" dirty="0"/>
                    </a:p>
                  </a:txBody>
                  <a:tcPr/>
                </a:tc>
                <a:tc>
                  <a:txBody>
                    <a:bodyPr/>
                    <a:lstStyle/>
                    <a:p>
                      <a:r>
                        <a:rPr lang="en-US" dirty="0" smtClean="0"/>
                        <a:t>$50,000</a:t>
                      </a:r>
                      <a:endParaRPr lang="en-US" dirty="0"/>
                    </a:p>
                  </a:txBody>
                  <a:tcPr/>
                </a:tc>
                <a:tc>
                  <a:txBody>
                    <a:bodyPr/>
                    <a:lstStyle/>
                    <a:p>
                      <a:r>
                        <a:rPr lang="en-US" dirty="0" smtClean="0"/>
                        <a:t>8.3%</a:t>
                      </a:r>
                      <a:endParaRPr lang="en-US" dirty="0"/>
                    </a:p>
                  </a:txBody>
                  <a:tcPr/>
                </a:tc>
              </a:tr>
              <a:tr h="457200">
                <a:tc>
                  <a:txBody>
                    <a:bodyPr/>
                    <a:lstStyle/>
                    <a:p>
                      <a:r>
                        <a:rPr lang="en-US" dirty="0" smtClean="0"/>
                        <a:t>Total Cont. </a:t>
                      </a:r>
                      <a:endParaRPr lang="en-US" dirty="0"/>
                    </a:p>
                  </a:txBody>
                  <a:tcPr/>
                </a:tc>
                <a:tc>
                  <a:txBody>
                    <a:bodyPr/>
                    <a:lstStyle/>
                    <a:p>
                      <a:r>
                        <a:rPr lang="en-US" dirty="0" smtClean="0"/>
                        <a:t>$4,600,000</a:t>
                      </a:r>
                      <a:endParaRPr lang="en-US" dirty="0"/>
                    </a:p>
                  </a:txBody>
                  <a:tcPr/>
                </a:tc>
                <a:tc>
                  <a:txBody>
                    <a:bodyPr/>
                    <a:lstStyle/>
                    <a:p>
                      <a:r>
                        <a:rPr lang="en-US" dirty="0" smtClean="0"/>
                        <a:t>$5,250,000</a:t>
                      </a:r>
                      <a:endParaRPr lang="en-US" dirty="0"/>
                    </a:p>
                  </a:txBody>
                  <a:tcPr/>
                </a:tc>
                <a:tc>
                  <a:txBody>
                    <a:bodyPr/>
                    <a:lstStyle/>
                    <a:p>
                      <a:r>
                        <a:rPr lang="en-US" dirty="0" smtClean="0"/>
                        <a:t>$650,000</a:t>
                      </a:r>
                      <a:endParaRPr lang="en-US" dirty="0"/>
                    </a:p>
                  </a:txBody>
                  <a:tcPr/>
                </a:tc>
                <a:tc>
                  <a:txBody>
                    <a:bodyPr/>
                    <a:lstStyle/>
                    <a:p>
                      <a:r>
                        <a:rPr lang="en-US" dirty="0" smtClean="0"/>
                        <a:t>7.6%</a:t>
                      </a:r>
                      <a:endParaRPr lang="en-US" dirty="0"/>
                    </a:p>
                  </a:txBody>
                  <a:tcPr/>
                </a:tc>
              </a:tr>
              <a:tr h="381000">
                <a:tc>
                  <a:txBody>
                    <a:bodyPr/>
                    <a:lstStyle/>
                    <a:p>
                      <a:r>
                        <a:rPr lang="en-US" dirty="0" smtClean="0"/>
                        <a:t>% EE Cont. </a:t>
                      </a:r>
                      <a:endParaRPr lang="en-US" dirty="0"/>
                    </a:p>
                  </a:txBody>
                  <a:tcPr/>
                </a:tc>
                <a:tc>
                  <a:txBody>
                    <a:bodyPr/>
                    <a:lstStyle/>
                    <a:p>
                      <a:r>
                        <a:rPr lang="en-US" dirty="0" smtClean="0"/>
                        <a:t>13%</a:t>
                      </a:r>
                      <a:endParaRPr lang="en-US" dirty="0"/>
                    </a:p>
                  </a:txBody>
                  <a:tcPr/>
                </a:tc>
                <a:tc>
                  <a:txBody>
                    <a:bodyPr/>
                    <a:lstStyle/>
                    <a:p>
                      <a:r>
                        <a:rPr lang="en-US" dirty="0" smtClean="0"/>
                        <a:t>13%</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457200">
                <a:tc>
                  <a:txBody>
                    <a:bodyPr/>
                    <a:lstStyle/>
                    <a:p>
                      <a:r>
                        <a:rPr lang="en-US" dirty="0" smtClean="0"/>
                        <a:t>Medical Claims</a:t>
                      </a:r>
                      <a:endParaRPr lang="en-US" dirty="0"/>
                    </a:p>
                  </a:txBody>
                  <a:tcPr/>
                </a:tc>
                <a:tc>
                  <a:txBody>
                    <a:bodyPr/>
                    <a:lstStyle/>
                    <a:p>
                      <a:r>
                        <a:rPr lang="en-US" dirty="0" smtClean="0"/>
                        <a:t>$3,220,000</a:t>
                      </a:r>
                      <a:endParaRPr lang="en-US" dirty="0"/>
                    </a:p>
                  </a:txBody>
                  <a:tcPr/>
                </a:tc>
                <a:tc>
                  <a:txBody>
                    <a:bodyPr/>
                    <a:lstStyle/>
                    <a:p>
                      <a:r>
                        <a:rPr lang="en-US" dirty="0" smtClean="0"/>
                        <a:t>$3,564,000</a:t>
                      </a:r>
                      <a:endParaRPr lang="en-US" dirty="0"/>
                    </a:p>
                  </a:txBody>
                  <a:tcPr/>
                </a:tc>
                <a:tc>
                  <a:txBody>
                    <a:bodyPr/>
                    <a:lstStyle/>
                    <a:p>
                      <a:r>
                        <a:rPr lang="en-US" dirty="0" smtClean="0"/>
                        <a:t>$344,000</a:t>
                      </a:r>
                      <a:endParaRPr lang="en-US" dirty="0"/>
                    </a:p>
                  </a:txBody>
                  <a:tcPr/>
                </a:tc>
                <a:tc>
                  <a:txBody>
                    <a:bodyPr/>
                    <a:lstStyle/>
                    <a:p>
                      <a:r>
                        <a:rPr lang="en-US" dirty="0" smtClean="0"/>
                        <a:t>10.7%</a:t>
                      </a:r>
                      <a:endParaRPr lang="en-US" dirty="0"/>
                    </a:p>
                  </a:txBody>
                  <a:tcPr/>
                </a:tc>
              </a:tr>
              <a:tr h="381000">
                <a:tc>
                  <a:txBody>
                    <a:bodyPr/>
                    <a:lstStyle/>
                    <a:p>
                      <a:r>
                        <a:rPr lang="en-US" dirty="0" smtClean="0"/>
                        <a:t>RX Claims</a:t>
                      </a:r>
                      <a:endParaRPr lang="en-US" dirty="0"/>
                    </a:p>
                  </a:txBody>
                  <a:tcPr/>
                </a:tc>
                <a:tc>
                  <a:txBody>
                    <a:bodyPr/>
                    <a:lstStyle/>
                    <a:p>
                      <a:r>
                        <a:rPr lang="en-US" dirty="0" smtClean="0"/>
                        <a:t>$460,000</a:t>
                      </a:r>
                      <a:endParaRPr lang="en-US" dirty="0"/>
                    </a:p>
                  </a:txBody>
                  <a:tcPr/>
                </a:tc>
                <a:tc>
                  <a:txBody>
                    <a:bodyPr/>
                    <a:lstStyle/>
                    <a:p>
                      <a:r>
                        <a:rPr lang="en-US" dirty="0" smtClean="0"/>
                        <a:t>$630,000</a:t>
                      </a:r>
                      <a:endParaRPr lang="en-US" dirty="0"/>
                    </a:p>
                  </a:txBody>
                  <a:tcPr/>
                </a:tc>
                <a:tc>
                  <a:txBody>
                    <a:bodyPr/>
                    <a:lstStyle/>
                    <a:p>
                      <a:r>
                        <a:rPr lang="en-US" dirty="0" smtClean="0"/>
                        <a:t>$170,000</a:t>
                      </a:r>
                      <a:endParaRPr lang="en-US" dirty="0"/>
                    </a:p>
                  </a:txBody>
                  <a:tcPr/>
                </a:tc>
                <a:tc>
                  <a:txBody>
                    <a:bodyPr/>
                    <a:lstStyle/>
                    <a:p>
                      <a:r>
                        <a:rPr lang="en-US" dirty="0" smtClean="0"/>
                        <a:t>37%</a:t>
                      </a:r>
                      <a:endParaRPr lang="en-US" dirty="0"/>
                    </a:p>
                  </a:txBody>
                  <a:tcPr/>
                </a:tc>
              </a:tr>
              <a:tr h="381000">
                <a:tc>
                  <a:txBody>
                    <a:bodyPr/>
                    <a:lstStyle/>
                    <a:p>
                      <a:r>
                        <a:rPr lang="en-US" dirty="0" smtClean="0"/>
                        <a:t>PPO Access Fee</a:t>
                      </a:r>
                      <a:endParaRPr lang="en-US" dirty="0"/>
                    </a:p>
                  </a:txBody>
                  <a:tcPr/>
                </a:tc>
                <a:tc>
                  <a:txBody>
                    <a:bodyPr/>
                    <a:lstStyle/>
                    <a:p>
                      <a:r>
                        <a:rPr lang="en-US" dirty="0" smtClean="0"/>
                        <a:t>$46,000</a:t>
                      </a:r>
                      <a:endParaRPr lang="en-US" dirty="0"/>
                    </a:p>
                  </a:txBody>
                  <a:tcPr/>
                </a:tc>
                <a:tc>
                  <a:txBody>
                    <a:bodyPr/>
                    <a:lstStyle/>
                    <a:p>
                      <a:r>
                        <a:rPr lang="en-US" dirty="0" smtClean="0"/>
                        <a:t>$52,500</a:t>
                      </a:r>
                      <a:endParaRPr lang="en-US" dirty="0"/>
                    </a:p>
                  </a:txBody>
                  <a:tcPr/>
                </a:tc>
                <a:tc>
                  <a:txBody>
                    <a:bodyPr/>
                    <a:lstStyle/>
                    <a:p>
                      <a:r>
                        <a:rPr lang="en-US" dirty="0" smtClean="0"/>
                        <a:t>$6,500</a:t>
                      </a:r>
                      <a:endParaRPr lang="en-US" dirty="0"/>
                    </a:p>
                  </a:txBody>
                  <a:tcPr/>
                </a:tc>
                <a:tc>
                  <a:txBody>
                    <a:bodyPr/>
                    <a:lstStyle/>
                    <a:p>
                      <a:r>
                        <a:rPr lang="en-US" dirty="0" smtClean="0"/>
                        <a:t>14%</a:t>
                      </a:r>
                      <a:endParaRPr lang="en-US" dirty="0"/>
                    </a:p>
                  </a:txBody>
                  <a:tcPr/>
                </a:tc>
              </a:tr>
              <a:tr h="304800">
                <a:tc>
                  <a:txBody>
                    <a:bodyPr/>
                    <a:lstStyle/>
                    <a:p>
                      <a:r>
                        <a:rPr lang="en-US" dirty="0" smtClean="0"/>
                        <a:t>UR Expense</a:t>
                      </a:r>
                      <a:endParaRPr lang="en-US" dirty="0"/>
                    </a:p>
                  </a:txBody>
                  <a:tcPr/>
                </a:tc>
                <a:tc>
                  <a:txBody>
                    <a:bodyPr/>
                    <a:lstStyle/>
                    <a:p>
                      <a:r>
                        <a:rPr lang="en-US" dirty="0" smtClean="0"/>
                        <a:t>$92,000</a:t>
                      </a:r>
                      <a:endParaRPr lang="en-US" dirty="0"/>
                    </a:p>
                  </a:txBody>
                  <a:tcPr/>
                </a:tc>
                <a:tc>
                  <a:txBody>
                    <a:bodyPr/>
                    <a:lstStyle/>
                    <a:p>
                      <a:r>
                        <a:rPr lang="en-US" dirty="0" smtClean="0"/>
                        <a:t>$105,000</a:t>
                      </a:r>
                      <a:endParaRPr lang="en-US" dirty="0"/>
                    </a:p>
                  </a:txBody>
                  <a:tcPr/>
                </a:tc>
                <a:tc>
                  <a:txBody>
                    <a:bodyPr/>
                    <a:lstStyle/>
                    <a:p>
                      <a:r>
                        <a:rPr lang="en-US" dirty="0" smtClean="0"/>
                        <a:t>$13,000</a:t>
                      </a:r>
                      <a:endParaRPr lang="en-US" dirty="0"/>
                    </a:p>
                  </a:txBody>
                  <a:tcPr/>
                </a:tc>
                <a:tc>
                  <a:txBody>
                    <a:bodyPr/>
                    <a:lstStyle/>
                    <a:p>
                      <a:r>
                        <a:rPr lang="en-US" dirty="0" smtClean="0"/>
                        <a:t>14%</a:t>
                      </a:r>
                      <a:endParaRPr lang="en-US" dirty="0"/>
                    </a:p>
                  </a:txBody>
                  <a:tcPr/>
                </a:tc>
              </a:tr>
              <a:tr h="472440">
                <a:tc>
                  <a:txBody>
                    <a:bodyPr/>
                    <a:lstStyle/>
                    <a:p>
                      <a:r>
                        <a:rPr lang="en-US" dirty="0" smtClean="0"/>
                        <a:t>Claims Adj. </a:t>
                      </a:r>
                      <a:endParaRPr lang="en-US" dirty="0"/>
                    </a:p>
                  </a:txBody>
                  <a:tcPr/>
                </a:tc>
                <a:tc>
                  <a:txBody>
                    <a:bodyPr/>
                    <a:lstStyle/>
                    <a:p>
                      <a:r>
                        <a:rPr lang="en-US" dirty="0" smtClean="0"/>
                        <a:t>$230,000</a:t>
                      </a:r>
                      <a:endParaRPr lang="en-US" dirty="0"/>
                    </a:p>
                  </a:txBody>
                  <a:tcPr/>
                </a:tc>
                <a:tc>
                  <a:txBody>
                    <a:bodyPr/>
                    <a:lstStyle/>
                    <a:p>
                      <a:r>
                        <a:rPr lang="en-US" dirty="0" smtClean="0"/>
                        <a:t>$262,500</a:t>
                      </a:r>
                      <a:endParaRPr lang="en-US" dirty="0"/>
                    </a:p>
                  </a:txBody>
                  <a:tcPr/>
                </a:tc>
                <a:tc>
                  <a:txBody>
                    <a:bodyPr/>
                    <a:lstStyle/>
                    <a:p>
                      <a:r>
                        <a:rPr lang="en-US" dirty="0" smtClean="0"/>
                        <a:t>$32,500</a:t>
                      </a:r>
                      <a:endParaRPr lang="en-US" dirty="0"/>
                    </a:p>
                  </a:txBody>
                  <a:tcPr/>
                </a:tc>
                <a:tc>
                  <a:txBody>
                    <a:bodyPr/>
                    <a:lstStyle/>
                    <a:p>
                      <a:r>
                        <a:rPr lang="en-US" dirty="0" smtClean="0"/>
                        <a:t>14%</a:t>
                      </a:r>
                      <a:endParaRPr lang="en-US" dirty="0"/>
                    </a:p>
                  </a:txBody>
                  <a:tcPr/>
                </a:tc>
              </a:tr>
              <a:tr h="631217">
                <a:tc>
                  <a:txBody>
                    <a:bodyPr/>
                    <a:lstStyle/>
                    <a:p>
                      <a:r>
                        <a:rPr lang="en-US" dirty="0" smtClean="0"/>
                        <a:t>Total Expense</a:t>
                      </a:r>
                      <a:endParaRPr lang="en-US" dirty="0"/>
                    </a:p>
                  </a:txBody>
                  <a:tcPr/>
                </a:tc>
                <a:tc>
                  <a:txBody>
                    <a:bodyPr/>
                    <a:lstStyle/>
                    <a:p>
                      <a:r>
                        <a:rPr lang="en-US" dirty="0" smtClean="0"/>
                        <a:t>$4,048,000</a:t>
                      </a:r>
                      <a:endParaRPr lang="en-US" dirty="0"/>
                    </a:p>
                  </a:txBody>
                  <a:tcPr/>
                </a:tc>
                <a:tc>
                  <a:txBody>
                    <a:bodyPr/>
                    <a:lstStyle/>
                    <a:p>
                      <a:r>
                        <a:rPr lang="en-US" dirty="0" smtClean="0"/>
                        <a:t>$4,613,500</a:t>
                      </a:r>
                      <a:endParaRPr lang="en-US" dirty="0"/>
                    </a:p>
                  </a:txBody>
                  <a:tcPr/>
                </a:tc>
                <a:tc>
                  <a:txBody>
                    <a:bodyPr/>
                    <a:lstStyle/>
                    <a:p>
                      <a:r>
                        <a:rPr lang="en-US" dirty="0" smtClean="0"/>
                        <a:t>$565,500</a:t>
                      </a:r>
                      <a:endParaRPr lang="en-US" dirty="0"/>
                    </a:p>
                  </a:txBody>
                  <a:tcPr/>
                </a:tc>
                <a:tc>
                  <a:txBody>
                    <a:bodyPr/>
                    <a:lstStyle/>
                    <a:p>
                      <a:r>
                        <a:rPr lang="en-US" dirty="0" smtClean="0"/>
                        <a:t>14%</a:t>
                      </a:r>
                      <a:endParaRPr lang="en-US" dirty="0"/>
                    </a:p>
                  </a:txBody>
                  <a:tcPr/>
                </a:tc>
              </a:tr>
            </a:tbl>
          </a:graphicData>
        </a:graphic>
      </p:graphicFrame>
    </p:spTree>
    <p:extLst>
      <p:ext uri="{BB962C8B-B14F-4D97-AF65-F5344CB8AC3E}">
        <p14:creationId xmlns:p14="http://schemas.microsoft.com/office/powerpoint/2010/main" val="2981757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58"/>
            <a:ext cx="8229600" cy="910542"/>
          </a:xfrm>
        </p:spPr>
        <p:txBody>
          <a:bodyPr/>
          <a:lstStyle/>
          <a:p>
            <a:r>
              <a:rPr lang="en-US" dirty="0" smtClean="0"/>
              <a:t>Medical Claims Breakdown</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638211943"/>
              </p:ext>
            </p:extLst>
          </p:nvPr>
        </p:nvGraphicFramePr>
        <p:xfrm>
          <a:off x="457200" y="770374"/>
          <a:ext cx="8305800" cy="5628640"/>
        </p:xfrm>
        <a:graphic>
          <a:graphicData uri="http://schemas.openxmlformats.org/drawingml/2006/table">
            <a:tbl>
              <a:tblPr firstRow="1" bandRow="1">
                <a:tableStyleId>{5C22544A-7EE6-4342-B048-85BDC9FD1C3A}</a:tableStyleId>
              </a:tblPr>
              <a:tblGrid>
                <a:gridCol w="1661160"/>
                <a:gridCol w="1661160"/>
                <a:gridCol w="1661160"/>
                <a:gridCol w="1661160"/>
                <a:gridCol w="1661160"/>
              </a:tblGrid>
              <a:tr h="370840">
                <a:tc>
                  <a:txBody>
                    <a:bodyPr/>
                    <a:lstStyle/>
                    <a:p>
                      <a:endParaRPr lang="en-US" dirty="0"/>
                    </a:p>
                  </a:txBody>
                  <a:tcPr/>
                </a:tc>
                <a:tc>
                  <a:txBody>
                    <a:bodyPr/>
                    <a:lstStyle/>
                    <a:p>
                      <a:r>
                        <a:rPr lang="en-US" dirty="0" smtClean="0"/>
                        <a:t>2013</a:t>
                      </a:r>
                      <a:endParaRPr lang="en-US" dirty="0"/>
                    </a:p>
                  </a:txBody>
                  <a:tcPr/>
                </a:tc>
                <a:tc>
                  <a:txBody>
                    <a:bodyPr/>
                    <a:lstStyle/>
                    <a:p>
                      <a:r>
                        <a:rPr lang="en-US" dirty="0" smtClean="0"/>
                        <a:t>2014</a:t>
                      </a:r>
                      <a:endParaRPr lang="en-US" dirty="0"/>
                    </a:p>
                  </a:txBody>
                  <a:tcPr/>
                </a:tc>
                <a:tc>
                  <a:txBody>
                    <a:bodyPr/>
                    <a:lstStyle/>
                    <a:p>
                      <a:r>
                        <a:rPr lang="en-US" dirty="0" smtClean="0"/>
                        <a:t>$ Change</a:t>
                      </a:r>
                      <a:endParaRPr lang="en-US" dirty="0"/>
                    </a:p>
                  </a:txBody>
                  <a:tcPr/>
                </a:tc>
                <a:tc>
                  <a:txBody>
                    <a:bodyPr/>
                    <a:lstStyle/>
                    <a:p>
                      <a:r>
                        <a:rPr lang="en-US" dirty="0" smtClean="0"/>
                        <a:t>% Change</a:t>
                      </a:r>
                      <a:endParaRPr lang="en-US" dirty="0"/>
                    </a:p>
                  </a:txBody>
                  <a:tcPr/>
                </a:tc>
              </a:tr>
              <a:tr h="370840">
                <a:tc>
                  <a:txBody>
                    <a:bodyPr/>
                    <a:lstStyle/>
                    <a:p>
                      <a:r>
                        <a:rPr lang="en-US" dirty="0" smtClean="0"/>
                        <a:t>Medical Claims</a:t>
                      </a:r>
                      <a:endParaRPr lang="en-US" dirty="0"/>
                    </a:p>
                  </a:txBody>
                  <a:tcPr/>
                </a:tc>
                <a:tc>
                  <a:txBody>
                    <a:bodyPr/>
                    <a:lstStyle/>
                    <a:p>
                      <a:r>
                        <a:rPr lang="en-US" dirty="0" smtClean="0"/>
                        <a:t>$3,220,000</a:t>
                      </a:r>
                      <a:endParaRPr lang="en-US" dirty="0"/>
                    </a:p>
                  </a:txBody>
                  <a:tcPr/>
                </a:tc>
                <a:tc>
                  <a:txBody>
                    <a:bodyPr/>
                    <a:lstStyle/>
                    <a:p>
                      <a:r>
                        <a:rPr lang="en-US" dirty="0" smtClean="0"/>
                        <a:t>$3,564,000</a:t>
                      </a:r>
                      <a:endParaRPr lang="en-US" dirty="0"/>
                    </a:p>
                  </a:txBody>
                  <a:tcPr/>
                </a:tc>
                <a:tc>
                  <a:txBody>
                    <a:bodyPr/>
                    <a:lstStyle/>
                    <a:p>
                      <a:r>
                        <a:rPr lang="en-US" dirty="0" smtClean="0"/>
                        <a:t>$344,000</a:t>
                      </a:r>
                      <a:endParaRPr lang="en-US" dirty="0"/>
                    </a:p>
                  </a:txBody>
                  <a:tcPr/>
                </a:tc>
                <a:tc>
                  <a:txBody>
                    <a:bodyPr/>
                    <a:lstStyle/>
                    <a:p>
                      <a:r>
                        <a:rPr lang="en-US" dirty="0" smtClean="0"/>
                        <a:t>10.7%</a:t>
                      </a:r>
                      <a:endParaRPr lang="en-US" dirty="0"/>
                    </a:p>
                  </a:txBody>
                  <a:tcPr/>
                </a:tc>
              </a:tr>
              <a:tr h="604520">
                <a:tc>
                  <a:txBody>
                    <a:bodyPr/>
                    <a:lstStyle/>
                    <a:p>
                      <a:r>
                        <a:rPr lang="en-US" b="0" dirty="0" smtClean="0"/>
                        <a:t>Physician Claims</a:t>
                      </a:r>
                      <a:endParaRPr lang="en-US" b="0" dirty="0"/>
                    </a:p>
                  </a:txBody>
                  <a:tcPr/>
                </a:tc>
                <a:tc>
                  <a:txBody>
                    <a:bodyPr/>
                    <a:lstStyle/>
                    <a:p>
                      <a:r>
                        <a:rPr lang="en-US" b="0" dirty="0" smtClean="0"/>
                        <a:t>$805,000</a:t>
                      </a:r>
                      <a:endParaRPr lang="en-US" b="0" dirty="0"/>
                    </a:p>
                  </a:txBody>
                  <a:tcPr/>
                </a:tc>
                <a:tc>
                  <a:txBody>
                    <a:bodyPr/>
                    <a:lstStyle/>
                    <a:p>
                      <a:r>
                        <a:rPr lang="en-US" b="0" dirty="0" smtClean="0"/>
                        <a:t>$991,00</a:t>
                      </a:r>
                      <a:endParaRPr lang="en-US" b="0" dirty="0"/>
                    </a:p>
                  </a:txBody>
                  <a:tcPr/>
                </a:tc>
                <a:tc>
                  <a:txBody>
                    <a:bodyPr/>
                    <a:lstStyle/>
                    <a:p>
                      <a:r>
                        <a:rPr lang="en-US" b="0" dirty="0" smtClean="0"/>
                        <a:t>$186,000</a:t>
                      </a:r>
                      <a:endParaRPr lang="en-US" b="0" dirty="0"/>
                    </a:p>
                  </a:txBody>
                  <a:tcPr/>
                </a:tc>
                <a:tc>
                  <a:txBody>
                    <a:bodyPr/>
                    <a:lstStyle/>
                    <a:p>
                      <a:r>
                        <a:rPr lang="en-US" b="0" dirty="0" smtClean="0"/>
                        <a:t>23.1%</a:t>
                      </a:r>
                      <a:endParaRPr lang="en-US" b="0" dirty="0"/>
                    </a:p>
                  </a:txBody>
                  <a:tcPr/>
                </a:tc>
              </a:tr>
              <a:tr h="370840">
                <a:tc>
                  <a:txBody>
                    <a:bodyPr/>
                    <a:lstStyle/>
                    <a:p>
                      <a:r>
                        <a:rPr lang="en-US" dirty="0" smtClean="0"/>
                        <a:t>In-Network</a:t>
                      </a:r>
                      <a:endParaRPr lang="en-US" dirty="0"/>
                    </a:p>
                  </a:txBody>
                  <a:tcPr/>
                </a:tc>
                <a:tc>
                  <a:txBody>
                    <a:bodyPr/>
                    <a:lstStyle/>
                    <a:p>
                      <a:r>
                        <a:rPr lang="en-US" dirty="0" smtClean="0"/>
                        <a:t>$765,000</a:t>
                      </a:r>
                      <a:endParaRPr lang="en-US" dirty="0"/>
                    </a:p>
                  </a:txBody>
                  <a:tcPr/>
                </a:tc>
                <a:tc>
                  <a:txBody>
                    <a:bodyPr/>
                    <a:lstStyle/>
                    <a:p>
                      <a:r>
                        <a:rPr lang="en-US" dirty="0" smtClean="0"/>
                        <a:t>$847,000</a:t>
                      </a:r>
                      <a:endParaRPr lang="en-US" dirty="0"/>
                    </a:p>
                  </a:txBody>
                  <a:tcPr/>
                </a:tc>
                <a:tc>
                  <a:txBody>
                    <a:bodyPr/>
                    <a:lstStyle/>
                    <a:p>
                      <a:r>
                        <a:rPr lang="en-US" dirty="0" smtClean="0"/>
                        <a:t>$82,000</a:t>
                      </a:r>
                      <a:endParaRPr lang="en-US" dirty="0"/>
                    </a:p>
                  </a:txBody>
                  <a:tcPr/>
                </a:tc>
                <a:tc>
                  <a:txBody>
                    <a:bodyPr/>
                    <a:lstStyle/>
                    <a:p>
                      <a:r>
                        <a:rPr lang="en-US" dirty="0" smtClean="0"/>
                        <a:t>10.2%</a:t>
                      </a:r>
                      <a:endParaRPr lang="en-US" dirty="0"/>
                    </a:p>
                  </a:txBody>
                  <a:tcPr/>
                </a:tc>
              </a:tr>
              <a:tr h="370840">
                <a:tc>
                  <a:txBody>
                    <a:bodyPr/>
                    <a:lstStyle/>
                    <a:p>
                      <a:r>
                        <a:rPr lang="en-US" dirty="0" smtClean="0"/>
                        <a:t>In-Network %</a:t>
                      </a:r>
                      <a:endParaRPr lang="en-US" dirty="0"/>
                    </a:p>
                  </a:txBody>
                  <a:tcPr/>
                </a:tc>
                <a:tc>
                  <a:txBody>
                    <a:bodyPr/>
                    <a:lstStyle/>
                    <a:p>
                      <a:r>
                        <a:rPr lang="en-US" dirty="0" smtClean="0"/>
                        <a:t>95%</a:t>
                      </a:r>
                      <a:endParaRPr lang="en-US" dirty="0"/>
                    </a:p>
                  </a:txBody>
                  <a:tcPr/>
                </a:tc>
                <a:tc>
                  <a:txBody>
                    <a:bodyPr/>
                    <a:lstStyle/>
                    <a:p>
                      <a:r>
                        <a:rPr lang="en-US" dirty="0" smtClean="0"/>
                        <a:t>95%</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70840">
                <a:tc>
                  <a:txBody>
                    <a:bodyPr/>
                    <a:lstStyle/>
                    <a:p>
                      <a:r>
                        <a:rPr lang="en-US" dirty="0" smtClean="0"/>
                        <a:t>Out-of-Net</a:t>
                      </a:r>
                      <a:endParaRPr lang="en-US" dirty="0"/>
                    </a:p>
                  </a:txBody>
                  <a:tcPr/>
                </a:tc>
                <a:tc>
                  <a:txBody>
                    <a:bodyPr/>
                    <a:lstStyle/>
                    <a:p>
                      <a:r>
                        <a:rPr lang="en-US" dirty="0" smtClean="0"/>
                        <a:t>$40,000</a:t>
                      </a:r>
                      <a:endParaRPr lang="en-US" dirty="0"/>
                    </a:p>
                  </a:txBody>
                  <a:tcPr/>
                </a:tc>
                <a:tc>
                  <a:txBody>
                    <a:bodyPr/>
                    <a:lstStyle/>
                    <a:p>
                      <a:r>
                        <a:rPr lang="en-US" dirty="0" smtClean="0"/>
                        <a:t>$44,000</a:t>
                      </a:r>
                      <a:endParaRPr lang="en-US" dirty="0"/>
                    </a:p>
                  </a:txBody>
                  <a:tcPr/>
                </a:tc>
                <a:tc>
                  <a:txBody>
                    <a:bodyPr/>
                    <a:lstStyle/>
                    <a:p>
                      <a:r>
                        <a:rPr lang="en-US" dirty="0" smtClean="0"/>
                        <a:t>$4,000</a:t>
                      </a:r>
                      <a:endParaRPr lang="en-US" dirty="0"/>
                    </a:p>
                  </a:txBody>
                  <a:tcPr/>
                </a:tc>
                <a:tc>
                  <a:txBody>
                    <a:bodyPr/>
                    <a:lstStyle/>
                    <a:p>
                      <a:r>
                        <a:rPr lang="en-US" dirty="0" smtClean="0"/>
                        <a:t>9%</a:t>
                      </a:r>
                      <a:endParaRPr lang="en-US" dirty="0"/>
                    </a:p>
                  </a:txBody>
                  <a:tcPr/>
                </a:tc>
              </a:tr>
              <a:tr h="370840">
                <a:tc>
                  <a:txBody>
                    <a:bodyPr/>
                    <a:lstStyle/>
                    <a:p>
                      <a:r>
                        <a:rPr lang="en-US" dirty="0" smtClean="0"/>
                        <a:t>Out-of-Net% </a:t>
                      </a:r>
                      <a:endParaRPr lang="en-US" dirty="0"/>
                    </a:p>
                  </a:txBody>
                  <a:tcPr/>
                </a:tc>
                <a:tc>
                  <a:txBody>
                    <a:bodyPr/>
                    <a:lstStyle/>
                    <a:p>
                      <a:r>
                        <a:rPr lang="en-US" dirty="0" smtClean="0"/>
                        <a:t>5%</a:t>
                      </a:r>
                      <a:endParaRPr lang="en-US" dirty="0"/>
                    </a:p>
                  </a:txBody>
                  <a:tcPr/>
                </a:tc>
                <a:tc>
                  <a:txBody>
                    <a:bodyPr/>
                    <a:lstStyle/>
                    <a:p>
                      <a:r>
                        <a:rPr lang="en-US" dirty="0" smtClean="0"/>
                        <a:t>5%</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70840">
                <a:tc>
                  <a:txBody>
                    <a:bodyPr/>
                    <a:lstStyle/>
                    <a:p>
                      <a:r>
                        <a:rPr lang="en-US" b="0" dirty="0" smtClean="0"/>
                        <a:t>  Inpatient –Hospital Claims</a:t>
                      </a:r>
                      <a:endParaRPr lang="en-US" b="0" dirty="0"/>
                    </a:p>
                  </a:txBody>
                  <a:tcPr/>
                </a:tc>
                <a:tc>
                  <a:txBody>
                    <a:bodyPr/>
                    <a:lstStyle/>
                    <a:p>
                      <a:r>
                        <a:rPr lang="en-US" b="0" dirty="0" smtClean="0"/>
                        <a:t>$1,449,000</a:t>
                      </a:r>
                      <a:endParaRPr lang="en-US" b="0" dirty="0"/>
                    </a:p>
                  </a:txBody>
                  <a:tcPr/>
                </a:tc>
                <a:tc>
                  <a:txBody>
                    <a:bodyPr/>
                    <a:lstStyle/>
                    <a:p>
                      <a:r>
                        <a:rPr lang="en-US" b="0" dirty="0" smtClean="0"/>
                        <a:t>$1,782,000</a:t>
                      </a:r>
                      <a:endParaRPr lang="en-US" b="0" dirty="0"/>
                    </a:p>
                  </a:txBody>
                  <a:tcPr/>
                </a:tc>
                <a:tc>
                  <a:txBody>
                    <a:bodyPr/>
                    <a:lstStyle/>
                    <a:p>
                      <a:r>
                        <a:rPr lang="en-US" b="0" dirty="0" smtClean="0"/>
                        <a:t>$333,000</a:t>
                      </a:r>
                      <a:endParaRPr lang="en-US" b="0" dirty="0"/>
                    </a:p>
                  </a:txBody>
                  <a:tcPr/>
                </a:tc>
                <a:tc>
                  <a:txBody>
                    <a:bodyPr/>
                    <a:lstStyle/>
                    <a:p>
                      <a:r>
                        <a:rPr lang="en-US" b="0" dirty="0" smtClean="0"/>
                        <a:t>23%</a:t>
                      </a:r>
                      <a:endParaRPr lang="en-US" b="0" dirty="0"/>
                    </a:p>
                  </a:txBody>
                  <a:tcPr/>
                </a:tc>
              </a:tr>
              <a:tr h="370840">
                <a:tc>
                  <a:txBody>
                    <a:bodyPr/>
                    <a:lstStyle/>
                    <a:p>
                      <a:r>
                        <a:rPr lang="en-US" dirty="0" smtClean="0"/>
                        <a:t>In Network</a:t>
                      </a:r>
                      <a:endParaRPr lang="en-US" dirty="0"/>
                    </a:p>
                  </a:txBody>
                  <a:tcPr/>
                </a:tc>
                <a:tc>
                  <a:txBody>
                    <a:bodyPr/>
                    <a:lstStyle/>
                    <a:p>
                      <a:r>
                        <a:rPr lang="en-US" dirty="0" smtClean="0"/>
                        <a:t>$1,376,550</a:t>
                      </a:r>
                      <a:endParaRPr lang="en-US" dirty="0"/>
                    </a:p>
                  </a:txBody>
                  <a:tcPr/>
                </a:tc>
                <a:tc>
                  <a:txBody>
                    <a:bodyPr/>
                    <a:lstStyle/>
                    <a:p>
                      <a:r>
                        <a:rPr lang="en-US" dirty="0" smtClean="0"/>
                        <a:t>$1,425,600</a:t>
                      </a:r>
                      <a:endParaRPr lang="en-US" dirty="0"/>
                    </a:p>
                  </a:txBody>
                  <a:tcPr/>
                </a:tc>
                <a:tc>
                  <a:txBody>
                    <a:bodyPr/>
                    <a:lstStyle/>
                    <a:p>
                      <a:r>
                        <a:rPr lang="en-US" dirty="0" smtClean="0"/>
                        <a:t>$49,050</a:t>
                      </a:r>
                      <a:endParaRPr lang="en-US" dirty="0"/>
                    </a:p>
                  </a:txBody>
                  <a:tcPr/>
                </a:tc>
                <a:tc>
                  <a:txBody>
                    <a:bodyPr/>
                    <a:lstStyle/>
                    <a:p>
                      <a:r>
                        <a:rPr lang="en-US" dirty="0" smtClean="0"/>
                        <a:t>10.7%</a:t>
                      </a:r>
                      <a:endParaRPr lang="en-US" dirty="0"/>
                    </a:p>
                  </a:txBody>
                  <a:tcPr/>
                </a:tc>
              </a:tr>
              <a:tr h="370840">
                <a:tc>
                  <a:txBody>
                    <a:bodyPr/>
                    <a:lstStyle/>
                    <a:p>
                      <a:r>
                        <a:rPr lang="en-US" dirty="0" smtClean="0"/>
                        <a:t>In Network %</a:t>
                      </a:r>
                      <a:endParaRPr lang="en-US" dirty="0"/>
                    </a:p>
                  </a:txBody>
                  <a:tcPr/>
                </a:tc>
                <a:tc>
                  <a:txBody>
                    <a:bodyPr/>
                    <a:lstStyle/>
                    <a:p>
                      <a:r>
                        <a:rPr lang="en-US" dirty="0" smtClean="0"/>
                        <a:t>95%</a:t>
                      </a:r>
                      <a:endParaRPr lang="en-US" dirty="0"/>
                    </a:p>
                  </a:txBody>
                  <a:tcPr/>
                </a:tc>
                <a:tc>
                  <a:txBody>
                    <a:bodyPr/>
                    <a:lstStyle/>
                    <a:p>
                      <a:r>
                        <a:rPr lang="en-US" dirty="0" smtClean="0"/>
                        <a:t>80%</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70840">
                <a:tc>
                  <a:txBody>
                    <a:bodyPr/>
                    <a:lstStyle/>
                    <a:p>
                      <a:r>
                        <a:rPr lang="en-US" dirty="0" smtClean="0"/>
                        <a:t>Out-Net </a:t>
                      </a:r>
                      <a:endParaRPr lang="en-US" dirty="0"/>
                    </a:p>
                  </a:txBody>
                  <a:tcPr/>
                </a:tc>
                <a:tc>
                  <a:txBody>
                    <a:bodyPr/>
                    <a:lstStyle/>
                    <a:p>
                      <a:r>
                        <a:rPr lang="en-US" dirty="0" smtClean="0"/>
                        <a:t>$72,450</a:t>
                      </a:r>
                      <a:endParaRPr lang="en-US" dirty="0"/>
                    </a:p>
                  </a:txBody>
                  <a:tcPr/>
                </a:tc>
                <a:tc>
                  <a:txBody>
                    <a:bodyPr/>
                    <a:lstStyle/>
                    <a:p>
                      <a:r>
                        <a:rPr lang="en-US" dirty="0" smtClean="0"/>
                        <a:t>$356,400</a:t>
                      </a:r>
                      <a:endParaRPr lang="en-US" dirty="0"/>
                    </a:p>
                  </a:txBody>
                  <a:tcPr/>
                </a:tc>
                <a:tc>
                  <a:txBody>
                    <a:bodyPr/>
                    <a:lstStyle/>
                    <a:p>
                      <a:r>
                        <a:rPr lang="en-US" dirty="0" smtClean="0"/>
                        <a:t>$283,950</a:t>
                      </a:r>
                      <a:endParaRPr lang="en-US" dirty="0"/>
                    </a:p>
                  </a:txBody>
                  <a:tcPr/>
                </a:tc>
                <a:tc>
                  <a:txBody>
                    <a:bodyPr/>
                    <a:lstStyle/>
                    <a:p>
                      <a:r>
                        <a:rPr lang="en-US" dirty="0" smtClean="0"/>
                        <a:t>292%</a:t>
                      </a:r>
                      <a:endParaRPr lang="en-US" dirty="0"/>
                    </a:p>
                  </a:txBody>
                  <a:tcPr/>
                </a:tc>
              </a:tr>
              <a:tr h="370840">
                <a:tc>
                  <a:txBody>
                    <a:bodyPr/>
                    <a:lstStyle/>
                    <a:p>
                      <a:r>
                        <a:rPr lang="en-US" dirty="0" smtClean="0"/>
                        <a:t>Out-Net %</a:t>
                      </a:r>
                      <a:endParaRPr lang="en-US" dirty="0"/>
                    </a:p>
                  </a:txBody>
                  <a:tcPr/>
                </a:tc>
                <a:tc>
                  <a:txBody>
                    <a:bodyPr/>
                    <a:lstStyle/>
                    <a:p>
                      <a:r>
                        <a:rPr lang="en-US" dirty="0" smtClean="0"/>
                        <a:t>5%</a:t>
                      </a:r>
                      <a:endParaRPr lang="en-US" dirty="0"/>
                    </a:p>
                  </a:txBody>
                  <a:tcPr/>
                </a:tc>
                <a:tc>
                  <a:txBody>
                    <a:bodyPr/>
                    <a:lstStyle/>
                    <a:p>
                      <a:r>
                        <a:rPr lang="en-US" dirty="0" smtClean="0"/>
                        <a:t>20%</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70840">
                <a:tc>
                  <a:txBody>
                    <a:bodyPr/>
                    <a:lstStyle/>
                    <a:p>
                      <a:r>
                        <a:rPr lang="en-US" b="0" dirty="0" smtClean="0"/>
                        <a:t>Out-patient Hospital</a:t>
                      </a:r>
                      <a:endParaRPr lang="en-US" b="0" dirty="0"/>
                    </a:p>
                  </a:txBody>
                  <a:tcPr/>
                </a:tc>
                <a:tc>
                  <a:txBody>
                    <a:bodyPr/>
                    <a:lstStyle/>
                    <a:p>
                      <a:r>
                        <a:rPr lang="en-US" b="0" dirty="0" smtClean="0"/>
                        <a:t>$966,000</a:t>
                      </a:r>
                      <a:endParaRPr lang="en-US" b="0" dirty="0"/>
                    </a:p>
                  </a:txBody>
                  <a:tcPr/>
                </a:tc>
                <a:tc>
                  <a:txBody>
                    <a:bodyPr/>
                    <a:lstStyle/>
                    <a:p>
                      <a:r>
                        <a:rPr lang="en-US" b="0" dirty="0" smtClean="0"/>
                        <a:t>$791,000</a:t>
                      </a:r>
                      <a:endParaRPr lang="en-US" b="0" dirty="0"/>
                    </a:p>
                  </a:txBody>
                  <a:tcPr/>
                </a:tc>
                <a:tc>
                  <a:txBody>
                    <a:bodyPr/>
                    <a:lstStyle/>
                    <a:p>
                      <a:r>
                        <a:rPr lang="en-US" b="0" dirty="0" smtClean="0"/>
                        <a:t>($175,000)</a:t>
                      </a:r>
                      <a:endParaRPr lang="en-US" b="0" dirty="0"/>
                    </a:p>
                  </a:txBody>
                  <a:tcPr/>
                </a:tc>
                <a:tc>
                  <a:txBody>
                    <a:bodyPr/>
                    <a:lstStyle/>
                    <a:p>
                      <a:r>
                        <a:rPr lang="en-US" b="0" dirty="0" smtClean="0"/>
                        <a:t>(18.1%)</a:t>
                      </a:r>
                      <a:endParaRPr lang="en-US" b="0" dirty="0"/>
                    </a:p>
                  </a:txBody>
                  <a:tcPr/>
                </a:tc>
              </a:tr>
            </a:tbl>
          </a:graphicData>
        </a:graphic>
      </p:graphicFrame>
      <p:sp>
        <p:nvSpPr>
          <p:cNvPr id="4" name="TextBox 3"/>
          <p:cNvSpPr txBox="1"/>
          <p:nvPr/>
        </p:nvSpPr>
        <p:spPr>
          <a:xfrm>
            <a:off x="609600" y="6488668"/>
            <a:ext cx="8305800" cy="369332"/>
          </a:xfrm>
          <a:prstGeom prst="rect">
            <a:avLst/>
          </a:prstGeom>
          <a:noFill/>
        </p:spPr>
        <p:txBody>
          <a:bodyPr wrap="square" rtlCol="0">
            <a:spAutoFit/>
          </a:bodyPr>
          <a:lstStyle/>
          <a:p>
            <a:r>
              <a:rPr lang="en-US" dirty="0" smtClean="0"/>
              <a:t>Note: Both physician clams and out-net hospital spiked; out patient hospital dropped</a:t>
            </a:r>
            <a:endParaRPr lang="en-US" dirty="0"/>
          </a:p>
        </p:txBody>
      </p:sp>
    </p:spTree>
    <p:extLst>
      <p:ext uri="{BB962C8B-B14F-4D97-AF65-F5344CB8AC3E}">
        <p14:creationId xmlns:p14="http://schemas.microsoft.com/office/powerpoint/2010/main" val="3457231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the Money</a:t>
            </a:r>
            <a:endParaRPr lang="en-US" dirty="0"/>
          </a:p>
        </p:txBody>
      </p:sp>
      <p:sp>
        <p:nvSpPr>
          <p:cNvPr id="3" name="Content Placeholder 2"/>
          <p:cNvSpPr>
            <a:spLocks noGrp="1"/>
          </p:cNvSpPr>
          <p:nvPr>
            <p:ph idx="1"/>
          </p:nvPr>
        </p:nvSpPr>
        <p:spPr>
          <a:xfrm>
            <a:off x="457200" y="1600200"/>
            <a:ext cx="8534400" cy="4525963"/>
          </a:xfrm>
        </p:spPr>
        <p:txBody>
          <a:bodyPr/>
          <a:lstStyle/>
          <a:p>
            <a:r>
              <a:rPr lang="en-US" dirty="0" smtClean="0"/>
              <a:t>While physician charges and out-of-net costs jumped, these are a relatively small part of costs</a:t>
            </a:r>
          </a:p>
          <a:p>
            <a:pPr lvl="1"/>
            <a:r>
              <a:rPr lang="en-US" dirty="0" smtClean="0"/>
              <a:t>Look at the amount spent on in-net facilities to detect high volume, high cost sites, both in and out of network</a:t>
            </a:r>
          </a:p>
          <a:p>
            <a:pPr lvl="1"/>
            <a:r>
              <a:rPr lang="en-US" dirty="0" smtClean="0"/>
              <a:t>Compare high cost procedures by hospital</a:t>
            </a:r>
          </a:p>
          <a:p>
            <a:pPr lvl="1"/>
            <a:r>
              <a:rPr lang="en-US" dirty="0" smtClean="0"/>
              <a:t>Compare inpatient costs by hospital</a:t>
            </a:r>
          </a:p>
          <a:p>
            <a:pPr lvl="1"/>
            <a:r>
              <a:rPr lang="en-US" dirty="0" smtClean="0"/>
              <a:t>Look at outpatient facility services and charges </a:t>
            </a:r>
          </a:p>
          <a:p>
            <a:pPr lvl="1"/>
            <a:r>
              <a:rPr lang="en-US" dirty="0" smtClean="0"/>
              <a:t>Look at ER utilization distribution  </a:t>
            </a:r>
            <a:endParaRPr lang="en-US" dirty="0"/>
          </a:p>
        </p:txBody>
      </p:sp>
    </p:spTree>
    <p:extLst>
      <p:ext uri="{BB962C8B-B14F-4D97-AF65-F5344CB8AC3E}">
        <p14:creationId xmlns:p14="http://schemas.microsoft.com/office/powerpoint/2010/main" val="1069522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Drill Down to Look for Hot Spots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5461544"/>
              </p:ext>
            </p:extLst>
          </p:nvPr>
        </p:nvGraphicFramePr>
        <p:xfrm>
          <a:off x="152400" y="1371603"/>
          <a:ext cx="8915400" cy="5298612"/>
        </p:xfrm>
        <a:graphic>
          <a:graphicData uri="http://schemas.openxmlformats.org/drawingml/2006/table">
            <a:tbl>
              <a:tblPr firstRow="1" bandRow="1">
                <a:tableStyleId>{5C22544A-7EE6-4342-B048-85BDC9FD1C3A}</a:tableStyleId>
              </a:tblPr>
              <a:tblGrid>
                <a:gridCol w="1981200"/>
                <a:gridCol w="1584960"/>
                <a:gridCol w="1783080"/>
                <a:gridCol w="1783080"/>
                <a:gridCol w="1783080"/>
              </a:tblGrid>
              <a:tr h="732370">
                <a:tc>
                  <a:txBody>
                    <a:bodyPr/>
                    <a:lstStyle/>
                    <a:p>
                      <a:endParaRPr lang="en-US" dirty="0"/>
                    </a:p>
                  </a:txBody>
                  <a:tcPr/>
                </a:tc>
                <a:tc>
                  <a:txBody>
                    <a:bodyPr/>
                    <a:lstStyle/>
                    <a:p>
                      <a:r>
                        <a:rPr lang="en-US" dirty="0" smtClean="0"/>
                        <a:t>2013</a:t>
                      </a:r>
                      <a:endParaRPr lang="en-US" dirty="0"/>
                    </a:p>
                  </a:txBody>
                  <a:tcPr/>
                </a:tc>
                <a:tc>
                  <a:txBody>
                    <a:bodyPr/>
                    <a:lstStyle/>
                    <a:p>
                      <a:r>
                        <a:rPr lang="en-US" dirty="0" smtClean="0"/>
                        <a:t>2014</a:t>
                      </a:r>
                      <a:endParaRPr lang="en-US" dirty="0"/>
                    </a:p>
                  </a:txBody>
                  <a:tcPr/>
                </a:tc>
                <a:tc>
                  <a:txBody>
                    <a:bodyPr/>
                    <a:lstStyle/>
                    <a:p>
                      <a:r>
                        <a:rPr lang="en-US" dirty="0" smtClean="0"/>
                        <a:t>$ Change</a:t>
                      </a:r>
                      <a:endParaRPr lang="en-US" dirty="0"/>
                    </a:p>
                  </a:txBody>
                  <a:tcPr/>
                </a:tc>
                <a:tc>
                  <a:txBody>
                    <a:bodyPr/>
                    <a:lstStyle/>
                    <a:p>
                      <a:r>
                        <a:rPr lang="en-US" dirty="0" smtClean="0"/>
                        <a:t>% Change</a:t>
                      </a:r>
                      <a:endParaRPr lang="en-US" dirty="0"/>
                    </a:p>
                  </a:txBody>
                  <a:tcPr/>
                </a:tc>
              </a:tr>
              <a:tr h="656792">
                <a:tc>
                  <a:txBody>
                    <a:bodyPr/>
                    <a:lstStyle/>
                    <a:p>
                      <a:r>
                        <a:rPr lang="en-US" b="0" dirty="0" smtClean="0"/>
                        <a:t>Inpatient Hos. Claims</a:t>
                      </a:r>
                      <a:endParaRPr lang="en-US" b="0" dirty="0"/>
                    </a:p>
                  </a:txBody>
                  <a:tcPr/>
                </a:tc>
                <a:tc>
                  <a:txBody>
                    <a:bodyPr/>
                    <a:lstStyle/>
                    <a:p>
                      <a:r>
                        <a:rPr lang="en-US" b="0" dirty="0" smtClean="0"/>
                        <a:t>$1,449,000</a:t>
                      </a:r>
                      <a:endParaRPr lang="en-US" b="0" dirty="0"/>
                    </a:p>
                  </a:txBody>
                  <a:tcPr/>
                </a:tc>
                <a:tc>
                  <a:txBody>
                    <a:bodyPr/>
                    <a:lstStyle/>
                    <a:p>
                      <a:r>
                        <a:rPr lang="en-US" b="0" dirty="0" smtClean="0"/>
                        <a:t>$1,782,000</a:t>
                      </a:r>
                      <a:endParaRPr lang="en-US" b="0" dirty="0"/>
                    </a:p>
                  </a:txBody>
                  <a:tcPr/>
                </a:tc>
                <a:tc>
                  <a:txBody>
                    <a:bodyPr/>
                    <a:lstStyle/>
                    <a:p>
                      <a:r>
                        <a:rPr lang="en-US" b="0" dirty="0" smtClean="0"/>
                        <a:t>$333,000</a:t>
                      </a:r>
                      <a:endParaRPr lang="en-US" b="0" dirty="0"/>
                    </a:p>
                  </a:txBody>
                  <a:tcPr/>
                </a:tc>
                <a:tc>
                  <a:txBody>
                    <a:bodyPr/>
                    <a:lstStyle/>
                    <a:p>
                      <a:r>
                        <a:rPr lang="en-US" dirty="0" smtClean="0"/>
                        <a:t>10.7%</a:t>
                      </a:r>
                      <a:endParaRPr lang="en-US" dirty="0"/>
                    </a:p>
                  </a:txBody>
                  <a:tcPr/>
                </a:tc>
              </a:tr>
              <a:tr h="732370">
                <a:tc>
                  <a:txBody>
                    <a:bodyPr/>
                    <a:lstStyle/>
                    <a:p>
                      <a:r>
                        <a:rPr lang="en-US" dirty="0" smtClean="0"/>
                        <a:t>Hosp. based Surgi-cntrs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$724,500</a:t>
                      </a:r>
                    </a:p>
                    <a:p>
                      <a:endParaRPr lang="en-US" dirty="0"/>
                    </a:p>
                  </a:txBody>
                  <a:tcPr/>
                </a:tc>
                <a:tc>
                  <a:txBody>
                    <a:bodyPr/>
                    <a:lstStyle/>
                    <a:p>
                      <a:r>
                        <a:rPr lang="en-US" dirty="0" smtClean="0"/>
                        <a:t>$724,500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774065">
                <a:tc>
                  <a:txBody>
                    <a:bodyPr/>
                    <a:lstStyle/>
                    <a:p>
                      <a:r>
                        <a:rPr lang="en-US" dirty="0" smtClean="0"/>
                        <a:t>Regular Surgery</a:t>
                      </a:r>
                      <a:endParaRPr lang="en-US" dirty="0"/>
                    </a:p>
                  </a:txBody>
                  <a:tcPr/>
                </a:tc>
                <a:tc>
                  <a:txBody>
                    <a:bodyPr/>
                    <a:lstStyle/>
                    <a:p>
                      <a:r>
                        <a:rPr lang="en-US" dirty="0" smtClean="0"/>
                        <a:t>$362,250</a:t>
                      </a:r>
                      <a:endParaRPr lang="en-US" dirty="0"/>
                    </a:p>
                  </a:txBody>
                  <a:tcPr/>
                </a:tc>
                <a:tc>
                  <a:txBody>
                    <a:bodyPr/>
                    <a:lstStyle/>
                    <a:p>
                      <a:r>
                        <a:rPr lang="en-US" dirty="0" smtClean="0"/>
                        <a:t>$500,000</a:t>
                      </a:r>
                      <a:endParaRPr lang="en-US" dirty="0"/>
                    </a:p>
                  </a:txBody>
                  <a:tcPr/>
                </a:tc>
                <a:tc>
                  <a:txBody>
                    <a:bodyPr/>
                    <a:lstStyle/>
                    <a:p>
                      <a:r>
                        <a:rPr lang="en-US" dirty="0" smtClean="0"/>
                        <a:t>$137,750</a:t>
                      </a:r>
                      <a:endParaRPr lang="en-US" dirty="0"/>
                    </a:p>
                  </a:txBody>
                  <a:tcPr/>
                </a:tc>
                <a:tc>
                  <a:txBody>
                    <a:bodyPr/>
                    <a:lstStyle/>
                    <a:p>
                      <a:r>
                        <a:rPr lang="en-US" dirty="0" smtClean="0"/>
                        <a:t>38%</a:t>
                      </a:r>
                      <a:endParaRPr lang="en-US" dirty="0"/>
                    </a:p>
                  </a:txBody>
                  <a:tcPr/>
                </a:tc>
              </a:tr>
              <a:tr h="732370">
                <a:tc>
                  <a:txBody>
                    <a:bodyPr/>
                    <a:lstStyle/>
                    <a:p>
                      <a:r>
                        <a:rPr lang="en-US" dirty="0" smtClean="0"/>
                        <a:t>Diagnostic lab &amp; X-ray</a:t>
                      </a:r>
                      <a:endParaRPr lang="en-US" dirty="0"/>
                    </a:p>
                  </a:txBody>
                  <a:tcPr/>
                </a:tc>
                <a:tc>
                  <a:txBody>
                    <a:bodyPr/>
                    <a:lstStyle/>
                    <a:p>
                      <a:r>
                        <a:rPr lang="en-US" dirty="0" smtClean="0"/>
                        <a:t>$144,900</a:t>
                      </a:r>
                      <a:endParaRPr lang="en-US" dirty="0"/>
                    </a:p>
                  </a:txBody>
                  <a:tcPr/>
                </a:tc>
                <a:tc>
                  <a:txBody>
                    <a:bodyPr/>
                    <a:lstStyle/>
                    <a:p>
                      <a:r>
                        <a:rPr lang="en-US" dirty="0" smtClean="0"/>
                        <a:t>$196,020</a:t>
                      </a:r>
                      <a:endParaRPr lang="en-US" dirty="0"/>
                    </a:p>
                  </a:txBody>
                  <a:tcPr/>
                </a:tc>
                <a:tc>
                  <a:txBody>
                    <a:bodyPr/>
                    <a:lstStyle/>
                    <a:p>
                      <a:r>
                        <a:rPr lang="en-US" dirty="0" smtClean="0"/>
                        <a:t>$51,120</a:t>
                      </a:r>
                      <a:endParaRPr lang="en-US" dirty="0"/>
                    </a:p>
                  </a:txBody>
                  <a:tcPr/>
                </a:tc>
                <a:tc>
                  <a:txBody>
                    <a:bodyPr/>
                    <a:lstStyle/>
                    <a:p>
                      <a:r>
                        <a:rPr lang="en-US" dirty="0" smtClean="0"/>
                        <a:t>35%</a:t>
                      </a:r>
                      <a:endParaRPr lang="en-US" dirty="0"/>
                    </a:p>
                  </a:txBody>
                  <a:tcPr/>
                </a:tc>
              </a:tr>
              <a:tr h="732370">
                <a:tc>
                  <a:txBody>
                    <a:bodyPr/>
                    <a:lstStyle/>
                    <a:p>
                      <a:r>
                        <a:rPr lang="en-US" dirty="0" smtClean="0"/>
                        <a:t>ER</a:t>
                      </a:r>
                      <a:endParaRPr lang="en-US" dirty="0"/>
                    </a:p>
                  </a:txBody>
                  <a:tcPr/>
                </a:tc>
                <a:tc>
                  <a:txBody>
                    <a:bodyPr/>
                    <a:lstStyle/>
                    <a:p>
                      <a:r>
                        <a:rPr lang="en-US" dirty="0" smtClean="0"/>
                        <a:t>$144,900</a:t>
                      </a:r>
                      <a:endParaRPr lang="en-US" dirty="0"/>
                    </a:p>
                  </a:txBody>
                  <a:tcPr/>
                </a:tc>
                <a:tc>
                  <a:txBody>
                    <a:bodyPr/>
                    <a:lstStyle/>
                    <a:p>
                      <a:r>
                        <a:rPr lang="en-US" dirty="0" smtClean="0"/>
                        <a:t>$267,300</a:t>
                      </a:r>
                      <a:endParaRPr lang="en-US" dirty="0"/>
                    </a:p>
                  </a:txBody>
                  <a:tcPr/>
                </a:tc>
                <a:tc>
                  <a:txBody>
                    <a:bodyPr/>
                    <a:lstStyle/>
                    <a:p>
                      <a:r>
                        <a:rPr lang="en-US" dirty="0" smtClean="0"/>
                        <a:t>$122,400</a:t>
                      </a:r>
                      <a:endParaRPr lang="en-US" dirty="0"/>
                    </a:p>
                  </a:txBody>
                  <a:tcPr/>
                </a:tc>
                <a:tc>
                  <a:txBody>
                    <a:bodyPr/>
                    <a:lstStyle/>
                    <a:p>
                      <a:r>
                        <a:rPr lang="en-US" dirty="0" smtClean="0"/>
                        <a:t>84.4%</a:t>
                      </a:r>
                      <a:endParaRPr lang="en-US" dirty="0"/>
                    </a:p>
                  </a:txBody>
                  <a:tcPr/>
                </a:tc>
              </a:tr>
              <a:tr h="938275">
                <a:tc>
                  <a:txBody>
                    <a:bodyPr/>
                    <a:lstStyle/>
                    <a:p>
                      <a:r>
                        <a:rPr lang="en-US" dirty="0" smtClean="0"/>
                        <a:t>Mental health /substance Abuse</a:t>
                      </a:r>
                      <a:endParaRPr lang="en-US" dirty="0"/>
                    </a:p>
                  </a:txBody>
                  <a:tcPr/>
                </a:tc>
                <a:tc>
                  <a:txBody>
                    <a:bodyPr/>
                    <a:lstStyle/>
                    <a:p>
                      <a:r>
                        <a:rPr lang="en-US" dirty="0" smtClean="0"/>
                        <a:t>$72,450</a:t>
                      </a:r>
                      <a:endParaRPr lang="en-US" dirty="0"/>
                    </a:p>
                  </a:txBody>
                  <a:tcPr/>
                </a:tc>
                <a:tc>
                  <a:txBody>
                    <a:bodyPr/>
                    <a:lstStyle/>
                    <a:p>
                      <a:r>
                        <a:rPr lang="en-US" dirty="0" smtClean="0"/>
                        <a:t>$89,100</a:t>
                      </a:r>
                      <a:endParaRPr lang="en-US" dirty="0"/>
                    </a:p>
                  </a:txBody>
                  <a:tcPr/>
                </a:tc>
                <a:tc>
                  <a:txBody>
                    <a:bodyPr/>
                    <a:lstStyle/>
                    <a:p>
                      <a:r>
                        <a:rPr lang="en-US" dirty="0" smtClean="0"/>
                        <a:t>$16,650</a:t>
                      </a:r>
                      <a:endParaRPr lang="en-US" dirty="0"/>
                    </a:p>
                  </a:txBody>
                  <a:tcPr/>
                </a:tc>
                <a:tc>
                  <a:txBody>
                    <a:bodyPr/>
                    <a:lstStyle/>
                    <a:p>
                      <a:r>
                        <a:rPr lang="en-US" dirty="0" smtClean="0"/>
                        <a:t>23%</a:t>
                      </a:r>
                      <a:endParaRPr lang="en-US" dirty="0"/>
                    </a:p>
                  </a:txBody>
                  <a:tcPr/>
                </a:tc>
              </a:tr>
            </a:tbl>
          </a:graphicData>
        </a:graphic>
      </p:graphicFrame>
    </p:spTree>
    <p:extLst>
      <p:ext uri="{BB962C8B-B14F-4D97-AF65-F5344CB8AC3E}">
        <p14:creationId xmlns:p14="http://schemas.microsoft.com/office/powerpoint/2010/main" val="4086275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dirty="0" smtClean="0"/>
              <a:t>More Ways to Look at Data:</a:t>
            </a:r>
            <a:br>
              <a:rPr lang="en-US" dirty="0" smtClean="0"/>
            </a:br>
            <a:r>
              <a:rPr lang="en-US" sz="3100" dirty="0" smtClean="0"/>
              <a:t>Top Diagnoses &amp; Key Non-ER Procedures</a:t>
            </a:r>
            <a:endParaRPr lang="en-US" sz="3100" dirty="0"/>
          </a:p>
        </p:txBody>
      </p:sp>
      <p:graphicFrame>
        <p:nvGraphicFramePr>
          <p:cNvPr id="4" name="Table 3"/>
          <p:cNvGraphicFramePr>
            <a:graphicFrameLocks noGrp="1"/>
          </p:cNvGraphicFramePr>
          <p:nvPr>
            <p:extLst>
              <p:ext uri="{D42A27DB-BD31-4B8C-83A1-F6EECF244321}">
                <p14:modId xmlns:p14="http://schemas.microsoft.com/office/powerpoint/2010/main" val="1772739773"/>
              </p:ext>
            </p:extLst>
          </p:nvPr>
        </p:nvGraphicFramePr>
        <p:xfrm>
          <a:off x="1447800" y="2286000"/>
          <a:ext cx="6096000" cy="21234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Diagnostic Category</a:t>
                      </a:r>
                      <a:endParaRPr lang="en-US" dirty="0"/>
                    </a:p>
                  </a:txBody>
                  <a:tcPr/>
                </a:tc>
                <a:tc>
                  <a:txBody>
                    <a:bodyPr/>
                    <a:lstStyle/>
                    <a:p>
                      <a:r>
                        <a:rPr lang="en-US" dirty="0" smtClean="0"/>
                        <a:t>$ Paid</a:t>
                      </a:r>
                      <a:endParaRPr lang="en-US" dirty="0"/>
                    </a:p>
                  </a:txBody>
                  <a:tcPr/>
                </a:tc>
                <a:tc>
                  <a:txBody>
                    <a:bodyPr/>
                    <a:lstStyle/>
                    <a:p>
                      <a:r>
                        <a:rPr lang="en-US" dirty="0" smtClean="0"/>
                        <a:t># of Claims</a:t>
                      </a:r>
                      <a:endParaRPr lang="en-US" dirty="0"/>
                    </a:p>
                  </a:txBody>
                  <a:tcPr/>
                </a:tc>
              </a:tr>
              <a:tr h="370840">
                <a:tc>
                  <a:txBody>
                    <a:bodyPr/>
                    <a:lstStyle/>
                    <a:p>
                      <a:r>
                        <a:rPr lang="en-US" dirty="0" smtClean="0"/>
                        <a:t>Neoplasms</a:t>
                      </a:r>
                      <a:endParaRPr lang="en-US" dirty="0"/>
                    </a:p>
                  </a:txBody>
                  <a:tcPr/>
                </a:tc>
                <a:tc>
                  <a:txBody>
                    <a:bodyPr/>
                    <a:lstStyle/>
                    <a:p>
                      <a:r>
                        <a:rPr lang="en-US" dirty="0" smtClean="0"/>
                        <a:t>$900,900</a:t>
                      </a:r>
                      <a:endParaRPr lang="en-US" dirty="0"/>
                    </a:p>
                  </a:txBody>
                  <a:tcPr/>
                </a:tc>
                <a:tc>
                  <a:txBody>
                    <a:bodyPr/>
                    <a:lstStyle/>
                    <a:p>
                      <a:r>
                        <a:rPr lang="en-US" dirty="0" smtClean="0"/>
                        <a:t>50</a:t>
                      </a:r>
                      <a:endParaRPr lang="en-US" dirty="0"/>
                    </a:p>
                  </a:txBody>
                  <a:tcPr/>
                </a:tc>
              </a:tr>
              <a:tr h="370840">
                <a:tc>
                  <a:txBody>
                    <a:bodyPr/>
                    <a:lstStyle/>
                    <a:p>
                      <a:r>
                        <a:rPr lang="en-US" dirty="0" smtClean="0"/>
                        <a:t>Circulatory</a:t>
                      </a:r>
                      <a:endParaRPr lang="en-US" dirty="0"/>
                    </a:p>
                  </a:txBody>
                  <a:tcPr/>
                </a:tc>
                <a:tc>
                  <a:txBody>
                    <a:bodyPr/>
                    <a:lstStyle/>
                    <a:p>
                      <a:r>
                        <a:rPr lang="en-US" dirty="0" smtClean="0"/>
                        <a:t>$675,000</a:t>
                      </a:r>
                      <a:endParaRPr lang="en-US" dirty="0"/>
                    </a:p>
                  </a:txBody>
                  <a:tcPr/>
                </a:tc>
                <a:tc>
                  <a:txBody>
                    <a:bodyPr/>
                    <a:lstStyle/>
                    <a:p>
                      <a:r>
                        <a:rPr lang="en-US" dirty="0" smtClean="0"/>
                        <a:t>80</a:t>
                      </a:r>
                      <a:endParaRPr lang="en-US" dirty="0"/>
                    </a:p>
                  </a:txBody>
                  <a:tcPr/>
                </a:tc>
              </a:tr>
              <a:tr h="370840">
                <a:tc>
                  <a:txBody>
                    <a:bodyPr/>
                    <a:lstStyle/>
                    <a:p>
                      <a:r>
                        <a:rPr lang="en-US" dirty="0" smtClean="0"/>
                        <a:t>Digestive </a:t>
                      </a:r>
                      <a:endParaRPr lang="en-US" dirty="0"/>
                    </a:p>
                  </a:txBody>
                  <a:tcPr/>
                </a:tc>
                <a:tc>
                  <a:txBody>
                    <a:bodyPr/>
                    <a:lstStyle/>
                    <a:p>
                      <a:r>
                        <a:rPr lang="en-US" dirty="0" smtClean="0"/>
                        <a:t>$580,000</a:t>
                      </a:r>
                      <a:endParaRPr lang="en-US" dirty="0"/>
                    </a:p>
                  </a:txBody>
                  <a:tcPr/>
                </a:tc>
                <a:tc>
                  <a:txBody>
                    <a:bodyPr/>
                    <a:lstStyle/>
                    <a:p>
                      <a:r>
                        <a:rPr lang="en-US" dirty="0" smtClean="0"/>
                        <a:t>70</a:t>
                      </a:r>
                      <a:endParaRPr lang="en-US" dirty="0"/>
                    </a:p>
                  </a:txBody>
                  <a:tcPr/>
                </a:tc>
              </a:tr>
              <a:tr h="370840">
                <a:tc>
                  <a:txBody>
                    <a:bodyPr/>
                    <a:lstStyle/>
                    <a:p>
                      <a:r>
                        <a:rPr lang="en-US" dirty="0" smtClean="0"/>
                        <a:t>Musculoskeletal</a:t>
                      </a:r>
                      <a:endParaRPr lang="en-US" dirty="0"/>
                    </a:p>
                  </a:txBody>
                  <a:tcPr/>
                </a:tc>
                <a:tc>
                  <a:txBody>
                    <a:bodyPr/>
                    <a:lstStyle/>
                    <a:p>
                      <a:r>
                        <a:rPr lang="en-US" dirty="0" smtClean="0"/>
                        <a:t>$887,000</a:t>
                      </a:r>
                      <a:endParaRPr lang="en-US" dirty="0"/>
                    </a:p>
                  </a:txBody>
                  <a:tcPr/>
                </a:tc>
                <a:tc>
                  <a:txBody>
                    <a:bodyPr/>
                    <a:lstStyle/>
                    <a:p>
                      <a:r>
                        <a:rPr lang="en-US" dirty="0" smtClean="0"/>
                        <a:t>35</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53917443"/>
              </p:ext>
            </p:extLst>
          </p:nvPr>
        </p:nvGraphicFramePr>
        <p:xfrm>
          <a:off x="1447800" y="4876800"/>
          <a:ext cx="6096000" cy="17526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Key Non ER Procedures</a:t>
                      </a:r>
                      <a:endParaRPr lang="en-US" dirty="0"/>
                    </a:p>
                  </a:txBody>
                  <a:tcPr/>
                </a:tc>
                <a:tc>
                  <a:txBody>
                    <a:bodyPr/>
                    <a:lstStyle/>
                    <a:p>
                      <a:r>
                        <a:rPr lang="en-US" dirty="0" smtClean="0"/>
                        <a:t># of claims</a:t>
                      </a:r>
                      <a:endParaRPr lang="en-US" dirty="0"/>
                    </a:p>
                  </a:txBody>
                  <a:tcPr/>
                </a:tc>
                <a:tc>
                  <a:txBody>
                    <a:bodyPr/>
                    <a:lstStyle/>
                    <a:p>
                      <a:r>
                        <a:rPr lang="en-US" dirty="0" smtClean="0"/>
                        <a:t>Price Range</a:t>
                      </a:r>
                      <a:endParaRPr lang="en-US" dirty="0"/>
                    </a:p>
                  </a:txBody>
                  <a:tcPr/>
                </a:tc>
              </a:tr>
              <a:tr h="370840">
                <a:tc>
                  <a:txBody>
                    <a:bodyPr/>
                    <a:lstStyle/>
                    <a:p>
                      <a:r>
                        <a:rPr lang="en-US" dirty="0" smtClean="0"/>
                        <a:t>Knee replacements</a:t>
                      </a:r>
                      <a:endParaRPr lang="en-US" dirty="0"/>
                    </a:p>
                  </a:txBody>
                  <a:tcPr/>
                </a:tc>
                <a:tc>
                  <a:txBody>
                    <a:bodyPr/>
                    <a:lstStyle/>
                    <a:p>
                      <a:r>
                        <a:rPr lang="en-US" dirty="0" smtClean="0"/>
                        <a:t>42</a:t>
                      </a:r>
                      <a:endParaRPr lang="en-US" dirty="0"/>
                    </a:p>
                  </a:txBody>
                  <a:tcPr/>
                </a:tc>
                <a:tc>
                  <a:txBody>
                    <a:bodyPr/>
                    <a:lstStyle/>
                    <a:p>
                      <a:r>
                        <a:rPr lang="en-US" dirty="0" smtClean="0"/>
                        <a:t>$24,00-$125,000</a:t>
                      </a:r>
                      <a:endParaRPr lang="en-US" dirty="0"/>
                    </a:p>
                  </a:txBody>
                  <a:tcPr/>
                </a:tc>
              </a:tr>
              <a:tr h="370840">
                <a:tc>
                  <a:txBody>
                    <a:bodyPr/>
                    <a:lstStyle/>
                    <a:p>
                      <a:r>
                        <a:rPr lang="en-US" dirty="0" smtClean="0"/>
                        <a:t>Hip Replacement</a:t>
                      </a:r>
                      <a:endParaRPr lang="en-US" dirty="0"/>
                    </a:p>
                  </a:txBody>
                  <a:tcPr/>
                </a:tc>
                <a:tc>
                  <a:txBody>
                    <a:bodyPr/>
                    <a:lstStyle/>
                    <a:p>
                      <a:r>
                        <a:rPr lang="en-US" dirty="0" smtClean="0"/>
                        <a:t>28</a:t>
                      </a:r>
                      <a:endParaRPr lang="en-US" dirty="0"/>
                    </a:p>
                  </a:txBody>
                  <a:tcPr/>
                </a:tc>
                <a:tc>
                  <a:txBody>
                    <a:bodyPr/>
                    <a:lstStyle/>
                    <a:p>
                      <a:r>
                        <a:rPr lang="en-US" dirty="0" smtClean="0"/>
                        <a:t>$30,000-$150,000</a:t>
                      </a:r>
                      <a:endParaRPr lang="en-US" dirty="0"/>
                    </a:p>
                  </a:txBody>
                  <a:tcPr/>
                </a:tc>
              </a:tr>
              <a:tr h="370840">
                <a:tc>
                  <a:txBody>
                    <a:bodyPr/>
                    <a:lstStyle/>
                    <a:p>
                      <a:r>
                        <a:rPr lang="en-US" dirty="0" smtClean="0"/>
                        <a:t>Cat Scans/MRIs</a:t>
                      </a:r>
                      <a:endParaRPr lang="en-US" dirty="0"/>
                    </a:p>
                  </a:txBody>
                  <a:tcPr/>
                </a:tc>
                <a:tc>
                  <a:txBody>
                    <a:bodyPr/>
                    <a:lstStyle/>
                    <a:p>
                      <a:r>
                        <a:rPr lang="en-US" dirty="0" smtClean="0"/>
                        <a:t>500</a:t>
                      </a:r>
                      <a:endParaRPr lang="en-US" dirty="0"/>
                    </a:p>
                  </a:txBody>
                  <a:tcPr/>
                </a:tc>
                <a:tc>
                  <a:txBody>
                    <a:bodyPr/>
                    <a:lstStyle/>
                    <a:p>
                      <a:r>
                        <a:rPr lang="en-US" dirty="0" smtClean="0"/>
                        <a:t>$10,000-$50,000</a:t>
                      </a:r>
                      <a:endParaRPr lang="en-US" dirty="0"/>
                    </a:p>
                  </a:txBody>
                  <a:tcPr/>
                </a:tc>
              </a:tr>
            </a:tbl>
          </a:graphicData>
        </a:graphic>
      </p:graphicFrame>
    </p:spTree>
    <p:extLst>
      <p:ext uri="{BB962C8B-B14F-4D97-AF65-F5344CB8AC3E}">
        <p14:creationId xmlns:p14="http://schemas.microsoft.com/office/powerpoint/2010/main" val="1962848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More Ways to Look at Data:</a:t>
            </a:r>
            <a:br>
              <a:rPr lang="en-US" dirty="0" smtClean="0"/>
            </a:br>
            <a:r>
              <a:rPr lang="en-US" sz="3100" dirty="0" smtClean="0"/>
              <a:t>Number of Claimants by Disease State</a:t>
            </a:r>
            <a:endParaRPr lang="en-US" sz="3100" dirty="0"/>
          </a:p>
        </p:txBody>
      </p:sp>
      <p:graphicFrame>
        <p:nvGraphicFramePr>
          <p:cNvPr id="5" name="Table 4"/>
          <p:cNvGraphicFramePr>
            <a:graphicFrameLocks noGrp="1"/>
          </p:cNvGraphicFramePr>
          <p:nvPr>
            <p:extLst>
              <p:ext uri="{D42A27DB-BD31-4B8C-83A1-F6EECF244321}">
                <p14:modId xmlns:p14="http://schemas.microsoft.com/office/powerpoint/2010/main" val="2455528126"/>
              </p:ext>
            </p:extLst>
          </p:nvPr>
        </p:nvGraphicFramePr>
        <p:xfrm>
          <a:off x="2514600" y="2438400"/>
          <a:ext cx="6096000" cy="27635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dirty="0" smtClean="0"/>
                        <a:t>Condition </a:t>
                      </a:r>
                      <a:endParaRPr lang="en-US" dirty="0"/>
                    </a:p>
                  </a:txBody>
                  <a:tcPr/>
                </a:tc>
                <a:tc>
                  <a:txBody>
                    <a:bodyPr/>
                    <a:lstStyle/>
                    <a:p>
                      <a:r>
                        <a:rPr lang="en-US" dirty="0" smtClean="0"/>
                        <a:t>Number of claimants</a:t>
                      </a:r>
                      <a:endParaRPr lang="en-US" dirty="0"/>
                    </a:p>
                  </a:txBody>
                  <a:tcPr/>
                </a:tc>
                <a:tc>
                  <a:txBody>
                    <a:bodyPr/>
                    <a:lstStyle/>
                    <a:p>
                      <a:r>
                        <a:rPr lang="en-US" dirty="0" smtClean="0"/>
                        <a:t>Percent of members</a:t>
                      </a:r>
                      <a:endParaRPr lang="en-US" dirty="0"/>
                    </a:p>
                  </a:txBody>
                  <a:tcPr/>
                </a:tc>
                <a:tc>
                  <a:txBody>
                    <a:bodyPr/>
                    <a:lstStyle/>
                    <a:p>
                      <a:r>
                        <a:rPr lang="en-US" dirty="0" smtClean="0"/>
                        <a:t>Insurer BOB</a:t>
                      </a:r>
                      <a:endParaRPr lang="en-US" dirty="0"/>
                    </a:p>
                  </a:txBody>
                  <a:tcPr/>
                </a:tc>
              </a:tr>
              <a:tr h="370840">
                <a:tc>
                  <a:txBody>
                    <a:bodyPr/>
                    <a:lstStyle/>
                    <a:p>
                      <a:r>
                        <a:rPr lang="en-US" dirty="0" smtClean="0"/>
                        <a:t>Diabetes</a:t>
                      </a:r>
                    </a:p>
                  </a:txBody>
                  <a:tcPr/>
                </a:tc>
                <a:tc>
                  <a:txBody>
                    <a:bodyPr/>
                    <a:lstStyle/>
                    <a:p>
                      <a:r>
                        <a:rPr lang="en-US" dirty="0" smtClean="0"/>
                        <a:t>800</a:t>
                      </a:r>
                      <a:endParaRPr lang="en-US" dirty="0"/>
                    </a:p>
                  </a:txBody>
                  <a:tcPr/>
                </a:tc>
                <a:tc>
                  <a:txBody>
                    <a:bodyPr/>
                    <a:lstStyle/>
                    <a:p>
                      <a:r>
                        <a:rPr lang="en-US" dirty="0" smtClean="0"/>
                        <a:t>15%</a:t>
                      </a:r>
                      <a:endParaRPr lang="en-US" dirty="0"/>
                    </a:p>
                  </a:txBody>
                  <a:tcPr/>
                </a:tc>
                <a:tc>
                  <a:txBody>
                    <a:bodyPr/>
                    <a:lstStyle/>
                    <a:p>
                      <a:r>
                        <a:rPr lang="en-US" dirty="0" smtClean="0"/>
                        <a:t>8%</a:t>
                      </a:r>
                      <a:endParaRPr lang="en-US" dirty="0"/>
                    </a:p>
                  </a:txBody>
                  <a:tcPr/>
                </a:tc>
              </a:tr>
              <a:tr h="370840">
                <a:tc>
                  <a:txBody>
                    <a:bodyPr/>
                    <a:lstStyle/>
                    <a:p>
                      <a:r>
                        <a:rPr lang="en-US" dirty="0" smtClean="0"/>
                        <a:t>Asthma</a:t>
                      </a:r>
                      <a:endParaRPr lang="en-US" dirty="0"/>
                    </a:p>
                  </a:txBody>
                  <a:tcPr/>
                </a:tc>
                <a:tc>
                  <a:txBody>
                    <a:bodyPr/>
                    <a:lstStyle/>
                    <a:p>
                      <a:r>
                        <a:rPr lang="en-US" dirty="0" smtClean="0"/>
                        <a:t>692</a:t>
                      </a:r>
                      <a:endParaRPr lang="en-US" dirty="0"/>
                    </a:p>
                  </a:txBody>
                  <a:tcPr/>
                </a:tc>
                <a:tc>
                  <a:txBody>
                    <a:bodyPr/>
                    <a:lstStyle/>
                    <a:p>
                      <a:r>
                        <a:rPr lang="en-US" dirty="0" smtClean="0"/>
                        <a:t>13%</a:t>
                      </a:r>
                      <a:endParaRPr lang="en-US" dirty="0"/>
                    </a:p>
                  </a:txBody>
                  <a:tcPr/>
                </a:tc>
                <a:tc>
                  <a:txBody>
                    <a:bodyPr/>
                    <a:lstStyle/>
                    <a:p>
                      <a:r>
                        <a:rPr lang="en-US" dirty="0" smtClean="0"/>
                        <a:t>4%</a:t>
                      </a:r>
                      <a:endParaRPr lang="en-US" dirty="0"/>
                    </a:p>
                  </a:txBody>
                  <a:tcPr/>
                </a:tc>
              </a:tr>
              <a:tr h="370840">
                <a:tc>
                  <a:txBody>
                    <a:bodyPr/>
                    <a:lstStyle/>
                    <a:p>
                      <a:r>
                        <a:rPr lang="en-US" dirty="0" smtClean="0"/>
                        <a:t>High Blood Pressure</a:t>
                      </a:r>
                      <a:endParaRPr lang="en-US" dirty="0"/>
                    </a:p>
                  </a:txBody>
                  <a:tcPr/>
                </a:tc>
                <a:tc>
                  <a:txBody>
                    <a:bodyPr/>
                    <a:lstStyle/>
                    <a:p>
                      <a:r>
                        <a:rPr lang="en-US" dirty="0" smtClean="0"/>
                        <a:t>685</a:t>
                      </a:r>
                      <a:endParaRPr lang="en-US" dirty="0"/>
                    </a:p>
                  </a:txBody>
                  <a:tcPr/>
                </a:tc>
                <a:tc>
                  <a:txBody>
                    <a:bodyPr/>
                    <a:lstStyle/>
                    <a:p>
                      <a:r>
                        <a:rPr lang="en-US" dirty="0" smtClean="0"/>
                        <a:t>13%</a:t>
                      </a:r>
                      <a:endParaRPr lang="en-US" dirty="0"/>
                    </a:p>
                  </a:txBody>
                  <a:tcPr/>
                </a:tc>
                <a:tc>
                  <a:txBody>
                    <a:bodyPr/>
                    <a:lstStyle/>
                    <a:p>
                      <a:r>
                        <a:rPr lang="en-US" dirty="0" smtClean="0"/>
                        <a:t>3%</a:t>
                      </a:r>
                      <a:endParaRPr lang="en-US" dirty="0"/>
                    </a:p>
                  </a:txBody>
                  <a:tcPr/>
                </a:tc>
              </a:tr>
              <a:tr h="370840">
                <a:tc>
                  <a:txBody>
                    <a:bodyPr/>
                    <a:lstStyle/>
                    <a:p>
                      <a:r>
                        <a:rPr lang="en-US" dirty="0" smtClean="0"/>
                        <a:t>Low Back Pain</a:t>
                      </a:r>
                      <a:endParaRPr lang="en-US" dirty="0"/>
                    </a:p>
                  </a:txBody>
                  <a:tcPr/>
                </a:tc>
                <a:tc>
                  <a:txBody>
                    <a:bodyPr/>
                    <a:lstStyle/>
                    <a:p>
                      <a:r>
                        <a:rPr lang="en-US" dirty="0" smtClean="0"/>
                        <a:t>600</a:t>
                      </a:r>
                      <a:endParaRPr lang="en-US" dirty="0"/>
                    </a:p>
                  </a:txBody>
                  <a:tcPr/>
                </a:tc>
                <a:tc>
                  <a:txBody>
                    <a:bodyPr/>
                    <a:lstStyle/>
                    <a:p>
                      <a:r>
                        <a:rPr lang="en-US" dirty="0" smtClean="0"/>
                        <a:t>11%</a:t>
                      </a:r>
                      <a:endParaRPr lang="en-US" dirty="0"/>
                    </a:p>
                  </a:txBody>
                  <a:tcPr/>
                </a:tc>
                <a:tc>
                  <a:txBody>
                    <a:bodyPr/>
                    <a:lstStyle/>
                    <a:p>
                      <a:r>
                        <a:rPr lang="en-US" dirty="0" smtClean="0"/>
                        <a:t>8%</a:t>
                      </a:r>
                      <a:endParaRPr lang="en-US" dirty="0"/>
                    </a:p>
                  </a:txBody>
                  <a:tcPr/>
                </a:tc>
              </a:tr>
              <a:tr h="370840">
                <a:tc>
                  <a:txBody>
                    <a:bodyPr/>
                    <a:lstStyle/>
                    <a:p>
                      <a:r>
                        <a:rPr lang="en-US" dirty="0" smtClean="0"/>
                        <a:t>Obesity </a:t>
                      </a:r>
                      <a:endParaRPr lang="en-US" dirty="0"/>
                    </a:p>
                  </a:txBody>
                  <a:tcPr/>
                </a:tc>
                <a:tc>
                  <a:txBody>
                    <a:bodyPr/>
                    <a:lstStyle/>
                    <a:p>
                      <a:r>
                        <a:rPr lang="en-US" dirty="0" smtClean="0"/>
                        <a:t>500</a:t>
                      </a:r>
                      <a:endParaRPr lang="en-US" dirty="0"/>
                    </a:p>
                  </a:txBody>
                  <a:tcPr/>
                </a:tc>
                <a:tc>
                  <a:txBody>
                    <a:bodyPr/>
                    <a:lstStyle/>
                    <a:p>
                      <a:r>
                        <a:rPr lang="en-US" dirty="0" smtClean="0"/>
                        <a:t>9%</a:t>
                      </a:r>
                      <a:endParaRPr lang="en-US" dirty="0"/>
                    </a:p>
                  </a:txBody>
                  <a:tcPr/>
                </a:tc>
                <a:tc>
                  <a:txBody>
                    <a:bodyPr/>
                    <a:lstStyle/>
                    <a:p>
                      <a:r>
                        <a:rPr lang="en-US" dirty="0" smtClean="0"/>
                        <a:t>2%</a:t>
                      </a:r>
                      <a:endParaRPr lang="en-US" dirty="0"/>
                    </a:p>
                  </a:txBody>
                  <a:tcPr/>
                </a:tc>
              </a:tr>
            </a:tbl>
          </a:graphicData>
        </a:graphic>
      </p:graphicFrame>
    </p:spTree>
    <p:extLst>
      <p:ext uri="{BB962C8B-B14F-4D97-AF65-F5344CB8AC3E}">
        <p14:creationId xmlns:p14="http://schemas.microsoft.com/office/powerpoint/2010/main" val="332926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RX Claims Review </a:t>
            </a:r>
            <a:br>
              <a:rPr lang="en-US" dirty="0" smtClean="0"/>
            </a:br>
            <a:r>
              <a:rPr lang="en-US" dirty="0" smtClean="0"/>
              <a:t>Top Ten RX</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199177870"/>
              </p:ext>
            </p:extLst>
          </p:nvPr>
        </p:nvGraphicFramePr>
        <p:xfrm>
          <a:off x="1524000" y="2514600"/>
          <a:ext cx="6096000" cy="22250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RX</a:t>
                      </a:r>
                      <a:endParaRPr lang="en-US" dirty="0"/>
                    </a:p>
                  </a:txBody>
                  <a:tcPr/>
                </a:tc>
                <a:tc>
                  <a:txBody>
                    <a:bodyPr/>
                    <a:lstStyle/>
                    <a:p>
                      <a:r>
                        <a:rPr lang="en-US" dirty="0" smtClean="0"/>
                        <a:t>Cost</a:t>
                      </a:r>
                      <a:endParaRPr lang="en-US" dirty="0"/>
                    </a:p>
                  </a:txBody>
                  <a:tcPr/>
                </a:tc>
                <a:tc>
                  <a:txBody>
                    <a:bodyPr/>
                    <a:lstStyle/>
                    <a:p>
                      <a:r>
                        <a:rPr lang="en-US" dirty="0" smtClean="0"/>
                        <a:t>Indication</a:t>
                      </a:r>
                      <a:endParaRPr lang="en-US" dirty="0"/>
                    </a:p>
                  </a:txBody>
                  <a:tcPr/>
                </a:tc>
              </a:tr>
              <a:tr h="370840">
                <a:tc>
                  <a:txBody>
                    <a:bodyPr/>
                    <a:lstStyle/>
                    <a:p>
                      <a:r>
                        <a:rPr lang="en-US" dirty="0" smtClean="0"/>
                        <a:t>Januvia</a:t>
                      </a:r>
                      <a:endParaRPr lang="en-US" dirty="0"/>
                    </a:p>
                  </a:txBody>
                  <a:tcPr/>
                </a:tc>
                <a:tc>
                  <a:txBody>
                    <a:bodyPr/>
                    <a:lstStyle/>
                    <a:p>
                      <a:r>
                        <a:rPr lang="en-US" dirty="0" smtClean="0"/>
                        <a:t>$300,000</a:t>
                      </a:r>
                      <a:endParaRPr lang="en-US" dirty="0"/>
                    </a:p>
                  </a:txBody>
                  <a:tcPr/>
                </a:tc>
                <a:tc>
                  <a:txBody>
                    <a:bodyPr/>
                    <a:lstStyle/>
                    <a:p>
                      <a:r>
                        <a:rPr lang="en-US" dirty="0" smtClean="0"/>
                        <a:t>Diabetes</a:t>
                      </a:r>
                      <a:endParaRPr lang="en-US" dirty="0"/>
                    </a:p>
                  </a:txBody>
                  <a:tcPr/>
                </a:tc>
              </a:tr>
              <a:tr h="370840">
                <a:tc>
                  <a:txBody>
                    <a:bodyPr/>
                    <a:lstStyle/>
                    <a:p>
                      <a:r>
                        <a:rPr lang="en-US" dirty="0" err="1" smtClean="0"/>
                        <a:t>Humira</a:t>
                      </a:r>
                      <a:endParaRPr lang="en-US" dirty="0"/>
                    </a:p>
                  </a:txBody>
                  <a:tcPr/>
                </a:tc>
                <a:tc>
                  <a:txBody>
                    <a:bodyPr/>
                    <a:lstStyle/>
                    <a:p>
                      <a:r>
                        <a:rPr lang="en-US" dirty="0" smtClean="0"/>
                        <a:t>$289,000</a:t>
                      </a:r>
                      <a:endParaRPr lang="en-US" dirty="0"/>
                    </a:p>
                  </a:txBody>
                  <a:tcPr/>
                </a:tc>
                <a:tc>
                  <a:txBody>
                    <a:bodyPr/>
                    <a:lstStyle/>
                    <a:p>
                      <a:r>
                        <a:rPr lang="en-US" dirty="0" smtClean="0"/>
                        <a:t>Rheumatoid  </a:t>
                      </a:r>
                      <a:r>
                        <a:rPr lang="en-US" dirty="0" err="1" smtClean="0"/>
                        <a:t>Arth</a:t>
                      </a:r>
                      <a:r>
                        <a:rPr lang="en-US" dirty="0" smtClean="0"/>
                        <a:t>.</a:t>
                      </a:r>
                      <a:endParaRPr lang="en-US" dirty="0"/>
                    </a:p>
                  </a:txBody>
                  <a:tcPr/>
                </a:tc>
              </a:tr>
              <a:tr h="370840">
                <a:tc>
                  <a:txBody>
                    <a:bodyPr/>
                    <a:lstStyle/>
                    <a:p>
                      <a:r>
                        <a:rPr lang="en-US" dirty="0" err="1" smtClean="0"/>
                        <a:t>Avastin</a:t>
                      </a:r>
                      <a:endParaRPr lang="en-US" dirty="0"/>
                    </a:p>
                  </a:txBody>
                  <a:tcPr/>
                </a:tc>
                <a:tc>
                  <a:txBody>
                    <a:bodyPr/>
                    <a:lstStyle/>
                    <a:p>
                      <a:r>
                        <a:rPr lang="en-US" dirty="0" smtClean="0"/>
                        <a:t>$280,000</a:t>
                      </a:r>
                      <a:endParaRPr lang="en-US" dirty="0"/>
                    </a:p>
                  </a:txBody>
                  <a:tcPr/>
                </a:tc>
                <a:tc>
                  <a:txBody>
                    <a:bodyPr/>
                    <a:lstStyle/>
                    <a:p>
                      <a:r>
                        <a:rPr lang="en-US" dirty="0" smtClean="0"/>
                        <a:t>Cancer</a:t>
                      </a:r>
                      <a:r>
                        <a:rPr lang="en-US" baseline="0" dirty="0" smtClean="0"/>
                        <a:t> </a:t>
                      </a:r>
                      <a:endParaRPr lang="en-US" dirty="0"/>
                    </a:p>
                  </a:txBody>
                  <a:tcPr/>
                </a:tc>
              </a:tr>
              <a:tr h="370840">
                <a:tc>
                  <a:txBody>
                    <a:bodyPr/>
                    <a:lstStyle/>
                    <a:p>
                      <a:r>
                        <a:rPr lang="en-US" dirty="0" smtClean="0"/>
                        <a:t>Enbrel</a:t>
                      </a:r>
                      <a:endParaRPr lang="en-US" dirty="0"/>
                    </a:p>
                  </a:txBody>
                  <a:tcPr/>
                </a:tc>
                <a:tc>
                  <a:txBody>
                    <a:bodyPr/>
                    <a:lstStyle/>
                    <a:p>
                      <a:r>
                        <a:rPr lang="en-US" dirty="0" smtClean="0"/>
                        <a:t>$275,000</a:t>
                      </a:r>
                      <a:endParaRPr lang="en-US" dirty="0"/>
                    </a:p>
                  </a:txBody>
                  <a:tcPr/>
                </a:tc>
                <a:tc>
                  <a:txBody>
                    <a:bodyPr/>
                    <a:lstStyle/>
                    <a:p>
                      <a:r>
                        <a:rPr lang="en-US" dirty="0" smtClean="0"/>
                        <a:t>Autoimmune </a:t>
                      </a:r>
                      <a:endParaRPr lang="en-US" dirty="0"/>
                    </a:p>
                  </a:txBody>
                  <a:tcPr/>
                </a:tc>
              </a:tr>
              <a:tr h="370840">
                <a:tc>
                  <a:txBody>
                    <a:bodyPr/>
                    <a:lstStyle/>
                    <a:p>
                      <a:r>
                        <a:rPr lang="en-US" dirty="0" smtClean="0"/>
                        <a:t>Advair</a:t>
                      </a:r>
                      <a:endParaRPr lang="en-US" dirty="0"/>
                    </a:p>
                  </a:txBody>
                  <a:tcPr/>
                </a:tc>
                <a:tc>
                  <a:txBody>
                    <a:bodyPr/>
                    <a:lstStyle/>
                    <a:p>
                      <a:r>
                        <a:rPr lang="en-US" dirty="0" smtClean="0"/>
                        <a:t>$270,000</a:t>
                      </a:r>
                      <a:endParaRPr lang="en-US" dirty="0"/>
                    </a:p>
                  </a:txBody>
                  <a:tcPr/>
                </a:tc>
                <a:tc>
                  <a:txBody>
                    <a:bodyPr/>
                    <a:lstStyle/>
                    <a:p>
                      <a:r>
                        <a:rPr lang="en-US" dirty="0" smtClean="0"/>
                        <a:t>Asthma</a:t>
                      </a:r>
                      <a:endParaRPr lang="en-US" dirty="0"/>
                    </a:p>
                  </a:txBody>
                  <a:tcPr/>
                </a:tc>
              </a:tr>
            </a:tbl>
          </a:graphicData>
        </a:graphic>
      </p:graphicFrame>
    </p:spTree>
    <p:extLst>
      <p:ext uri="{BB962C8B-B14F-4D97-AF65-F5344CB8AC3E}">
        <p14:creationId xmlns:p14="http://schemas.microsoft.com/office/powerpoint/2010/main" val="3471108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Specialty/Bio Tech RX</a:t>
            </a:r>
            <a:endParaRPr lang="en-US" dirty="0"/>
          </a:p>
        </p:txBody>
      </p:sp>
      <p:sp>
        <p:nvSpPr>
          <p:cNvPr id="3" name="Content Placeholder 2"/>
          <p:cNvSpPr>
            <a:spLocks noGrp="1"/>
          </p:cNvSpPr>
          <p:nvPr>
            <p:ph idx="1"/>
          </p:nvPr>
        </p:nvSpPr>
        <p:spPr/>
        <p:txBody>
          <a:bodyPr/>
          <a:lstStyle/>
          <a:p>
            <a:r>
              <a:rPr lang="en-US" dirty="0" smtClean="0"/>
              <a:t>Medicine produced from living organisms threating conditions like cancer, </a:t>
            </a:r>
            <a:r>
              <a:rPr lang="en-US" dirty="0" err="1" smtClean="0"/>
              <a:t>alzheimers</a:t>
            </a:r>
            <a:r>
              <a:rPr lang="en-US" dirty="0" smtClean="0"/>
              <a:t>, diabetes, MS, HIV/AIDS and </a:t>
            </a:r>
            <a:r>
              <a:rPr lang="en-US" dirty="0" err="1" smtClean="0"/>
              <a:t>Rheumetoid</a:t>
            </a:r>
            <a:r>
              <a:rPr lang="en-US" dirty="0" smtClean="0"/>
              <a:t> Arthritis.</a:t>
            </a:r>
          </a:p>
          <a:p>
            <a:r>
              <a:rPr lang="en-US" dirty="0" smtClean="0"/>
              <a:t>Can be injectable, infusion or oral</a:t>
            </a:r>
          </a:p>
          <a:p>
            <a:r>
              <a:rPr lang="en-US" dirty="0" smtClean="0"/>
              <a:t>Cost is much higher than other brand RX</a:t>
            </a:r>
          </a:p>
          <a:p>
            <a:pPr lvl="1"/>
            <a:r>
              <a:rPr lang="en-US" dirty="0" smtClean="0"/>
              <a:t>Can range up to $750,000 per year</a:t>
            </a:r>
          </a:p>
          <a:p>
            <a:endParaRPr lang="en-US" dirty="0"/>
          </a:p>
        </p:txBody>
      </p:sp>
    </p:spTree>
    <p:extLst>
      <p:ext uri="{BB962C8B-B14F-4D97-AF65-F5344CB8AC3E}">
        <p14:creationId xmlns:p14="http://schemas.microsoft.com/office/powerpoint/2010/main" val="2206741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Measuring Utilization and Engagement</a:t>
            </a:r>
            <a:endParaRPr lang="en-US" dirty="0"/>
          </a:p>
        </p:txBody>
      </p:sp>
      <p:sp>
        <p:nvSpPr>
          <p:cNvPr id="5" name="Content Placeholder 4"/>
          <p:cNvSpPr>
            <a:spLocks noGrp="1"/>
          </p:cNvSpPr>
          <p:nvPr>
            <p:ph idx="1"/>
          </p:nvPr>
        </p:nvSpPr>
        <p:spPr>
          <a:xfrm>
            <a:off x="457200" y="1600200"/>
            <a:ext cx="8458200" cy="4525963"/>
          </a:xfrm>
        </p:spPr>
        <p:txBody>
          <a:bodyPr>
            <a:normAutofit lnSpcReduction="10000"/>
          </a:bodyPr>
          <a:lstStyle/>
          <a:p>
            <a:r>
              <a:rPr lang="en-US" dirty="0" smtClean="0"/>
              <a:t>Many high cost brand and specialty Rx need to managed for compliance and adverse reactions</a:t>
            </a:r>
          </a:p>
          <a:p>
            <a:r>
              <a:rPr lang="en-US" dirty="0" smtClean="0"/>
              <a:t>If a member has two or more ER visits or hospital admissions in a year for the same diagnosis, may call for case management</a:t>
            </a:r>
          </a:p>
          <a:p>
            <a:r>
              <a:rPr lang="en-US" dirty="0" smtClean="0"/>
              <a:t>Overuse of ER may necessitate plan design changes</a:t>
            </a:r>
          </a:p>
          <a:p>
            <a:r>
              <a:rPr lang="en-US" dirty="0" smtClean="0"/>
              <a:t>How many members follow-up with necessary tests to keep a given condition in check? </a:t>
            </a:r>
            <a:endParaRPr lang="en-US" dirty="0"/>
          </a:p>
        </p:txBody>
      </p:sp>
    </p:spTree>
    <p:extLst>
      <p:ext uri="{BB962C8B-B14F-4D97-AF65-F5344CB8AC3E}">
        <p14:creationId xmlns:p14="http://schemas.microsoft.com/office/powerpoint/2010/main" val="3949454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686800" cy="685800"/>
          </a:xfrm>
        </p:spPr>
        <p:txBody>
          <a:bodyPr>
            <a:noAutofit/>
          </a:bodyPr>
          <a:lstStyle/>
          <a:p>
            <a:pPr algn="ctr"/>
            <a:r>
              <a:rPr lang="en-US" sz="2400" dirty="0">
                <a:sym typeface="Wingdings" pitchFamily="34" charset="2"/>
              </a:rPr>
              <a:t>Monitor Health Plan Performance</a:t>
            </a:r>
            <a:r>
              <a:rPr lang="en-US" sz="2400" dirty="0" smtClean="0">
                <a:latin typeface="Arial Black" pitchFamily="34" charset="0"/>
                <a:sym typeface="Wingdings" pitchFamily="34" charset="2"/>
              </a:rPr>
              <a:t/>
            </a:r>
            <a:br>
              <a:rPr lang="en-US" sz="2400" dirty="0" smtClean="0">
                <a:latin typeface="Arial Black" pitchFamily="34" charset="0"/>
                <a:sym typeface="Wingdings" pitchFamily="34" charset="2"/>
              </a:rPr>
            </a:br>
            <a:r>
              <a:rPr lang="en-US" sz="2400" dirty="0" smtClean="0">
                <a:sym typeface="Wingdings" pitchFamily="34" charset="2"/>
              </a:rPr>
              <a:t>Set </a:t>
            </a:r>
            <a:r>
              <a:rPr lang="en-US" sz="2400" dirty="0">
                <a:sym typeface="Wingdings" pitchFamily="34" charset="2"/>
              </a:rPr>
              <a:t>S</a:t>
            </a:r>
            <a:r>
              <a:rPr lang="en-US" sz="2400" dirty="0" smtClean="0">
                <a:sym typeface="Wingdings" pitchFamily="34" charset="2"/>
              </a:rPr>
              <a:t>ome Baseline Standards and Monitor</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7622174"/>
              </p:ext>
            </p:extLst>
          </p:nvPr>
        </p:nvGraphicFramePr>
        <p:xfrm>
          <a:off x="533400" y="1676400"/>
          <a:ext cx="8153400" cy="5004165"/>
        </p:xfrm>
        <a:graphic>
          <a:graphicData uri="http://schemas.openxmlformats.org/drawingml/2006/table">
            <a:tbl>
              <a:tblPr firstRow="1" bandRow="1">
                <a:tableStyleId>{5C22544A-7EE6-4342-B048-85BDC9FD1C3A}</a:tableStyleId>
              </a:tblPr>
              <a:tblGrid>
                <a:gridCol w="4076700"/>
                <a:gridCol w="4076700"/>
              </a:tblGrid>
              <a:tr h="377579">
                <a:tc>
                  <a:txBody>
                    <a:bodyPr/>
                    <a:lstStyle/>
                    <a:p>
                      <a:pPr marL="0" marR="0" lvl="0" indent="0" algn="ctr" defTabSz="914400" rtl="0" eaLnBrk="1" fontAlgn="ctr" latinLnBrk="0" hangingPunct="1">
                        <a:lnSpc>
                          <a:spcPct val="90000"/>
                        </a:lnSpc>
                        <a:spcBef>
                          <a:spcPts val="200"/>
                        </a:spcBef>
                        <a:spcAft>
                          <a:spcPct val="0"/>
                        </a:spcAft>
                        <a:buClrTx/>
                        <a:buSzTx/>
                        <a:buFontTx/>
                        <a:buNone/>
                        <a:tabLst/>
                        <a:defRPr/>
                      </a:pPr>
                      <a:r>
                        <a:rPr kumimoji="0" lang="en-US" sz="1000" b="1" i="0" u="none" strike="noStrike" cap="none" normalizeH="0" baseline="0" dirty="0" smtClean="0">
                          <a:ln>
                            <a:noFill/>
                          </a:ln>
                          <a:solidFill>
                            <a:schemeClr val="tx1"/>
                          </a:solidFill>
                          <a:effectLst/>
                          <a:latin typeface="Arial Narrow" pitchFamily="34" charset="0"/>
                          <a:cs typeface="Arial" pitchFamily="34" charset="0"/>
                        </a:rPr>
                        <a:t>Clinical Compliance Metrics</a:t>
                      </a:r>
                      <a:endParaRPr kumimoji="0" lang="en-US" sz="1000" b="0" i="0" u="none" strike="noStrike" cap="none" normalizeH="0" baseline="0" dirty="0" smtClean="0">
                        <a:ln>
                          <a:noFill/>
                        </a:ln>
                        <a:solidFill>
                          <a:schemeClr val="tx1"/>
                        </a:solidFill>
                        <a:effectLst/>
                        <a:latin typeface="Arial Narrow" pitchFamily="34" charset="0"/>
                      </a:endParaRPr>
                    </a:p>
                  </a:txBody>
                  <a:tcPr marL="45720" marR="45720" marT="45737" marB="45737" anchor="b" horzOverflow="overflow"/>
                </a:tc>
                <a:tc>
                  <a:txBody>
                    <a:bodyPr/>
                    <a:lstStyle/>
                    <a:p>
                      <a:pPr marL="0" marR="0" lvl="0" indent="0" algn="ctr" defTabSz="914400" rtl="0" eaLnBrk="1" fontAlgn="ctr" latinLnBrk="0" hangingPunct="1">
                        <a:lnSpc>
                          <a:spcPct val="90000"/>
                        </a:lnSpc>
                        <a:spcBef>
                          <a:spcPts val="2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Narrow" pitchFamily="34" charset="0"/>
                        </a:rPr>
                        <a:t>Baseline/Starting Point</a:t>
                      </a:r>
                    </a:p>
                    <a:p>
                      <a:pPr marL="0" marR="0" lvl="0" indent="0" algn="ctr" defTabSz="914400" rtl="0" eaLnBrk="1" fontAlgn="ctr" latinLnBrk="0" hangingPunct="1">
                        <a:lnSpc>
                          <a:spcPct val="90000"/>
                        </a:lnSpc>
                        <a:spcBef>
                          <a:spcPts val="2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Narrow" pitchFamily="34" charset="0"/>
                        </a:rPr>
                        <a:t>January 1, 2013</a:t>
                      </a:r>
                    </a:p>
                  </a:txBody>
                  <a:tcPr marL="45720" marR="45720" marT="45737" marB="45737" anchor="b" horzOverflow="overflow"/>
                </a:tc>
              </a:tr>
              <a:tr h="688357">
                <a:tc>
                  <a:txBody>
                    <a:bodyPr/>
                    <a:lstStyle/>
                    <a:p>
                      <a:pPr marL="0" marR="0" lvl="0" indent="0" algn="l"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1" i="0" u="sng" strike="noStrike" cap="none" normalizeH="0" baseline="0" dirty="0" smtClean="0">
                          <a:ln>
                            <a:noFill/>
                          </a:ln>
                          <a:solidFill>
                            <a:schemeClr val="tx1"/>
                          </a:solidFill>
                          <a:effectLst/>
                          <a:latin typeface="Arial Narrow" pitchFamily="34" charset="0"/>
                          <a:cs typeface="Arial" pitchFamily="34" charset="0"/>
                        </a:rPr>
                        <a:t>Diabetes</a:t>
                      </a:r>
                    </a:p>
                    <a:p>
                      <a:pPr marL="114300" marR="0" lvl="1" indent="-112713" algn="l" defTabSz="914400" rtl="0" eaLnBrk="1" fontAlgn="ctr" latinLnBrk="0" hangingPunct="1">
                        <a:lnSpc>
                          <a:spcPct val="90000"/>
                        </a:lnSpc>
                        <a:spcBef>
                          <a:spcPts val="200"/>
                        </a:spcBef>
                        <a:spcAft>
                          <a:spcPct val="0"/>
                        </a:spcAft>
                        <a:buClr>
                          <a:schemeClr val="accent2"/>
                        </a:buClr>
                        <a:buSzTx/>
                        <a:buFont typeface="Symbol" pitchFamily="18" charset="2"/>
                        <a:buChar char="·"/>
                        <a:tabLst/>
                      </a:pPr>
                      <a:r>
                        <a:rPr kumimoji="0" lang="en-US" sz="1000" b="0" i="0" u="none" strike="noStrike" cap="none" normalizeH="0" baseline="0" dirty="0" smtClean="0">
                          <a:ln>
                            <a:noFill/>
                          </a:ln>
                          <a:solidFill>
                            <a:schemeClr val="tx1"/>
                          </a:solidFill>
                          <a:effectLst/>
                          <a:latin typeface="Arial Narrow" pitchFamily="34" charset="0"/>
                          <a:cs typeface="Arial" pitchFamily="34" charset="0"/>
                        </a:rPr>
                        <a:t>Patient(s) that had at least 2 hemoglobin A1C tests in last 12 reported months.</a:t>
                      </a:r>
                    </a:p>
                    <a:p>
                      <a:pPr marL="114300" marR="0" lvl="1" indent="-112713" algn="l" defTabSz="914400" rtl="0" eaLnBrk="1" fontAlgn="ctr" latinLnBrk="0" hangingPunct="1">
                        <a:lnSpc>
                          <a:spcPct val="90000"/>
                        </a:lnSpc>
                        <a:spcBef>
                          <a:spcPts val="200"/>
                        </a:spcBef>
                        <a:spcAft>
                          <a:spcPct val="0"/>
                        </a:spcAft>
                        <a:buClr>
                          <a:schemeClr val="accent2"/>
                        </a:buClr>
                        <a:buSzTx/>
                        <a:buFont typeface="Symbol" pitchFamily="18" charset="2"/>
                        <a:buChar char="·"/>
                        <a:tabLst/>
                      </a:pPr>
                      <a:r>
                        <a:rPr kumimoji="0" lang="en-US" sz="1000" b="0" i="0" u="none" strike="noStrike" cap="none" normalizeH="0" baseline="0" dirty="0" smtClean="0">
                          <a:ln>
                            <a:noFill/>
                          </a:ln>
                          <a:solidFill>
                            <a:schemeClr val="tx1"/>
                          </a:solidFill>
                          <a:effectLst/>
                          <a:latin typeface="Arial Narrow" pitchFamily="34" charset="0"/>
                          <a:cs typeface="Arial" pitchFamily="34" charset="0"/>
                        </a:rPr>
                        <a:t>Patient(s) that had an annual screening test for diabetic nephropathy.</a:t>
                      </a:r>
                    </a:p>
                    <a:p>
                      <a:pPr marL="114300" marR="0" lvl="1" indent="-112713" algn="l" defTabSz="914400" rtl="0" eaLnBrk="1" fontAlgn="ctr" latinLnBrk="0" hangingPunct="1">
                        <a:lnSpc>
                          <a:spcPct val="90000"/>
                        </a:lnSpc>
                        <a:spcBef>
                          <a:spcPts val="200"/>
                        </a:spcBef>
                        <a:spcAft>
                          <a:spcPct val="0"/>
                        </a:spcAft>
                        <a:buClr>
                          <a:schemeClr val="accent2"/>
                        </a:buClr>
                        <a:buSzTx/>
                        <a:buFont typeface="Symbol" pitchFamily="18" charset="2"/>
                        <a:buChar char="·"/>
                        <a:tabLst/>
                      </a:pPr>
                      <a:r>
                        <a:rPr kumimoji="0" lang="en-US" sz="1000" b="0" i="0" u="none" strike="noStrike" cap="none" normalizeH="0" baseline="0" dirty="0" smtClean="0">
                          <a:ln>
                            <a:noFill/>
                          </a:ln>
                          <a:solidFill>
                            <a:schemeClr val="tx1"/>
                          </a:solidFill>
                          <a:effectLst/>
                          <a:latin typeface="Arial Narrow" pitchFamily="34" charset="0"/>
                          <a:cs typeface="Arial" pitchFamily="34" charset="0"/>
                        </a:rPr>
                        <a:t>Patient(s) that had an annual screening test for diabetic retinopathy.</a:t>
                      </a:r>
                    </a:p>
                  </a:txBody>
                  <a:tcPr marL="45720" marR="45720" marT="45737" marB="45737" anchor="b" horzOverflow="overflow"/>
                </a:tc>
                <a:tc>
                  <a:txBody>
                    <a:bodyPr/>
                    <a:lstStyle/>
                    <a:p>
                      <a:pPr marL="1587" marR="0" lvl="1" indent="0" algn="ctr"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rPr>
                        <a:t>29.6%</a:t>
                      </a:r>
                    </a:p>
                    <a:p>
                      <a:pPr marL="1587" marR="0" lvl="1" indent="0" algn="ctr"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rPr>
                        <a:t>20.0%</a:t>
                      </a:r>
                    </a:p>
                    <a:p>
                      <a:pPr marL="1587" marR="0" lvl="1" indent="0" algn="ctr"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rPr>
                        <a:t>73.7%</a:t>
                      </a:r>
                    </a:p>
                  </a:txBody>
                  <a:tcPr marL="45720" marR="45720" marT="45732" marB="45732" anchor="b" horzOverflow="overflow"/>
                </a:tc>
              </a:tr>
              <a:tr h="819467">
                <a:tc>
                  <a:txBody>
                    <a:bodyPr/>
                    <a:lstStyle/>
                    <a:p>
                      <a:pPr marL="0" marR="0" lvl="0" indent="0" algn="l"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1" i="0" u="sng" strike="noStrike" cap="none" normalizeH="0" baseline="0" dirty="0" smtClean="0">
                          <a:ln>
                            <a:noFill/>
                          </a:ln>
                          <a:solidFill>
                            <a:schemeClr val="tx1"/>
                          </a:solidFill>
                          <a:effectLst/>
                          <a:latin typeface="Arial Narrow" pitchFamily="34" charset="0"/>
                          <a:cs typeface="Arial" pitchFamily="34" charset="0"/>
                        </a:rPr>
                        <a:t>Hypertension</a:t>
                      </a:r>
                    </a:p>
                    <a:p>
                      <a:pPr marL="114300" marR="0" lvl="1" indent="-112713" algn="l" defTabSz="914400" rtl="0" eaLnBrk="1" fontAlgn="ctr" latinLnBrk="0" hangingPunct="1">
                        <a:lnSpc>
                          <a:spcPct val="90000"/>
                        </a:lnSpc>
                        <a:spcBef>
                          <a:spcPts val="200"/>
                        </a:spcBef>
                        <a:spcAft>
                          <a:spcPct val="0"/>
                        </a:spcAft>
                        <a:buClr>
                          <a:schemeClr val="accent2"/>
                        </a:buClr>
                        <a:buSzTx/>
                        <a:buFont typeface="Symbol" pitchFamily="18" charset="2"/>
                        <a:buChar char="·"/>
                        <a:tabLst/>
                      </a:pPr>
                      <a:r>
                        <a:rPr kumimoji="0" lang="en-US" sz="1000" b="0" i="0" u="none" strike="noStrike" cap="none" normalizeH="0" baseline="0" dirty="0" smtClean="0">
                          <a:ln>
                            <a:noFill/>
                          </a:ln>
                          <a:solidFill>
                            <a:schemeClr val="tx1"/>
                          </a:solidFill>
                          <a:effectLst/>
                          <a:latin typeface="Arial Narrow" pitchFamily="34" charset="0"/>
                          <a:cs typeface="Arial" pitchFamily="34" charset="0"/>
                        </a:rPr>
                        <a:t>Patient(s) on anti-hypertensives that had a serum potassium in last 12 reported months.</a:t>
                      </a:r>
                    </a:p>
                    <a:p>
                      <a:pPr marL="114300" marR="0" lvl="1" indent="-112713" algn="l" defTabSz="914400" rtl="0" eaLnBrk="1" fontAlgn="ctr" latinLnBrk="0" hangingPunct="1">
                        <a:lnSpc>
                          <a:spcPct val="90000"/>
                        </a:lnSpc>
                        <a:spcBef>
                          <a:spcPts val="200"/>
                        </a:spcBef>
                        <a:spcAft>
                          <a:spcPct val="0"/>
                        </a:spcAft>
                        <a:buClr>
                          <a:schemeClr val="accent2"/>
                        </a:buClr>
                        <a:buSzTx/>
                        <a:buFont typeface="Symbol" pitchFamily="18" charset="2"/>
                        <a:buChar char="·"/>
                        <a:tabLst/>
                      </a:pPr>
                      <a:r>
                        <a:rPr kumimoji="0" lang="en-US" sz="1000" b="0" i="0" u="none" strike="noStrike" cap="none" normalizeH="0" baseline="0" dirty="0" smtClean="0">
                          <a:ln>
                            <a:noFill/>
                          </a:ln>
                          <a:solidFill>
                            <a:schemeClr val="tx1"/>
                          </a:solidFill>
                          <a:effectLst/>
                          <a:latin typeface="Arial Narrow" pitchFamily="34" charset="0"/>
                          <a:cs typeface="Arial" pitchFamily="34" charset="0"/>
                        </a:rPr>
                        <a:t>Patient(s) that had an annual physician visit.</a:t>
                      </a:r>
                    </a:p>
                    <a:p>
                      <a:pPr marL="114300" marR="0" lvl="1" indent="-112713" algn="l" defTabSz="914400" rtl="0" eaLnBrk="1" fontAlgn="ctr" latinLnBrk="0" hangingPunct="1">
                        <a:lnSpc>
                          <a:spcPct val="90000"/>
                        </a:lnSpc>
                        <a:spcBef>
                          <a:spcPts val="200"/>
                        </a:spcBef>
                        <a:spcAft>
                          <a:spcPct val="0"/>
                        </a:spcAft>
                        <a:buClr>
                          <a:schemeClr val="accent2"/>
                        </a:buClr>
                        <a:buSzTx/>
                        <a:buFont typeface="Symbol" pitchFamily="18" charset="2"/>
                        <a:buChar char="·"/>
                        <a:tabLst/>
                      </a:pPr>
                      <a:r>
                        <a:rPr kumimoji="0" lang="en-US" sz="1000" b="0" i="0" u="none" strike="noStrike" cap="none" normalizeH="0" baseline="0" dirty="0" smtClean="0">
                          <a:ln>
                            <a:noFill/>
                          </a:ln>
                          <a:solidFill>
                            <a:schemeClr val="tx1"/>
                          </a:solidFill>
                          <a:effectLst/>
                          <a:latin typeface="Arial Narrow" pitchFamily="34" charset="0"/>
                          <a:cs typeface="Arial" pitchFamily="34" charset="0"/>
                        </a:rPr>
                        <a:t>Patient(s) that had a serum creatinine in last 12 reported months.</a:t>
                      </a:r>
                    </a:p>
                  </a:txBody>
                  <a:tcPr marL="45720" marR="45720" marT="45737" marB="45737" anchor="b" horzOverflow="overflow"/>
                </a:tc>
                <a:tc>
                  <a:txBody>
                    <a:bodyPr/>
                    <a:lstStyle/>
                    <a:p>
                      <a:pPr marL="1587" marR="0" lvl="1" indent="0" algn="ctr" defTabSz="914400" rtl="0" eaLnBrk="1" fontAlgn="ctr" latinLnBrk="0" hangingPunct="1">
                        <a:lnSpc>
                          <a:spcPct val="90000"/>
                        </a:lnSpc>
                        <a:spcBef>
                          <a:spcPts val="200"/>
                        </a:spcBef>
                        <a:spcAft>
                          <a:spcPct val="0"/>
                        </a:spcAft>
                        <a:buClr>
                          <a:schemeClr val="accent2"/>
                        </a:buClr>
                        <a:buSzTx/>
                        <a:buFont typeface="Symbol" pitchFamily="18" charset="2"/>
                        <a:buNone/>
                        <a:tabLst/>
                      </a:pPr>
                      <a:endPar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endParaRPr>
                    </a:p>
                    <a:p>
                      <a:pPr marL="1587" marR="0" lvl="1" indent="0" algn="ctr"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rPr>
                        <a:t>0.6%</a:t>
                      </a:r>
                      <a:br>
                        <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rPr>
                      </a:br>
                      <a:endPar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endParaRPr>
                    </a:p>
                    <a:p>
                      <a:pPr marL="1587" marR="0" lvl="1" indent="0" algn="ctr"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rPr>
                        <a:t>88.6%</a:t>
                      </a:r>
                    </a:p>
                    <a:p>
                      <a:pPr marL="1587" marR="0" lvl="1" indent="0" algn="ctr"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rPr>
                        <a:t>0.8%</a:t>
                      </a:r>
                    </a:p>
                  </a:txBody>
                  <a:tcPr marL="45720" marR="45720" marT="45732" marB="45732" anchor="b" horzOverflow="overflow"/>
                </a:tc>
              </a:tr>
              <a:tr h="819467">
                <a:tc>
                  <a:txBody>
                    <a:bodyPr/>
                    <a:lstStyle/>
                    <a:p>
                      <a:pPr marL="0" marR="0" lvl="0" indent="0" algn="l"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1" i="0" u="sng" strike="noStrike" cap="none" normalizeH="0" baseline="0" dirty="0" smtClean="0">
                          <a:ln>
                            <a:noFill/>
                          </a:ln>
                          <a:solidFill>
                            <a:schemeClr val="tx1"/>
                          </a:solidFill>
                          <a:effectLst/>
                          <a:latin typeface="Arial Narrow" pitchFamily="34" charset="0"/>
                          <a:cs typeface="Arial" pitchFamily="34" charset="0"/>
                        </a:rPr>
                        <a:t>Coronary Artery Disease</a:t>
                      </a:r>
                    </a:p>
                    <a:p>
                      <a:pPr marL="114300" marR="0" lvl="1" indent="-112713" algn="l" defTabSz="914400" rtl="0" eaLnBrk="1" fontAlgn="ctr" latinLnBrk="0" hangingPunct="1">
                        <a:lnSpc>
                          <a:spcPct val="90000"/>
                        </a:lnSpc>
                        <a:spcBef>
                          <a:spcPts val="200"/>
                        </a:spcBef>
                        <a:spcAft>
                          <a:spcPct val="0"/>
                        </a:spcAft>
                        <a:buClr>
                          <a:schemeClr val="accent2"/>
                        </a:buClr>
                        <a:buSzTx/>
                        <a:buFont typeface="Symbol" pitchFamily="18" charset="2"/>
                        <a:buChar char="·"/>
                        <a:tabLst/>
                      </a:pPr>
                      <a:r>
                        <a:rPr kumimoji="0" lang="en-US" sz="1000" b="0" i="0" u="none" strike="noStrike" cap="none" normalizeH="0" baseline="0" dirty="0" smtClean="0">
                          <a:ln>
                            <a:noFill/>
                          </a:ln>
                          <a:solidFill>
                            <a:schemeClr val="tx1"/>
                          </a:solidFill>
                          <a:effectLst/>
                          <a:latin typeface="Arial Narrow" pitchFamily="34" charset="0"/>
                          <a:cs typeface="Arial" pitchFamily="34" charset="0"/>
                        </a:rPr>
                        <a:t>Patient(s) currently taking an ACE-inhibitor.</a:t>
                      </a:r>
                    </a:p>
                    <a:p>
                      <a:pPr marL="114300" marR="0" lvl="1" indent="-112713" algn="l" defTabSz="914400" rtl="0" eaLnBrk="1" fontAlgn="ctr" latinLnBrk="0" hangingPunct="1">
                        <a:lnSpc>
                          <a:spcPct val="90000"/>
                        </a:lnSpc>
                        <a:spcBef>
                          <a:spcPts val="200"/>
                        </a:spcBef>
                        <a:spcAft>
                          <a:spcPct val="0"/>
                        </a:spcAft>
                        <a:buClr>
                          <a:schemeClr val="accent2"/>
                        </a:buClr>
                        <a:buSzTx/>
                        <a:buFont typeface="Symbol" pitchFamily="18" charset="2"/>
                        <a:buChar char="·"/>
                        <a:tabLst/>
                      </a:pPr>
                      <a:r>
                        <a:rPr kumimoji="0" lang="en-US" sz="1000" b="0" i="0" u="none" strike="noStrike" cap="none" normalizeH="0" baseline="0" dirty="0" smtClean="0">
                          <a:ln>
                            <a:noFill/>
                          </a:ln>
                          <a:solidFill>
                            <a:schemeClr val="tx1"/>
                          </a:solidFill>
                          <a:effectLst/>
                          <a:latin typeface="Arial Narrow" pitchFamily="34" charset="0"/>
                          <a:cs typeface="Arial" pitchFamily="34" charset="0"/>
                        </a:rPr>
                        <a:t>Patient(s) currently taking a statin.</a:t>
                      </a:r>
                    </a:p>
                    <a:p>
                      <a:pPr marL="114300" marR="0" lvl="1" indent="-112713" algn="l" defTabSz="914400" rtl="0" eaLnBrk="1" fontAlgn="ctr" latinLnBrk="0" hangingPunct="1">
                        <a:lnSpc>
                          <a:spcPct val="90000"/>
                        </a:lnSpc>
                        <a:spcBef>
                          <a:spcPts val="200"/>
                        </a:spcBef>
                        <a:spcAft>
                          <a:spcPct val="0"/>
                        </a:spcAft>
                        <a:buClr>
                          <a:schemeClr val="accent2"/>
                        </a:buClr>
                        <a:buSzTx/>
                        <a:buFont typeface="Symbol" pitchFamily="18" charset="2"/>
                        <a:buChar char="·"/>
                        <a:tabLst/>
                      </a:pPr>
                      <a:r>
                        <a:rPr kumimoji="0" lang="en-US" sz="1000" b="0" i="0" u="none" strike="noStrike" cap="none" normalizeH="0" baseline="0" dirty="0" smtClean="0">
                          <a:ln>
                            <a:noFill/>
                          </a:ln>
                          <a:solidFill>
                            <a:schemeClr val="tx1"/>
                          </a:solidFill>
                          <a:effectLst/>
                          <a:latin typeface="Arial Narrow" pitchFamily="34" charset="0"/>
                          <a:cs typeface="Arial" pitchFamily="34" charset="0"/>
                        </a:rPr>
                        <a:t>Patient(s) with a myocardial infarction in the past who are currently taking a beta-blocker.</a:t>
                      </a:r>
                    </a:p>
                  </a:txBody>
                  <a:tcPr marL="45720" marR="45720" marT="45737" marB="45737" anchor="b" horzOverflow="overflow"/>
                </a:tc>
                <a:tc>
                  <a:txBody>
                    <a:bodyPr/>
                    <a:lstStyle/>
                    <a:p>
                      <a:pPr marL="1587" marR="0" lvl="1" indent="0" algn="ctr" defTabSz="914400" rtl="0" eaLnBrk="1" fontAlgn="ctr" latinLnBrk="0" hangingPunct="1">
                        <a:lnSpc>
                          <a:spcPct val="90000"/>
                        </a:lnSpc>
                        <a:spcBef>
                          <a:spcPts val="200"/>
                        </a:spcBef>
                        <a:spcAft>
                          <a:spcPct val="0"/>
                        </a:spcAft>
                        <a:buClr>
                          <a:schemeClr val="accent2"/>
                        </a:buClr>
                        <a:buSzTx/>
                        <a:buFont typeface="Symbol" pitchFamily="18" charset="2"/>
                        <a:buNone/>
                        <a:tabLst/>
                      </a:pPr>
                      <a:endPar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endParaRPr>
                    </a:p>
                    <a:p>
                      <a:pPr marL="1587" marR="0" lvl="1" indent="0" algn="ctr"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rPr>
                        <a:t>99.8%</a:t>
                      </a:r>
                    </a:p>
                    <a:p>
                      <a:pPr marL="1587" marR="0" lvl="1" indent="0" algn="ctr"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rPr>
                        <a:t>36.9%</a:t>
                      </a:r>
                    </a:p>
                    <a:p>
                      <a:pPr marL="1587" marR="0" lvl="1" indent="0" algn="ctr"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rPr>
                        <a:t>5.1%</a:t>
                      </a:r>
                      <a:br>
                        <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rPr>
                      </a:br>
                      <a:endPar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endParaRPr>
                    </a:p>
                  </a:txBody>
                  <a:tcPr marL="45720" marR="45720" marT="45732" marB="45732" anchor="b" horzOverflow="overflow"/>
                </a:tc>
              </a:tr>
              <a:tr h="701833">
                <a:tc>
                  <a:txBody>
                    <a:bodyPr/>
                    <a:lstStyle/>
                    <a:p>
                      <a:pPr marL="0" marR="0" lvl="0" indent="0" algn="l"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1" i="0" u="sng" strike="noStrike" cap="none" normalizeH="0" baseline="0" dirty="0" smtClean="0">
                          <a:ln>
                            <a:noFill/>
                          </a:ln>
                          <a:solidFill>
                            <a:schemeClr val="tx1"/>
                          </a:solidFill>
                          <a:effectLst/>
                          <a:latin typeface="Arial Narrow" pitchFamily="34" charset="0"/>
                          <a:cs typeface="Arial" pitchFamily="34" charset="0"/>
                        </a:rPr>
                        <a:t>Hyperlipidemia</a:t>
                      </a:r>
                    </a:p>
                    <a:p>
                      <a:pPr marL="114300" marR="0" lvl="1" indent="-112713" algn="l" defTabSz="914400" rtl="0" eaLnBrk="1" fontAlgn="ctr" latinLnBrk="0" hangingPunct="1">
                        <a:lnSpc>
                          <a:spcPct val="90000"/>
                        </a:lnSpc>
                        <a:spcBef>
                          <a:spcPts val="200"/>
                        </a:spcBef>
                        <a:spcAft>
                          <a:spcPct val="0"/>
                        </a:spcAft>
                        <a:buClr>
                          <a:schemeClr val="accent2"/>
                        </a:buClr>
                        <a:buSzTx/>
                        <a:buFont typeface="Symbol" pitchFamily="18" charset="2"/>
                        <a:buChar char="·"/>
                        <a:tabLst/>
                      </a:pPr>
                      <a:r>
                        <a:rPr kumimoji="0" lang="en-US" sz="1000" b="0" i="0" u="none" strike="noStrike" cap="none" normalizeH="0" baseline="0" dirty="0" smtClean="0">
                          <a:ln>
                            <a:noFill/>
                          </a:ln>
                          <a:solidFill>
                            <a:schemeClr val="tx1"/>
                          </a:solidFill>
                          <a:effectLst/>
                          <a:latin typeface="Arial Narrow" pitchFamily="34" charset="0"/>
                          <a:cs typeface="Arial" pitchFamily="34" charset="0"/>
                        </a:rPr>
                        <a:t>Patient(s) with a LDL cholesterol test in last 12 reported months.</a:t>
                      </a:r>
                    </a:p>
                    <a:p>
                      <a:pPr marL="114300" marR="0" lvl="1" indent="-112713" algn="l" defTabSz="914400" rtl="0" eaLnBrk="1" fontAlgn="ctr" latinLnBrk="0" hangingPunct="1">
                        <a:lnSpc>
                          <a:spcPct val="90000"/>
                        </a:lnSpc>
                        <a:spcBef>
                          <a:spcPts val="200"/>
                        </a:spcBef>
                        <a:spcAft>
                          <a:spcPct val="0"/>
                        </a:spcAft>
                        <a:buClr>
                          <a:schemeClr val="accent2"/>
                        </a:buClr>
                        <a:buSzTx/>
                        <a:buFont typeface="Symbol" pitchFamily="18" charset="2"/>
                        <a:buChar char="·"/>
                        <a:tabLst/>
                      </a:pPr>
                      <a:r>
                        <a:rPr kumimoji="0" lang="en-US" sz="1000" b="0" i="0" u="none" strike="noStrike" cap="none" normalizeH="0" baseline="0" dirty="0" smtClean="0">
                          <a:ln>
                            <a:noFill/>
                          </a:ln>
                          <a:solidFill>
                            <a:schemeClr val="tx1"/>
                          </a:solidFill>
                          <a:effectLst/>
                          <a:latin typeface="Arial Narrow" pitchFamily="34" charset="0"/>
                          <a:cs typeface="Arial" pitchFamily="34" charset="0"/>
                        </a:rPr>
                        <a:t>Patient(s) with a HDL cholesterol test in last 12 reported months.</a:t>
                      </a:r>
                    </a:p>
                    <a:p>
                      <a:pPr marL="114300" marR="0" lvl="1" indent="-112713" algn="l" defTabSz="914400" rtl="0" eaLnBrk="1" fontAlgn="ctr" latinLnBrk="0" hangingPunct="1">
                        <a:lnSpc>
                          <a:spcPct val="90000"/>
                        </a:lnSpc>
                        <a:spcBef>
                          <a:spcPts val="200"/>
                        </a:spcBef>
                        <a:spcAft>
                          <a:spcPct val="0"/>
                        </a:spcAft>
                        <a:buClr>
                          <a:schemeClr val="accent2"/>
                        </a:buClr>
                        <a:buSzTx/>
                        <a:buFont typeface="Symbol" pitchFamily="18" charset="2"/>
                        <a:buChar char="·"/>
                        <a:tabLst/>
                      </a:pPr>
                      <a:r>
                        <a:rPr kumimoji="0" lang="en-US" sz="1000" b="0" i="0" u="none" strike="noStrike" cap="none" normalizeH="0" baseline="0" dirty="0" smtClean="0">
                          <a:ln>
                            <a:noFill/>
                          </a:ln>
                          <a:solidFill>
                            <a:schemeClr val="tx1"/>
                          </a:solidFill>
                          <a:effectLst/>
                          <a:latin typeface="Arial Narrow" pitchFamily="34" charset="0"/>
                          <a:cs typeface="Arial" pitchFamily="34" charset="0"/>
                        </a:rPr>
                        <a:t>Patient(s) with a triglyceride test in last 12 reported months</a:t>
                      </a:r>
                      <a:r>
                        <a:rPr kumimoji="0" lang="en-US" sz="1100" b="0" i="0" u="none" strike="noStrike" cap="none" normalizeH="0" baseline="0" dirty="0" smtClean="0">
                          <a:ln>
                            <a:noFill/>
                          </a:ln>
                          <a:solidFill>
                            <a:schemeClr val="tx1"/>
                          </a:solidFill>
                          <a:effectLst/>
                          <a:latin typeface="Arial Narrow" pitchFamily="34" charset="0"/>
                          <a:cs typeface="Arial" pitchFamily="34" charset="0"/>
                        </a:rPr>
                        <a:t>.</a:t>
                      </a:r>
                    </a:p>
                  </a:txBody>
                  <a:tcPr marL="45720" marR="45720" marT="45737" marB="45737" anchor="b" horzOverflow="overflow"/>
                </a:tc>
                <a:tc>
                  <a:txBody>
                    <a:bodyPr/>
                    <a:lstStyle/>
                    <a:p>
                      <a:pPr marL="1587" marR="0" lvl="1" indent="0" algn="ctr" defTabSz="914400" rtl="0" eaLnBrk="1" fontAlgn="ctr" latinLnBrk="0" hangingPunct="1">
                        <a:lnSpc>
                          <a:spcPct val="90000"/>
                        </a:lnSpc>
                        <a:spcBef>
                          <a:spcPts val="200"/>
                        </a:spcBef>
                        <a:spcAft>
                          <a:spcPct val="0"/>
                        </a:spcAft>
                        <a:buClr>
                          <a:schemeClr val="accent2"/>
                        </a:buClr>
                        <a:buSzTx/>
                        <a:buFont typeface="Symbol" pitchFamily="18" charset="2"/>
                        <a:buNone/>
                        <a:tabLst/>
                      </a:pPr>
                      <a:endPar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endParaRPr>
                    </a:p>
                    <a:p>
                      <a:pPr marL="1587" marR="0" lvl="1" indent="0" algn="ctr"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rPr>
                        <a:t>46.0%</a:t>
                      </a:r>
                    </a:p>
                    <a:p>
                      <a:pPr marL="1587" marR="0" lvl="1" indent="0" algn="ctr"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rPr>
                        <a:t>61.8%</a:t>
                      </a:r>
                    </a:p>
                    <a:p>
                      <a:pPr marL="1587" marR="0" lvl="1" indent="0" algn="ctr"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rPr>
                        <a:t>TBD</a:t>
                      </a:r>
                    </a:p>
                  </a:txBody>
                  <a:tcPr marL="45720" marR="45720" marT="45732" marB="45732" anchor="b" horzOverflow="overflow"/>
                </a:tc>
              </a:tr>
              <a:tr h="843746">
                <a:tc>
                  <a:txBody>
                    <a:bodyPr/>
                    <a:lstStyle/>
                    <a:p>
                      <a:pPr marL="1587" marR="0" lvl="1" indent="0" algn="l" defTabSz="914400" rtl="0" eaLnBrk="1" fontAlgn="ctr" latinLnBrk="0" hangingPunct="1">
                        <a:lnSpc>
                          <a:spcPct val="90000"/>
                        </a:lnSpc>
                        <a:spcBef>
                          <a:spcPts val="200"/>
                        </a:spcBef>
                        <a:spcAft>
                          <a:spcPct val="0"/>
                        </a:spcAft>
                        <a:buClr>
                          <a:schemeClr val="accent2"/>
                        </a:buClr>
                        <a:buSzTx/>
                        <a:buFont typeface="Symbol" pitchFamily="18" charset="2"/>
                        <a:buNone/>
                        <a:tabLst/>
                        <a:defRPr/>
                      </a:pPr>
                      <a:r>
                        <a:rPr kumimoji="0" lang="en-US" sz="1000" b="1" i="0" u="sng" strike="noStrike" kern="1200" cap="none" normalizeH="0" baseline="0" dirty="0" smtClean="0">
                          <a:ln>
                            <a:noFill/>
                          </a:ln>
                          <a:solidFill>
                            <a:schemeClr val="tx1"/>
                          </a:solidFill>
                          <a:effectLst/>
                          <a:latin typeface="Arial Narrow" pitchFamily="34" charset="0"/>
                          <a:ea typeface="+mn-ea"/>
                          <a:cs typeface="Arial" pitchFamily="34" charset="0"/>
                        </a:rPr>
                        <a:t>Preventive Screening</a:t>
                      </a:r>
                    </a:p>
                    <a:p>
                      <a:pPr marL="114300" marR="0" lvl="1" indent="-112713" algn="l" defTabSz="914400" rtl="0" eaLnBrk="1" fontAlgn="ctr" latinLnBrk="0" hangingPunct="1">
                        <a:lnSpc>
                          <a:spcPct val="90000"/>
                        </a:lnSpc>
                        <a:spcBef>
                          <a:spcPts val="200"/>
                        </a:spcBef>
                        <a:spcAft>
                          <a:spcPct val="0"/>
                        </a:spcAft>
                        <a:buClr>
                          <a:schemeClr val="accent2"/>
                        </a:buClr>
                        <a:buSzTx/>
                        <a:buFont typeface="Symbol" pitchFamily="18" charset="2"/>
                        <a:buChar char="·"/>
                        <a:tabLst/>
                        <a:defRPr/>
                      </a:pPr>
                      <a:r>
                        <a:rPr kumimoji="0" lang="en-US" sz="1000" b="0" i="0" u="none" strike="noStrike" kern="1200" cap="none" normalizeH="0" baseline="0" noProof="0" dirty="0" smtClean="0">
                          <a:ln>
                            <a:noFill/>
                          </a:ln>
                          <a:solidFill>
                            <a:schemeClr val="tx1"/>
                          </a:solidFill>
                          <a:effectLst/>
                          <a:latin typeface="Arial Narrow" pitchFamily="34" charset="0"/>
                          <a:ea typeface="+mn-ea"/>
                          <a:cs typeface="Arial" pitchFamily="34" charset="0"/>
                        </a:rPr>
                        <a:t>Cervical cancer</a:t>
                      </a:r>
                    </a:p>
                    <a:p>
                      <a:pPr marL="114300" marR="0" lvl="1" indent="-112713" algn="l" defTabSz="914400" rtl="0" eaLnBrk="1" fontAlgn="ctr" latinLnBrk="0" hangingPunct="1">
                        <a:lnSpc>
                          <a:spcPct val="90000"/>
                        </a:lnSpc>
                        <a:spcBef>
                          <a:spcPts val="200"/>
                        </a:spcBef>
                        <a:spcAft>
                          <a:spcPct val="0"/>
                        </a:spcAft>
                        <a:buClr>
                          <a:schemeClr val="accent2"/>
                        </a:buClr>
                        <a:buSzTx/>
                        <a:buFont typeface="Symbol" pitchFamily="18" charset="2"/>
                        <a:buChar char="·"/>
                        <a:tabLst/>
                        <a:defRPr/>
                      </a:pPr>
                      <a:r>
                        <a:rPr kumimoji="0" lang="en-US" sz="1000" b="0" i="0" u="none" strike="noStrike" kern="1200" cap="none" normalizeH="0" baseline="0" noProof="0" dirty="0" smtClean="0">
                          <a:ln>
                            <a:noFill/>
                          </a:ln>
                          <a:solidFill>
                            <a:schemeClr val="tx1"/>
                          </a:solidFill>
                          <a:effectLst/>
                          <a:latin typeface="Arial Narrow" pitchFamily="34" charset="0"/>
                          <a:ea typeface="+mn-ea"/>
                          <a:cs typeface="Arial" pitchFamily="34" charset="0"/>
                        </a:rPr>
                        <a:t>Breast cancer</a:t>
                      </a:r>
                    </a:p>
                    <a:p>
                      <a:pPr marL="114300" marR="0" lvl="1" indent="-112713" algn="l" defTabSz="914400" rtl="0" eaLnBrk="1" fontAlgn="ctr" latinLnBrk="0" hangingPunct="1">
                        <a:lnSpc>
                          <a:spcPct val="90000"/>
                        </a:lnSpc>
                        <a:spcBef>
                          <a:spcPts val="200"/>
                        </a:spcBef>
                        <a:spcAft>
                          <a:spcPct val="0"/>
                        </a:spcAft>
                        <a:buClr>
                          <a:schemeClr val="accent2"/>
                        </a:buClr>
                        <a:buSzTx/>
                        <a:buFont typeface="Symbol" pitchFamily="18" charset="2"/>
                        <a:buChar char="·"/>
                        <a:tabLst/>
                        <a:defRPr/>
                      </a:pPr>
                      <a:r>
                        <a:rPr kumimoji="0" lang="en-US" sz="1000" b="0" i="0" u="none" strike="noStrike" kern="1200" cap="none" normalizeH="0" baseline="0" noProof="0" dirty="0" smtClean="0">
                          <a:ln>
                            <a:noFill/>
                          </a:ln>
                          <a:solidFill>
                            <a:schemeClr val="tx1"/>
                          </a:solidFill>
                          <a:effectLst/>
                          <a:latin typeface="Arial Narrow" pitchFamily="34" charset="0"/>
                          <a:ea typeface="+mn-ea"/>
                          <a:cs typeface="Arial" pitchFamily="34" charset="0"/>
                        </a:rPr>
                        <a:t>Colo-rectal cancer</a:t>
                      </a:r>
                    </a:p>
                    <a:p>
                      <a:pPr marL="114300" marR="0" lvl="1" indent="-112713" algn="l" defTabSz="914400" rtl="0" eaLnBrk="1" fontAlgn="ctr" latinLnBrk="0" hangingPunct="1">
                        <a:lnSpc>
                          <a:spcPct val="90000"/>
                        </a:lnSpc>
                        <a:spcBef>
                          <a:spcPts val="200"/>
                        </a:spcBef>
                        <a:spcAft>
                          <a:spcPct val="0"/>
                        </a:spcAft>
                        <a:buClr>
                          <a:schemeClr val="accent2"/>
                        </a:buClr>
                        <a:buSzTx/>
                        <a:buFont typeface="Symbol" pitchFamily="18" charset="2"/>
                        <a:buChar char="·"/>
                        <a:tabLst/>
                        <a:defRPr/>
                      </a:pPr>
                      <a:r>
                        <a:rPr kumimoji="0" lang="en-US" sz="1000" b="0" i="0" u="none" strike="noStrike" kern="1200" cap="none" normalizeH="0" baseline="0" noProof="0" dirty="0" smtClean="0">
                          <a:ln>
                            <a:noFill/>
                          </a:ln>
                          <a:solidFill>
                            <a:schemeClr val="tx1"/>
                          </a:solidFill>
                          <a:effectLst/>
                          <a:latin typeface="Arial Narrow" pitchFamily="34" charset="0"/>
                          <a:ea typeface="+mn-ea"/>
                          <a:cs typeface="Arial" pitchFamily="34" charset="0"/>
                        </a:rPr>
                        <a:t>Prostate cancer</a:t>
                      </a:r>
                    </a:p>
                  </a:txBody>
                  <a:tcPr marL="45720" marR="45720" marT="45737" marB="45737" anchor="b" horzOverflow="overflow"/>
                </a:tc>
                <a:tc>
                  <a:txBody>
                    <a:bodyPr/>
                    <a:lstStyle/>
                    <a:p>
                      <a:pPr marL="1587" marR="0" lvl="1" indent="0" algn="ctr"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rPr>
                        <a:t>42.7%</a:t>
                      </a:r>
                    </a:p>
                    <a:p>
                      <a:pPr marL="1587" marR="0" lvl="1" indent="0" algn="ctr"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rPr>
                        <a:t>22.9%</a:t>
                      </a:r>
                    </a:p>
                    <a:p>
                      <a:pPr marL="1587" marR="0" lvl="1" indent="0" algn="ctr"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rPr>
                        <a:t>5.6%</a:t>
                      </a:r>
                    </a:p>
                    <a:p>
                      <a:pPr marL="1587" marR="0" lvl="1" indent="0" algn="ctr"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rPr>
                        <a:t>63.4%</a:t>
                      </a:r>
                    </a:p>
                  </a:txBody>
                  <a:tcPr marL="45720" marR="45720" marT="45732" marB="45732" anchor="b" horzOverflow="overflow"/>
                </a:tc>
              </a:tr>
              <a:tr h="532968">
                <a:tc>
                  <a:txBody>
                    <a:bodyPr/>
                    <a:lstStyle/>
                    <a:p>
                      <a:pPr marL="1587" marR="0" lvl="1" indent="0" algn="l" defTabSz="914400" rtl="0" eaLnBrk="1" fontAlgn="ctr" latinLnBrk="0" hangingPunct="1">
                        <a:lnSpc>
                          <a:spcPct val="90000"/>
                        </a:lnSpc>
                        <a:spcBef>
                          <a:spcPts val="200"/>
                        </a:spcBef>
                        <a:spcAft>
                          <a:spcPct val="0"/>
                        </a:spcAft>
                        <a:buClr>
                          <a:schemeClr val="accent2"/>
                        </a:buClr>
                        <a:buSzTx/>
                        <a:buFont typeface="Symbol" pitchFamily="18" charset="2"/>
                        <a:buNone/>
                        <a:tabLst/>
                        <a:defRPr/>
                      </a:pPr>
                      <a:r>
                        <a:rPr kumimoji="0" lang="en-US" sz="1000" b="1" i="0" u="sng" strike="noStrike" kern="1200" cap="none" normalizeH="0" baseline="0" noProof="0" dirty="0" smtClean="0">
                          <a:ln>
                            <a:noFill/>
                          </a:ln>
                          <a:solidFill>
                            <a:schemeClr val="tx1"/>
                          </a:solidFill>
                          <a:effectLst/>
                          <a:latin typeface="Arial Narrow" pitchFamily="34" charset="0"/>
                          <a:ea typeface="+mn-ea"/>
                          <a:cs typeface="Arial" pitchFamily="34" charset="0"/>
                        </a:rPr>
                        <a:t>Utilization Rates</a:t>
                      </a:r>
                    </a:p>
                    <a:p>
                      <a:pPr marL="173037" marR="0" lvl="1" indent="-171450" algn="l" defTabSz="914400" rtl="0" eaLnBrk="1" fontAlgn="ctr" latinLnBrk="0" hangingPunct="1">
                        <a:lnSpc>
                          <a:spcPct val="90000"/>
                        </a:lnSpc>
                        <a:spcBef>
                          <a:spcPts val="200"/>
                        </a:spcBef>
                        <a:spcAft>
                          <a:spcPct val="0"/>
                        </a:spcAft>
                        <a:buClr>
                          <a:schemeClr val="accent2"/>
                        </a:buClr>
                        <a:buSzTx/>
                        <a:buFont typeface="Arial Narrow" pitchFamily="34" charset="0"/>
                        <a:buChar char="●"/>
                        <a:tabLst/>
                        <a:defRPr/>
                      </a:pPr>
                      <a:r>
                        <a:rPr kumimoji="0" lang="en-US" sz="1000" b="0" i="0" u="none" strike="noStrike" kern="1200" cap="none" normalizeH="0" baseline="0" noProof="0" dirty="0" smtClean="0">
                          <a:ln>
                            <a:noFill/>
                          </a:ln>
                          <a:solidFill>
                            <a:schemeClr val="tx1"/>
                          </a:solidFill>
                          <a:effectLst/>
                          <a:latin typeface="Arial Narrow" pitchFamily="34" charset="0"/>
                          <a:ea typeface="+mn-ea"/>
                          <a:cs typeface="Arial" pitchFamily="34" charset="0"/>
                        </a:rPr>
                        <a:t>Hospital admission rates per 1,000</a:t>
                      </a:r>
                    </a:p>
                    <a:p>
                      <a:pPr marL="173037" marR="0" lvl="1" indent="-171450" algn="l" defTabSz="914400" rtl="0" eaLnBrk="1" fontAlgn="ctr" latinLnBrk="0" hangingPunct="1">
                        <a:lnSpc>
                          <a:spcPct val="90000"/>
                        </a:lnSpc>
                        <a:spcBef>
                          <a:spcPts val="200"/>
                        </a:spcBef>
                        <a:spcAft>
                          <a:spcPct val="0"/>
                        </a:spcAft>
                        <a:buClr>
                          <a:schemeClr val="accent2"/>
                        </a:buClr>
                        <a:buSzTx/>
                        <a:buFont typeface="Arial Narrow" pitchFamily="34" charset="0"/>
                        <a:buChar char="●"/>
                        <a:tabLst/>
                        <a:defRPr/>
                      </a:pPr>
                      <a:r>
                        <a:rPr kumimoji="0" lang="en-US" sz="1000" b="0" i="0" u="none" strike="noStrike" kern="1200" cap="none" normalizeH="0" baseline="0" noProof="0" dirty="0" smtClean="0">
                          <a:ln>
                            <a:noFill/>
                          </a:ln>
                          <a:solidFill>
                            <a:schemeClr val="tx1"/>
                          </a:solidFill>
                          <a:effectLst/>
                          <a:latin typeface="Arial Narrow" pitchFamily="34" charset="0"/>
                          <a:ea typeface="+mn-ea"/>
                          <a:cs typeface="Arial" pitchFamily="34" charset="0"/>
                        </a:rPr>
                        <a:t>Emergency room visits per 1,000</a:t>
                      </a:r>
                    </a:p>
                  </a:txBody>
                  <a:tcPr marL="45720" marR="45720" marT="45737" marB="45737" anchor="b" horzOverflow="overflow"/>
                </a:tc>
                <a:tc>
                  <a:txBody>
                    <a:bodyPr/>
                    <a:lstStyle/>
                    <a:p>
                      <a:pPr marL="1587" marR="0" lvl="1" indent="0" algn="ctr"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rPr>
                        <a:t>TBD</a:t>
                      </a:r>
                    </a:p>
                    <a:p>
                      <a:pPr marL="1587" marR="0" lvl="1" indent="0" algn="ctr" defTabSz="914400" rtl="0" eaLnBrk="1" fontAlgn="ctr" latinLnBrk="0" hangingPunct="1">
                        <a:lnSpc>
                          <a:spcPct val="90000"/>
                        </a:lnSpc>
                        <a:spcBef>
                          <a:spcPts val="200"/>
                        </a:spcBef>
                        <a:spcAft>
                          <a:spcPct val="0"/>
                        </a:spcAft>
                        <a:buClr>
                          <a:schemeClr val="accent2"/>
                        </a:buClr>
                        <a:buSzTx/>
                        <a:buFont typeface="Symbol" pitchFamily="18" charset="2"/>
                        <a:buNone/>
                        <a:tabLst/>
                      </a:pPr>
                      <a:r>
                        <a:rPr kumimoji="0" lang="en-US" sz="1000" b="0" i="0" u="none" strike="noStrike" kern="1200" cap="none" normalizeH="0" baseline="0" dirty="0" smtClean="0">
                          <a:ln>
                            <a:noFill/>
                          </a:ln>
                          <a:solidFill>
                            <a:schemeClr val="tx1"/>
                          </a:solidFill>
                          <a:effectLst/>
                          <a:latin typeface="Arial Narrow" pitchFamily="34" charset="0"/>
                          <a:ea typeface="+mn-ea"/>
                          <a:cs typeface="Arial" pitchFamily="34" charset="0"/>
                        </a:rPr>
                        <a:t>TBD</a:t>
                      </a:r>
                    </a:p>
                  </a:txBody>
                  <a:tcPr marL="45720" marR="45720" marT="45732" marB="45732" anchor="b" horzOverflow="overflow"/>
                </a:tc>
              </a:tr>
            </a:tbl>
          </a:graphicData>
        </a:graphic>
      </p:graphicFrame>
    </p:spTree>
    <p:extLst>
      <p:ext uri="{BB962C8B-B14F-4D97-AF65-F5344CB8AC3E}">
        <p14:creationId xmlns:p14="http://schemas.microsoft.com/office/powerpoint/2010/main" val="2604746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600200"/>
            <a:ext cx="8229600" cy="3429000"/>
          </a:xfrm>
        </p:spPr>
        <p:txBody>
          <a:bodyPr>
            <a:normAutofit/>
          </a:bodyPr>
          <a:lstStyle/>
          <a:p>
            <a:r>
              <a:rPr lang="en-US" dirty="0" smtClean="0"/>
              <a:t>“If you don’t know where your going, you might wind up somewhere </a:t>
            </a:r>
            <a:r>
              <a:rPr lang="en-US" smtClean="0"/>
              <a:t>else”</a:t>
            </a:r>
            <a:r>
              <a:rPr lang="en-US" sz="3100" smtClean="0"/>
              <a:t>YOGI</a:t>
            </a:r>
            <a:r>
              <a:rPr lang="en-US" sz="3100" dirty="0" smtClean="0"/>
              <a:t> </a:t>
            </a:r>
            <a:r>
              <a:rPr lang="en-US" sz="3100" dirty="0" smtClean="0"/>
              <a:t>BERRA</a:t>
            </a:r>
            <a:endParaRPr lang="en-US" sz="3100" dirty="0"/>
          </a:p>
        </p:txBody>
      </p:sp>
    </p:spTree>
    <p:extLst>
      <p:ext uri="{BB962C8B-B14F-4D97-AF65-F5344CB8AC3E}">
        <p14:creationId xmlns:p14="http://schemas.microsoft.com/office/powerpoint/2010/main" val="4209461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Hospital Charges Vary  A Lot</a:t>
            </a:r>
            <a:endParaRPr lang="en-US" dirty="0"/>
          </a:p>
        </p:txBody>
      </p:sp>
      <p:sp>
        <p:nvSpPr>
          <p:cNvPr id="5" name="Content Placeholder 4"/>
          <p:cNvSpPr>
            <a:spLocks noGrp="1"/>
          </p:cNvSpPr>
          <p:nvPr>
            <p:ph idx="1"/>
          </p:nvPr>
        </p:nvSpPr>
        <p:spPr>
          <a:xfrm>
            <a:off x="457200" y="1600200"/>
            <a:ext cx="8686800" cy="4525963"/>
          </a:xfrm>
        </p:spPr>
        <p:txBody>
          <a:bodyPr>
            <a:normAutofit fontScale="85000" lnSpcReduction="20000"/>
          </a:bodyPr>
          <a:lstStyle/>
          <a:p>
            <a:r>
              <a:rPr lang="en-US" dirty="0" smtClean="0"/>
              <a:t>Kidney Failure</a:t>
            </a:r>
          </a:p>
          <a:p>
            <a:pPr lvl="1"/>
            <a:r>
              <a:rPr lang="en-US" dirty="0" smtClean="0"/>
              <a:t>Loyola Gottlieb Hospital, Melrose Park, IL --$97,926</a:t>
            </a:r>
          </a:p>
          <a:p>
            <a:pPr lvl="1"/>
            <a:r>
              <a:rPr lang="en-US" dirty="0" smtClean="0"/>
              <a:t>55 Chicago area hospitals average less than $45,000 </a:t>
            </a:r>
          </a:p>
          <a:p>
            <a:pPr marL="457200" lvl="1" indent="0">
              <a:buNone/>
            </a:pPr>
            <a:endParaRPr lang="en-US" dirty="0" smtClean="0"/>
          </a:p>
          <a:p>
            <a:pPr marL="514350" indent="-457200"/>
            <a:r>
              <a:rPr lang="en-US" dirty="0" smtClean="0"/>
              <a:t>Pneumonia and Inflammation of the Lung</a:t>
            </a:r>
          </a:p>
          <a:p>
            <a:pPr marL="914400" lvl="1" indent="-457200"/>
            <a:r>
              <a:rPr lang="en-US" dirty="0" err="1" smtClean="0"/>
              <a:t>Brookwood</a:t>
            </a:r>
            <a:r>
              <a:rPr lang="en-US" dirty="0" smtClean="0"/>
              <a:t> Medical Center, Birmingham, Al --$156,958</a:t>
            </a:r>
          </a:p>
          <a:p>
            <a:pPr marL="914400" lvl="1" indent="-457200"/>
            <a:r>
              <a:rPr lang="en-US" dirty="0" smtClean="0"/>
              <a:t>Russell Hospital, Alexander City Hospital, Al --$13,000  </a:t>
            </a:r>
          </a:p>
          <a:p>
            <a:pPr lvl="1"/>
            <a:endParaRPr lang="en-US" dirty="0"/>
          </a:p>
          <a:p>
            <a:r>
              <a:rPr lang="en-US" dirty="0" smtClean="0"/>
              <a:t>COPD Diagnosis</a:t>
            </a:r>
          </a:p>
          <a:p>
            <a:pPr lvl="1"/>
            <a:r>
              <a:rPr lang="en-US" dirty="0" smtClean="0"/>
              <a:t>Bayonne Hospital NJ--$99,690</a:t>
            </a:r>
          </a:p>
          <a:p>
            <a:pPr lvl="1"/>
            <a:r>
              <a:rPr lang="en-US" dirty="0" smtClean="0"/>
              <a:t>Lincoln Medical Center, Bronx--$7,044</a:t>
            </a:r>
          </a:p>
          <a:p>
            <a:pPr lvl="1"/>
            <a:endParaRPr lang="en-US" dirty="0"/>
          </a:p>
        </p:txBody>
      </p:sp>
      <p:sp>
        <p:nvSpPr>
          <p:cNvPr id="6" name="TextBox 5"/>
          <p:cNvSpPr txBox="1"/>
          <p:nvPr/>
        </p:nvSpPr>
        <p:spPr>
          <a:xfrm>
            <a:off x="457200" y="6400800"/>
            <a:ext cx="5867400" cy="369332"/>
          </a:xfrm>
          <a:prstGeom prst="rect">
            <a:avLst/>
          </a:prstGeom>
          <a:noFill/>
        </p:spPr>
        <p:txBody>
          <a:bodyPr wrap="square" rtlCol="0">
            <a:spAutoFit/>
          </a:bodyPr>
          <a:lstStyle/>
          <a:p>
            <a:r>
              <a:rPr lang="en-US" dirty="0" smtClean="0"/>
              <a:t>Source:  Huffington Post, May 8, 2013</a:t>
            </a:r>
            <a:endParaRPr lang="en-US" dirty="0"/>
          </a:p>
        </p:txBody>
      </p:sp>
    </p:spTree>
    <p:extLst>
      <p:ext uri="{BB962C8B-B14F-4D97-AF65-F5344CB8AC3E}">
        <p14:creationId xmlns:p14="http://schemas.microsoft.com/office/powerpoint/2010/main" val="2740513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Referenced Based Pricing </a:t>
            </a:r>
            <a:br>
              <a:rPr lang="en-US" dirty="0" smtClean="0"/>
            </a:br>
            <a:r>
              <a:rPr lang="en-US" dirty="0" smtClean="0"/>
              <a:t>Vs. Exclusive Provider Organization</a:t>
            </a:r>
            <a:endParaRPr lang="en-US" dirty="0"/>
          </a:p>
        </p:txBody>
      </p:sp>
      <p:sp>
        <p:nvSpPr>
          <p:cNvPr id="4" name="Text Placeholder 3"/>
          <p:cNvSpPr>
            <a:spLocks noGrp="1"/>
          </p:cNvSpPr>
          <p:nvPr>
            <p:ph type="body" idx="1"/>
          </p:nvPr>
        </p:nvSpPr>
        <p:spPr/>
        <p:txBody>
          <a:bodyPr/>
          <a:lstStyle/>
          <a:p>
            <a:r>
              <a:rPr lang="en-US" dirty="0" smtClean="0"/>
              <a:t>Referenced Based Pricing</a:t>
            </a:r>
            <a:endParaRPr lang="en-US" dirty="0"/>
          </a:p>
        </p:txBody>
      </p:sp>
      <p:sp>
        <p:nvSpPr>
          <p:cNvPr id="5" name="Content Placeholder 4"/>
          <p:cNvSpPr>
            <a:spLocks noGrp="1"/>
          </p:cNvSpPr>
          <p:nvPr>
            <p:ph sz="half" idx="2"/>
          </p:nvPr>
        </p:nvSpPr>
        <p:spPr/>
        <p:txBody>
          <a:bodyPr/>
          <a:lstStyle/>
          <a:p>
            <a:r>
              <a:rPr lang="en-US" dirty="0" smtClean="0"/>
              <a:t>ER/Union negotiate a cap (reference price) for certain procedures (e.g. knee &amp; hip  replacements)</a:t>
            </a:r>
          </a:p>
          <a:p>
            <a:pPr lvl="1"/>
            <a:r>
              <a:rPr lang="en-US" dirty="0" smtClean="0"/>
              <a:t>Max. plan will pay is $20,000</a:t>
            </a:r>
          </a:p>
          <a:p>
            <a:r>
              <a:rPr lang="en-US" dirty="0" smtClean="0"/>
              <a:t>If members selects higher cost provider, she pays difference  </a:t>
            </a:r>
          </a:p>
          <a:p>
            <a:r>
              <a:rPr lang="en-US" dirty="0" smtClean="0"/>
              <a:t>   </a:t>
            </a:r>
            <a:endParaRPr lang="en-US" dirty="0"/>
          </a:p>
        </p:txBody>
      </p:sp>
      <p:sp>
        <p:nvSpPr>
          <p:cNvPr id="6" name="Text Placeholder 5"/>
          <p:cNvSpPr>
            <a:spLocks noGrp="1"/>
          </p:cNvSpPr>
          <p:nvPr>
            <p:ph type="body" sz="quarter" idx="3"/>
          </p:nvPr>
        </p:nvSpPr>
        <p:spPr/>
        <p:txBody>
          <a:bodyPr/>
          <a:lstStyle/>
          <a:p>
            <a:pPr algn="ctr"/>
            <a:r>
              <a:rPr lang="en-US" dirty="0" smtClean="0"/>
              <a:t>EPO</a:t>
            </a:r>
          </a:p>
        </p:txBody>
      </p:sp>
      <p:sp>
        <p:nvSpPr>
          <p:cNvPr id="7" name="Content Placeholder 6"/>
          <p:cNvSpPr>
            <a:spLocks noGrp="1"/>
          </p:cNvSpPr>
          <p:nvPr>
            <p:ph sz="quarter" idx="4"/>
          </p:nvPr>
        </p:nvSpPr>
        <p:spPr/>
        <p:txBody>
          <a:bodyPr/>
          <a:lstStyle/>
          <a:p>
            <a:r>
              <a:rPr lang="en-US" dirty="0" smtClean="0"/>
              <a:t>ER/Union identify low cost providers for certain procedures (e.g. knee &amp; hip  replacements).</a:t>
            </a:r>
          </a:p>
          <a:p>
            <a:r>
              <a:rPr lang="en-US" dirty="0" smtClean="0"/>
              <a:t>They create a PPO for low cost high quality providers by paying more if PPO providers are used </a:t>
            </a:r>
          </a:p>
          <a:p>
            <a:pPr lvl="1"/>
            <a:r>
              <a:rPr lang="en-US" dirty="0" smtClean="0"/>
              <a:t>90/10 vs 70/30</a:t>
            </a:r>
          </a:p>
          <a:p>
            <a:endParaRPr lang="en-US" dirty="0"/>
          </a:p>
        </p:txBody>
      </p:sp>
    </p:spTree>
    <p:extLst>
      <p:ext uri="{BB962C8B-B14F-4D97-AF65-F5344CB8AC3E}">
        <p14:creationId xmlns:p14="http://schemas.microsoft.com/office/powerpoint/2010/main" val="35950468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EPO’s Let Us Carve In </a:t>
            </a:r>
            <a:br>
              <a:rPr lang="en-US" dirty="0" smtClean="0"/>
            </a:br>
            <a:r>
              <a:rPr lang="en-US" dirty="0" smtClean="0"/>
              <a:t>High Quality-low Cost Providers</a:t>
            </a:r>
            <a:endParaRPr lang="en-US" dirty="0"/>
          </a:p>
        </p:txBody>
      </p:sp>
      <p:sp>
        <p:nvSpPr>
          <p:cNvPr id="8" name="Content Placeholder 7"/>
          <p:cNvSpPr>
            <a:spLocks noGrp="1"/>
          </p:cNvSpPr>
          <p:nvPr>
            <p:ph idx="1"/>
          </p:nvPr>
        </p:nvSpPr>
        <p:spPr/>
        <p:txBody>
          <a:bodyPr/>
          <a:lstStyle/>
          <a:p>
            <a:r>
              <a:rPr lang="en-US" dirty="0" smtClean="0"/>
              <a:t>Specific out patient facilities</a:t>
            </a:r>
          </a:p>
          <a:p>
            <a:r>
              <a:rPr lang="en-US" dirty="0" smtClean="0"/>
              <a:t>Specific therapy centers </a:t>
            </a:r>
          </a:p>
          <a:p>
            <a:r>
              <a:rPr lang="en-US" dirty="0" smtClean="0"/>
              <a:t>Specific hospitals for certain conditions</a:t>
            </a:r>
          </a:p>
          <a:p>
            <a:r>
              <a:rPr lang="en-US" dirty="0" smtClean="0"/>
              <a:t>Specific physicians</a:t>
            </a:r>
          </a:p>
          <a:p>
            <a:r>
              <a:rPr lang="en-US" dirty="0" smtClean="0"/>
              <a:t>Out patient over inpatient PT,OT, &amp;ST</a:t>
            </a:r>
          </a:p>
          <a:p>
            <a:r>
              <a:rPr lang="en-US" dirty="0" smtClean="0"/>
              <a:t>Outpatient imaging centers vs. hospital-based centers   </a:t>
            </a:r>
            <a:endParaRPr lang="en-US" dirty="0"/>
          </a:p>
        </p:txBody>
      </p:sp>
    </p:spTree>
    <p:extLst>
      <p:ext uri="{BB962C8B-B14F-4D97-AF65-F5344CB8AC3E}">
        <p14:creationId xmlns:p14="http://schemas.microsoft.com/office/powerpoint/2010/main" val="2213205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Negotiated Global Fees with EPO</a:t>
            </a:r>
            <a:endParaRPr lang="en-US" dirty="0"/>
          </a:p>
        </p:txBody>
      </p:sp>
      <p:sp>
        <p:nvSpPr>
          <p:cNvPr id="3" name="Content Placeholder 2"/>
          <p:cNvSpPr>
            <a:spLocks noGrp="1"/>
          </p:cNvSpPr>
          <p:nvPr>
            <p:ph idx="1"/>
          </p:nvPr>
        </p:nvSpPr>
        <p:spPr/>
        <p:txBody>
          <a:bodyPr>
            <a:normAutofit lnSpcReduction="10000"/>
          </a:bodyPr>
          <a:lstStyle/>
          <a:p>
            <a:r>
              <a:rPr lang="en-US" dirty="0" smtClean="0"/>
              <a:t>Lowe’s uses the Cleveland Clinic for heart surgery for all employees.</a:t>
            </a:r>
          </a:p>
          <a:p>
            <a:pPr lvl="1"/>
            <a:r>
              <a:rPr lang="en-US" dirty="0" smtClean="0"/>
              <a:t>Well known, high quality and high outcomes </a:t>
            </a:r>
          </a:p>
          <a:p>
            <a:pPr lvl="1"/>
            <a:r>
              <a:rPr lang="en-US" dirty="0" smtClean="0"/>
              <a:t>Costs are lower through bundled pricing </a:t>
            </a:r>
          </a:p>
          <a:p>
            <a:pPr lvl="1"/>
            <a:r>
              <a:rPr lang="en-US" dirty="0" smtClean="0"/>
              <a:t>Lowe’s pays travel costs</a:t>
            </a:r>
          </a:p>
          <a:p>
            <a:r>
              <a:rPr lang="en-US" dirty="0" smtClean="0"/>
              <a:t>PepsiCo uses John Hopkins for cardiac and join replacement surgery</a:t>
            </a:r>
          </a:p>
          <a:p>
            <a:r>
              <a:rPr lang="en-US" dirty="0" smtClean="0"/>
              <a:t>Kroger and </a:t>
            </a:r>
            <a:r>
              <a:rPr lang="en-US" dirty="0" err="1" smtClean="0"/>
              <a:t>CalPERS</a:t>
            </a:r>
            <a:r>
              <a:rPr lang="en-US" dirty="0" smtClean="0"/>
              <a:t> use Hoag Orthopedic </a:t>
            </a:r>
            <a:r>
              <a:rPr lang="en-US" dirty="0" err="1" smtClean="0"/>
              <a:t>Insititute</a:t>
            </a:r>
            <a:r>
              <a:rPr lang="en-US" dirty="0" smtClean="0"/>
              <a:t> for Orthopedic Surgery </a:t>
            </a:r>
            <a:endParaRPr lang="en-US" dirty="0"/>
          </a:p>
        </p:txBody>
      </p:sp>
    </p:spTree>
    <p:extLst>
      <p:ext uri="{BB962C8B-B14F-4D97-AF65-F5344CB8AC3E}">
        <p14:creationId xmlns:p14="http://schemas.microsoft.com/office/powerpoint/2010/main" val="2951294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Analysis can help identify the Number of High Cost Claimants</a:t>
            </a:r>
            <a:br>
              <a:rPr lang="en-US" dirty="0" smtClean="0"/>
            </a:b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Insurer or Consultant can be asked to see how these “Hot Spotters” use healthcare now (No names to ER or Union) and how create individualized care plans might improve quality and lower costs.</a:t>
            </a:r>
          </a:p>
          <a:p>
            <a:pPr lvl="1"/>
            <a:r>
              <a:rPr lang="en-US" dirty="0" smtClean="0"/>
              <a:t>In some instances care outside of the contract may be warranted—if agreed to by the member </a:t>
            </a:r>
          </a:p>
          <a:p>
            <a:r>
              <a:rPr lang="en-US" dirty="0" smtClean="0"/>
              <a:t>Again confidentiality is critical</a:t>
            </a:r>
          </a:p>
        </p:txBody>
      </p:sp>
      <p:sp>
        <p:nvSpPr>
          <p:cNvPr id="4" name="TextBox 3"/>
          <p:cNvSpPr txBox="1"/>
          <p:nvPr/>
        </p:nvSpPr>
        <p:spPr>
          <a:xfrm>
            <a:off x="609600" y="6248400"/>
            <a:ext cx="7924800" cy="369332"/>
          </a:xfrm>
          <a:prstGeom prst="rect">
            <a:avLst/>
          </a:prstGeom>
          <a:noFill/>
        </p:spPr>
        <p:txBody>
          <a:bodyPr wrap="square" rtlCol="0">
            <a:spAutoFit/>
          </a:bodyPr>
          <a:lstStyle/>
          <a:p>
            <a:r>
              <a:rPr lang="en-US" dirty="0" smtClean="0"/>
              <a:t>Source:  </a:t>
            </a:r>
            <a:r>
              <a:rPr lang="en-US" i="1" dirty="0" smtClean="0"/>
              <a:t>The New Yorker</a:t>
            </a:r>
            <a:r>
              <a:rPr lang="en-US" dirty="0" smtClean="0"/>
              <a:t>, 1/24/11, The Hot Spotters, </a:t>
            </a:r>
            <a:r>
              <a:rPr lang="en-US" dirty="0" err="1" smtClean="0"/>
              <a:t>Atul</a:t>
            </a:r>
            <a:r>
              <a:rPr lang="en-US" dirty="0" smtClean="0"/>
              <a:t> </a:t>
            </a:r>
            <a:r>
              <a:rPr lang="en-US" dirty="0" err="1" smtClean="0"/>
              <a:t>Gawande</a:t>
            </a:r>
            <a:r>
              <a:rPr lang="en-US" dirty="0" smtClean="0"/>
              <a:t> </a:t>
            </a:r>
            <a:endParaRPr lang="en-US" dirty="0"/>
          </a:p>
        </p:txBody>
      </p:sp>
    </p:spTree>
    <p:extLst>
      <p:ext uri="{BB962C8B-B14F-4D97-AF65-F5344CB8AC3E}">
        <p14:creationId xmlns:p14="http://schemas.microsoft.com/office/powerpoint/2010/main" val="2454147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914400"/>
            <a:ext cx="8610600" cy="762000"/>
          </a:xfrm>
        </p:spPr>
        <p:txBody>
          <a:bodyPr/>
          <a:lstStyle/>
          <a:p>
            <a:pPr algn="ctr"/>
            <a:r>
              <a:rPr lang="en-US" sz="3600" dirty="0"/>
              <a:t>Array of Quality Initiatives</a:t>
            </a:r>
          </a:p>
        </p:txBody>
      </p:sp>
      <p:graphicFrame>
        <p:nvGraphicFramePr>
          <p:cNvPr id="34819" name="Group 3"/>
          <p:cNvGraphicFramePr>
            <a:graphicFrameLocks noGrp="1"/>
          </p:cNvGraphicFramePr>
          <p:nvPr>
            <p:ph type="tbl" idx="1"/>
            <p:extLst>
              <p:ext uri="{D42A27DB-BD31-4B8C-83A1-F6EECF244321}">
                <p14:modId xmlns:p14="http://schemas.microsoft.com/office/powerpoint/2010/main" val="3020999751"/>
              </p:ext>
            </p:extLst>
          </p:nvPr>
        </p:nvGraphicFramePr>
        <p:xfrm>
          <a:off x="457200" y="2057400"/>
          <a:ext cx="8382000" cy="4343400"/>
        </p:xfrm>
        <a:graphic>
          <a:graphicData uri="http://schemas.openxmlformats.org/drawingml/2006/table">
            <a:tbl>
              <a:tblPr/>
              <a:tblGrid>
                <a:gridCol w="2095500"/>
                <a:gridCol w="2095500"/>
                <a:gridCol w="2095500"/>
                <a:gridCol w="2095500"/>
              </a:tblGrid>
              <a:tr h="43434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1600" b="1" i="0" u="sng" strike="noStrike" cap="none" normalizeH="0" baseline="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1" i="0" u="sng" strike="noStrike" cap="none" normalizeH="0" baseline="0" smtClean="0">
                          <a:ln>
                            <a:noFill/>
                          </a:ln>
                          <a:solidFill>
                            <a:schemeClr val="tx1"/>
                          </a:solidFill>
                          <a:effectLst/>
                          <a:latin typeface="Verdana" pitchFamily="34" charset="0"/>
                        </a:rPr>
                        <a:t>Wellness</a:t>
                      </a:r>
                      <a:endParaRPr kumimoji="0" lang="en-US" sz="1600" b="1" i="0" u="sng" strike="noStrike" cap="none" normalizeH="0" baseline="0" dirty="0" smtClean="0">
                        <a:ln>
                          <a:noFill/>
                        </a:ln>
                        <a:solidFill>
                          <a:schemeClr val="tx1"/>
                        </a:solidFill>
                        <a:effectLst/>
                        <a:latin typeface="Verdana" pitchFamily="34" charset="0"/>
                      </a:endParaRPr>
                    </a:p>
                    <a:p>
                      <a:pPr marL="115888" marR="0" lvl="0" indent="-115888" algn="l" defTabSz="914400" rtl="0" eaLnBrk="1" fontAlgn="base" latinLnBrk="0" hangingPunct="1">
                        <a:lnSpc>
                          <a:spcPct val="100000"/>
                        </a:lnSpc>
                        <a:spcBef>
                          <a:spcPct val="30000"/>
                        </a:spcBef>
                        <a:spcAft>
                          <a:spcPct val="0"/>
                        </a:spcAft>
                        <a:buClr>
                          <a:schemeClr val="tx2"/>
                        </a:buClr>
                        <a:buSzTx/>
                        <a:buFontTx/>
                        <a:buChar char="•"/>
                        <a:tabLst/>
                      </a:pPr>
                      <a:r>
                        <a:rPr kumimoji="0" lang="en-US" sz="1400" b="0" i="0" u="none" strike="noStrike" cap="none" normalizeH="0" baseline="0" smtClean="0">
                          <a:ln>
                            <a:noFill/>
                          </a:ln>
                          <a:solidFill>
                            <a:schemeClr val="tx1"/>
                          </a:solidFill>
                          <a:effectLst/>
                          <a:latin typeface="Verdana" pitchFamily="34" charset="0"/>
                        </a:rPr>
                        <a:t>The </a:t>
                      </a:r>
                      <a:r>
                        <a:rPr kumimoji="0" lang="en-US" sz="1400" b="0" i="0" u="none" strike="noStrike" cap="none" normalizeH="0" baseline="0" dirty="0" smtClean="0">
                          <a:ln>
                            <a:noFill/>
                          </a:ln>
                          <a:solidFill>
                            <a:schemeClr val="tx1"/>
                          </a:solidFill>
                          <a:effectLst/>
                          <a:latin typeface="Verdana" pitchFamily="34" charset="0"/>
                        </a:rPr>
                        <a:t>best way to reduce health costs is to prevent medical problems and </a:t>
                      </a:r>
                      <a:r>
                        <a:rPr kumimoji="0" lang="en-US" sz="1400" b="0" i="0" u="none" strike="noStrike" cap="none" normalizeH="0" baseline="0" smtClean="0">
                          <a:ln>
                            <a:noFill/>
                          </a:ln>
                          <a:solidFill>
                            <a:schemeClr val="tx1"/>
                          </a:solidFill>
                          <a:effectLst/>
                          <a:latin typeface="Verdana" pitchFamily="34" charset="0"/>
                        </a:rPr>
                        <a:t>reduce risk</a:t>
                      </a:r>
                      <a:endParaRPr kumimoji="0" lang="en-US" sz="1400" b="0" i="0" u="none" strike="noStrike" cap="none" normalizeH="0" baseline="0" dirty="0" smtClean="0">
                        <a:ln>
                          <a:noFill/>
                        </a:ln>
                        <a:solidFill>
                          <a:schemeClr val="tx1"/>
                        </a:solidFill>
                        <a:effectLst/>
                        <a:latin typeface="Verdana" pitchFamily="34" charset="0"/>
                      </a:endParaRPr>
                    </a:p>
                    <a:p>
                      <a:pPr marL="115888" marR="0" lvl="0" indent="-115888" algn="l" defTabSz="914400" rtl="0" eaLnBrk="1" fontAlgn="base" latinLnBrk="0" hangingPunct="1">
                        <a:lnSpc>
                          <a:spcPct val="100000"/>
                        </a:lnSpc>
                        <a:spcBef>
                          <a:spcPct val="30000"/>
                        </a:spcBef>
                        <a:spcAft>
                          <a:spcPct val="0"/>
                        </a:spcAft>
                        <a:buClr>
                          <a:schemeClr val="tx2"/>
                        </a:buClr>
                        <a:buSzTx/>
                        <a:buFontTx/>
                        <a:buChar char="•"/>
                        <a:tabLst/>
                      </a:pPr>
                      <a:r>
                        <a:rPr kumimoji="0" lang="en-US" sz="1400" b="0" i="0" u="none" strike="noStrike" cap="none" normalizeH="0" baseline="0" dirty="0" smtClean="0">
                          <a:ln>
                            <a:noFill/>
                          </a:ln>
                          <a:solidFill>
                            <a:schemeClr val="tx1"/>
                          </a:solidFill>
                          <a:effectLst/>
                          <a:latin typeface="Verdana" pitchFamily="34" charset="0"/>
                        </a:rPr>
                        <a:t>Programs are designed to educate/motivate members to prevent illness and injury and promote good health through lifestyle choices like diet </a:t>
                      </a:r>
                      <a:r>
                        <a:rPr kumimoji="0" lang="en-US" sz="1400" b="0" i="0" u="none" strike="noStrike" cap="none" normalizeH="0" baseline="0" smtClean="0">
                          <a:ln>
                            <a:noFill/>
                          </a:ln>
                          <a:solidFill>
                            <a:schemeClr val="tx1"/>
                          </a:solidFill>
                          <a:effectLst/>
                          <a:latin typeface="Verdana" pitchFamily="34" charset="0"/>
                        </a:rPr>
                        <a:t>and exercise</a:t>
                      </a: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0" i="0" u="none" strike="noStrike" cap="none" normalizeH="0" baseline="0" dirty="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1" i="0" u="none" strike="noStrike" cap="none" normalizeH="0" baseline="0" dirty="0" smtClean="0">
                          <a:ln>
                            <a:noFill/>
                          </a:ln>
                          <a:solidFill>
                            <a:schemeClr val="tx1"/>
                          </a:solidFill>
                          <a:effectLst/>
                          <a:latin typeface="Verdana" pitchFamily="34" charset="0"/>
                        </a:rPr>
                        <a:t>Disease </a:t>
                      </a:r>
                      <a:r>
                        <a:rPr kumimoji="0" lang="en-US" sz="1600" b="1" i="0" u="sng" strike="noStrike" cap="none" normalizeH="0" baseline="0" dirty="0" smtClean="0">
                          <a:ln>
                            <a:noFill/>
                          </a:ln>
                          <a:solidFill>
                            <a:schemeClr val="tx1"/>
                          </a:solidFill>
                          <a:effectLst/>
                          <a:latin typeface="Verdana" pitchFamily="34" charset="0"/>
                        </a:rPr>
                        <a:t>Management</a:t>
                      </a:r>
                      <a:r>
                        <a:rPr kumimoji="0" lang="en-US" sz="1600" b="0" i="0" u="sng" strike="noStrike" cap="none" normalizeH="0" baseline="0" dirty="0" smtClean="0">
                          <a:ln>
                            <a:noFill/>
                          </a:ln>
                          <a:solidFill>
                            <a:schemeClr val="tx1"/>
                          </a:solidFill>
                          <a:effectLst/>
                          <a:latin typeface="Verdana" pitchFamily="34" charset="0"/>
                        </a:rPr>
                        <a:t> </a:t>
                      </a:r>
                    </a:p>
                    <a:p>
                      <a:pPr marL="115888" marR="0" lvl="0" indent="-115888" algn="l" defTabSz="914400" rtl="0" eaLnBrk="1" fontAlgn="base" latinLnBrk="0" hangingPunct="1">
                        <a:lnSpc>
                          <a:spcPct val="100000"/>
                        </a:lnSpc>
                        <a:spcBef>
                          <a:spcPct val="30000"/>
                        </a:spcBef>
                        <a:spcAft>
                          <a:spcPct val="0"/>
                        </a:spcAft>
                        <a:buClr>
                          <a:schemeClr val="tx2"/>
                        </a:buClr>
                        <a:buSzTx/>
                        <a:buFontTx/>
                        <a:buChar char="•"/>
                        <a:tabLst/>
                      </a:pPr>
                      <a:r>
                        <a:rPr kumimoji="0" lang="en-US" sz="1400" b="0" i="0" u="none" strike="noStrike" cap="none" normalizeH="0" baseline="0" dirty="0" smtClean="0">
                          <a:ln>
                            <a:noFill/>
                          </a:ln>
                          <a:solidFill>
                            <a:schemeClr val="tx1"/>
                          </a:solidFill>
                          <a:effectLst/>
                          <a:latin typeface="Verdana" pitchFamily="34" charset="0"/>
                        </a:rPr>
                        <a:t>A set of interventions designed to improve the health of workers by working more directly with them and their doctors on treatment plans regarding diet, Rx treatment and other </a:t>
                      </a:r>
                      <a:r>
                        <a:rPr kumimoji="0" lang="en-US" sz="1400" b="0" i="0" u="none" strike="noStrike" cap="none" normalizeH="0" baseline="0" smtClean="0">
                          <a:ln>
                            <a:noFill/>
                          </a:ln>
                          <a:solidFill>
                            <a:schemeClr val="tx1"/>
                          </a:solidFill>
                          <a:effectLst/>
                          <a:latin typeface="Verdana" pitchFamily="34" charset="0"/>
                        </a:rPr>
                        <a:t>self-managements techniques  </a:t>
                      </a:r>
                      <a:endParaRPr kumimoji="0" lang="en-US" sz="1400" b="0"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1" i="0" u="none" strike="noStrike" cap="none" normalizeH="0" baseline="0" dirty="0" smtClean="0">
                          <a:ln>
                            <a:noFill/>
                          </a:ln>
                          <a:solidFill>
                            <a:schemeClr val="tx1"/>
                          </a:solidFill>
                          <a:effectLst/>
                          <a:latin typeface="Verdana" pitchFamily="34" charset="0"/>
                        </a:rPr>
                        <a:t>Case </a:t>
                      </a:r>
                      <a:r>
                        <a:rPr kumimoji="0" lang="en-US" sz="1600" b="1" i="0" u="sng" strike="noStrike" cap="none" normalizeH="0" baseline="0" dirty="0" smtClean="0">
                          <a:ln>
                            <a:noFill/>
                          </a:ln>
                          <a:solidFill>
                            <a:schemeClr val="tx1"/>
                          </a:solidFill>
                          <a:effectLst/>
                          <a:latin typeface="Verdana" pitchFamily="34" charset="0"/>
                        </a:rPr>
                        <a:t>Management</a:t>
                      </a:r>
                      <a:r>
                        <a:rPr kumimoji="0" lang="en-US" sz="1600" b="0" i="0" u="sng" strike="noStrike" cap="none" normalizeH="0" baseline="0" dirty="0" smtClean="0">
                          <a:ln>
                            <a:noFill/>
                          </a:ln>
                          <a:solidFill>
                            <a:schemeClr val="tx1"/>
                          </a:solidFill>
                          <a:effectLst/>
                          <a:latin typeface="Verdana" pitchFamily="34" charset="0"/>
                        </a:rPr>
                        <a:t> </a:t>
                      </a:r>
                    </a:p>
                    <a:p>
                      <a:pPr marL="115888" marR="0" lvl="0" indent="-115888" algn="l" defTabSz="914400" rtl="0" eaLnBrk="1" fontAlgn="base" latinLnBrk="0" hangingPunct="1">
                        <a:lnSpc>
                          <a:spcPct val="100000"/>
                        </a:lnSpc>
                        <a:spcBef>
                          <a:spcPct val="30000"/>
                        </a:spcBef>
                        <a:spcAft>
                          <a:spcPct val="0"/>
                        </a:spcAft>
                        <a:buClr>
                          <a:schemeClr val="tx2"/>
                        </a:buClr>
                        <a:buSzTx/>
                        <a:buFontTx/>
                        <a:buChar char="•"/>
                        <a:tabLst/>
                      </a:pPr>
                      <a:r>
                        <a:rPr kumimoji="0" lang="en-US" sz="1400" b="0" i="0" u="none" strike="noStrike" cap="none" normalizeH="0" baseline="0" dirty="0" smtClean="0">
                          <a:ln>
                            <a:noFill/>
                          </a:ln>
                          <a:solidFill>
                            <a:schemeClr val="tx1"/>
                          </a:solidFill>
                          <a:effectLst/>
                          <a:latin typeface="Verdana" pitchFamily="34" charset="0"/>
                        </a:rPr>
                        <a:t>A process of identifying members with special healthcare needs, and working with the members and their doctors on a treatment plan to meet those needs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1" i="0" u="none" strike="noStrike" cap="none" normalizeH="0" baseline="0" dirty="0" smtClean="0">
                          <a:ln>
                            <a:noFill/>
                          </a:ln>
                          <a:solidFill>
                            <a:schemeClr val="tx1"/>
                          </a:solidFill>
                          <a:effectLst/>
                          <a:latin typeface="Verdana" pitchFamily="34" charset="0"/>
                        </a:rPr>
                        <a:t>Utilization </a:t>
                      </a:r>
                      <a:r>
                        <a:rPr kumimoji="0" lang="en-US" sz="1600" b="1" i="0" u="sng" strike="noStrike" cap="none" normalizeH="0" baseline="0" dirty="0" smtClean="0">
                          <a:ln>
                            <a:noFill/>
                          </a:ln>
                          <a:solidFill>
                            <a:schemeClr val="tx1"/>
                          </a:solidFill>
                          <a:effectLst/>
                          <a:latin typeface="Verdana" pitchFamily="34" charset="0"/>
                        </a:rPr>
                        <a:t>Review</a:t>
                      </a:r>
                    </a:p>
                    <a:p>
                      <a:pPr marL="115888" marR="0" lvl="0" indent="-115888" algn="l" defTabSz="914400" rtl="0" eaLnBrk="1" fontAlgn="base" latinLnBrk="0" hangingPunct="1">
                        <a:lnSpc>
                          <a:spcPct val="100000"/>
                        </a:lnSpc>
                        <a:spcBef>
                          <a:spcPct val="30000"/>
                        </a:spcBef>
                        <a:spcAft>
                          <a:spcPct val="0"/>
                        </a:spcAft>
                        <a:buClr>
                          <a:schemeClr val="tx2"/>
                        </a:buClr>
                        <a:buSzTx/>
                        <a:buFontTx/>
                        <a:buChar char="•"/>
                        <a:tabLst/>
                      </a:pPr>
                      <a:r>
                        <a:rPr kumimoji="0" lang="en-US" sz="1400" b="0" i="0" u="none" strike="noStrike" cap="none" normalizeH="0" baseline="0" dirty="0" smtClean="0">
                          <a:ln>
                            <a:noFill/>
                          </a:ln>
                          <a:solidFill>
                            <a:schemeClr val="tx1"/>
                          </a:solidFill>
                          <a:effectLst/>
                          <a:latin typeface="Verdana" pitchFamily="34" charset="0"/>
                        </a:rPr>
                        <a:t>Pre/Concurrent or Post admission review of hospital admissions to ensure that the patient receives appropriate high quality healthcare in a cost effective manner</a:t>
                      </a:r>
                      <a:r>
                        <a:rPr kumimoji="0" lang="en-US" sz="1600" b="0" i="0" u="none" strike="noStrike" cap="none" normalizeH="0" baseline="0" dirty="0" smtClean="0">
                          <a:ln>
                            <a:noFill/>
                          </a:ln>
                          <a:solidFill>
                            <a:schemeClr val="tx1"/>
                          </a:solidFill>
                          <a:effectLst/>
                          <a:latin typeface="Verdana"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 name="Slide Number Placeholder 4"/>
          <p:cNvSpPr>
            <a:spLocks noGrp="1"/>
          </p:cNvSpPr>
          <p:nvPr>
            <p:ph type="sldNum" sz="quarter" idx="11"/>
          </p:nvPr>
        </p:nvSpPr>
        <p:spPr/>
        <p:txBody>
          <a:bodyPr/>
          <a:lstStyle/>
          <a:p>
            <a:fld id="{63D1CE9D-7425-41F6-99B5-0FE1086AEE96}" type="slidenum">
              <a:rPr lang="en-US"/>
              <a:pPr/>
              <a:t>25</a:t>
            </a:fld>
            <a:endParaRPr lang="en-US"/>
          </a:p>
        </p:txBody>
      </p:sp>
    </p:spTree>
    <p:extLst>
      <p:ext uri="{BB962C8B-B14F-4D97-AF65-F5344CB8AC3E}">
        <p14:creationId xmlns:p14="http://schemas.microsoft.com/office/powerpoint/2010/main" val="1694184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 to Understand the Past to Predict the Future</a:t>
            </a:r>
            <a:endParaRPr lang="en-US" dirty="0"/>
          </a:p>
        </p:txBody>
      </p:sp>
      <p:sp>
        <p:nvSpPr>
          <p:cNvPr id="3" name="Content Placeholder 2"/>
          <p:cNvSpPr>
            <a:spLocks noGrp="1"/>
          </p:cNvSpPr>
          <p:nvPr>
            <p:ph idx="1"/>
          </p:nvPr>
        </p:nvSpPr>
        <p:spPr>
          <a:xfrm>
            <a:off x="76200" y="1600200"/>
            <a:ext cx="8915400" cy="5029200"/>
          </a:xfrm>
        </p:spPr>
        <p:txBody>
          <a:bodyPr>
            <a:normAutofit fontScale="92500"/>
          </a:bodyPr>
          <a:lstStyle/>
          <a:p>
            <a:r>
              <a:rPr lang="en-US" dirty="0" smtClean="0"/>
              <a:t>ERs are fond of using survey averages to predict changes in cost trends. Yet </a:t>
            </a:r>
            <a:r>
              <a:rPr lang="en-US" u="sng" dirty="0" smtClean="0"/>
              <a:t>no group is average. </a:t>
            </a:r>
          </a:p>
          <a:p>
            <a:r>
              <a:rPr lang="en-US" dirty="0" smtClean="0"/>
              <a:t>As group demographics, geographic location, the number and type of claims &amp; provider supply and concentration impact claims cost above and below the average, we need to understand the claims trends of our group to respond at the bargaining table.  </a:t>
            </a:r>
          </a:p>
          <a:p>
            <a:r>
              <a:rPr lang="en-US" dirty="0" smtClean="0"/>
              <a:t>In a stable EE group, claims and cost trends don’t change much from year to year, unless they are impacted by certain internal or external events. </a:t>
            </a:r>
            <a:endParaRPr lang="en-US" dirty="0"/>
          </a:p>
        </p:txBody>
      </p:sp>
    </p:spTree>
    <p:extLst>
      <p:ext uri="{BB962C8B-B14F-4D97-AF65-F5344CB8AC3E}">
        <p14:creationId xmlns:p14="http://schemas.microsoft.com/office/powerpoint/2010/main" val="2651165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Impact Events</a:t>
            </a:r>
            <a:endParaRPr lang="en-US" dirty="0"/>
          </a:p>
        </p:txBody>
      </p:sp>
      <p:sp>
        <p:nvSpPr>
          <p:cNvPr id="4" name="Text Placeholder 3"/>
          <p:cNvSpPr>
            <a:spLocks noGrp="1"/>
          </p:cNvSpPr>
          <p:nvPr>
            <p:ph type="body" idx="1"/>
          </p:nvPr>
        </p:nvSpPr>
        <p:spPr/>
        <p:txBody>
          <a:bodyPr/>
          <a:lstStyle/>
          <a:p>
            <a:r>
              <a:rPr lang="en-US" dirty="0" smtClean="0"/>
              <a:t>Internal Factors</a:t>
            </a:r>
            <a:endParaRPr lang="en-US" dirty="0"/>
          </a:p>
        </p:txBody>
      </p:sp>
      <p:sp>
        <p:nvSpPr>
          <p:cNvPr id="5" name="Content Placeholder 4"/>
          <p:cNvSpPr>
            <a:spLocks noGrp="1"/>
          </p:cNvSpPr>
          <p:nvPr>
            <p:ph sz="half" idx="2"/>
          </p:nvPr>
        </p:nvSpPr>
        <p:spPr/>
        <p:txBody>
          <a:bodyPr/>
          <a:lstStyle/>
          <a:p>
            <a:r>
              <a:rPr lang="en-US" dirty="0" smtClean="0"/>
              <a:t>Major changes in plan design</a:t>
            </a:r>
          </a:p>
          <a:p>
            <a:r>
              <a:rPr lang="en-US" dirty="0" smtClean="0"/>
              <a:t>Major changes in group demographics</a:t>
            </a:r>
          </a:p>
          <a:p>
            <a:r>
              <a:rPr lang="en-US" dirty="0" smtClean="0"/>
              <a:t>Jump in catastrophic claims</a:t>
            </a:r>
          </a:p>
          <a:p>
            <a:endParaRPr lang="en-US" dirty="0"/>
          </a:p>
        </p:txBody>
      </p:sp>
      <p:sp>
        <p:nvSpPr>
          <p:cNvPr id="6" name="Text Placeholder 5"/>
          <p:cNvSpPr>
            <a:spLocks noGrp="1"/>
          </p:cNvSpPr>
          <p:nvPr>
            <p:ph type="body" sz="quarter" idx="3"/>
          </p:nvPr>
        </p:nvSpPr>
        <p:spPr/>
        <p:txBody>
          <a:bodyPr/>
          <a:lstStyle/>
          <a:p>
            <a:r>
              <a:rPr lang="en-US" dirty="0" smtClean="0"/>
              <a:t>External Factors</a:t>
            </a:r>
            <a:endParaRPr lang="en-US" dirty="0"/>
          </a:p>
        </p:txBody>
      </p:sp>
      <p:sp>
        <p:nvSpPr>
          <p:cNvPr id="7" name="Content Placeholder 6"/>
          <p:cNvSpPr>
            <a:spLocks noGrp="1"/>
          </p:cNvSpPr>
          <p:nvPr>
            <p:ph sz="quarter" idx="4"/>
          </p:nvPr>
        </p:nvSpPr>
        <p:spPr/>
        <p:txBody>
          <a:bodyPr/>
          <a:lstStyle/>
          <a:p>
            <a:r>
              <a:rPr lang="en-US" dirty="0" smtClean="0"/>
              <a:t>New technology introduced</a:t>
            </a:r>
          </a:p>
          <a:p>
            <a:r>
              <a:rPr lang="en-US" dirty="0" smtClean="0"/>
              <a:t>New RX introduced</a:t>
            </a:r>
          </a:p>
          <a:p>
            <a:r>
              <a:rPr lang="en-US" dirty="0" smtClean="0"/>
              <a:t>New Legislation</a:t>
            </a:r>
          </a:p>
          <a:p>
            <a:r>
              <a:rPr lang="en-US" dirty="0" smtClean="0"/>
              <a:t>Expansion or contraction of hospitals    </a:t>
            </a:r>
            <a:endParaRPr lang="en-US" dirty="0"/>
          </a:p>
        </p:txBody>
      </p:sp>
    </p:spTree>
    <p:extLst>
      <p:ext uri="{BB962C8B-B14F-4D97-AF65-F5344CB8AC3E}">
        <p14:creationId xmlns:p14="http://schemas.microsoft.com/office/powerpoint/2010/main" val="44153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Effective Data Analysis </a:t>
            </a:r>
            <a:br>
              <a:rPr lang="en-US" dirty="0" smtClean="0"/>
            </a:br>
            <a:r>
              <a:rPr lang="en-US" dirty="0" smtClean="0"/>
              <a:t>Lets You Understand </a:t>
            </a:r>
            <a:endParaRPr lang="en-US" dirty="0"/>
          </a:p>
        </p:txBody>
      </p:sp>
      <p:sp>
        <p:nvSpPr>
          <p:cNvPr id="8" name="Content Placeholder 7"/>
          <p:cNvSpPr>
            <a:spLocks noGrp="1"/>
          </p:cNvSpPr>
          <p:nvPr>
            <p:ph idx="1"/>
          </p:nvPr>
        </p:nvSpPr>
        <p:spPr/>
        <p:txBody>
          <a:bodyPr/>
          <a:lstStyle/>
          <a:p>
            <a:r>
              <a:rPr lang="en-US" dirty="0" smtClean="0"/>
              <a:t>How members use the health plan</a:t>
            </a:r>
          </a:p>
          <a:p>
            <a:r>
              <a:rPr lang="en-US" dirty="0" smtClean="0"/>
              <a:t>How your experience compares with other groups, and </a:t>
            </a:r>
          </a:p>
          <a:p>
            <a:r>
              <a:rPr lang="en-US" dirty="0" smtClean="0"/>
              <a:t>Key health components driving costs</a:t>
            </a:r>
          </a:p>
          <a:p>
            <a:endParaRPr lang="en-US" dirty="0"/>
          </a:p>
        </p:txBody>
      </p:sp>
    </p:spTree>
    <p:extLst>
      <p:ext uri="{BB962C8B-B14F-4D97-AF65-F5344CB8AC3E}">
        <p14:creationId xmlns:p14="http://schemas.microsoft.com/office/powerpoint/2010/main" val="3814009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Care Data Request</a:t>
            </a:r>
            <a:endParaRPr lang="en-US" dirty="0"/>
          </a:p>
        </p:txBody>
      </p:sp>
      <p:sp>
        <p:nvSpPr>
          <p:cNvPr id="3" name="Content Placeholder 2"/>
          <p:cNvSpPr>
            <a:spLocks noGrp="1"/>
          </p:cNvSpPr>
          <p:nvPr>
            <p:ph idx="1"/>
          </p:nvPr>
        </p:nvSpPr>
        <p:spPr/>
        <p:txBody>
          <a:bodyPr>
            <a:normAutofit fontScale="92500"/>
          </a:bodyPr>
          <a:lstStyle/>
          <a:p>
            <a:r>
              <a:rPr lang="en-US" dirty="0" smtClean="0"/>
              <a:t>Demographic &amp; Dependent Data—3 yrs.</a:t>
            </a:r>
          </a:p>
          <a:p>
            <a:r>
              <a:rPr lang="en-US" dirty="0" smtClean="0"/>
              <a:t>Claims Incurred and Paid by each sub-group &amp; in total—last 3 yrs.</a:t>
            </a:r>
          </a:p>
          <a:p>
            <a:r>
              <a:rPr lang="en-US" dirty="0" smtClean="0"/>
              <a:t>Rating Methodology for the group Tiers</a:t>
            </a:r>
          </a:p>
          <a:p>
            <a:r>
              <a:rPr lang="en-US" dirty="0" smtClean="0"/>
              <a:t>Copies of plan documents</a:t>
            </a:r>
          </a:p>
          <a:p>
            <a:r>
              <a:rPr lang="en-US" dirty="0" smtClean="0"/>
              <a:t>Breakdown of administrative expenses </a:t>
            </a:r>
          </a:p>
          <a:p>
            <a:r>
              <a:rPr lang="en-US" dirty="0" smtClean="0"/>
              <a:t>For self-insured plans, a breakdown of reserves, interest earned and how funds were used</a:t>
            </a:r>
            <a:endParaRPr lang="en-US" dirty="0"/>
          </a:p>
        </p:txBody>
      </p:sp>
    </p:spTree>
    <p:extLst>
      <p:ext uri="{BB962C8B-B14F-4D97-AF65-F5344CB8AC3E}">
        <p14:creationId xmlns:p14="http://schemas.microsoft.com/office/powerpoint/2010/main" val="1211765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Claim Data</a:t>
            </a:r>
            <a:endParaRPr lang="en-US" dirty="0"/>
          </a:p>
        </p:txBody>
      </p:sp>
      <p:sp>
        <p:nvSpPr>
          <p:cNvPr id="3" name="Content Placeholder 2"/>
          <p:cNvSpPr>
            <a:spLocks noGrp="1"/>
          </p:cNvSpPr>
          <p:nvPr>
            <p:ph idx="1"/>
          </p:nvPr>
        </p:nvSpPr>
        <p:spPr>
          <a:xfrm>
            <a:off x="152400" y="1600200"/>
            <a:ext cx="8763000" cy="4525963"/>
          </a:xfrm>
        </p:spPr>
        <p:txBody>
          <a:bodyPr>
            <a:normAutofit lnSpcReduction="10000"/>
          </a:bodyPr>
          <a:lstStyle/>
          <a:p>
            <a:r>
              <a:rPr lang="en-US" dirty="0" smtClean="0"/>
              <a:t>Enrollment Data (by family size)</a:t>
            </a:r>
          </a:p>
          <a:p>
            <a:r>
              <a:rPr lang="en-US" dirty="0" smtClean="0"/>
              <a:t>Medical Claims</a:t>
            </a:r>
          </a:p>
          <a:p>
            <a:pPr lvl="1"/>
            <a:r>
              <a:rPr lang="en-US" dirty="0" smtClean="0"/>
              <a:t>doctors, hospitals, ER rooms, urgent care centers, durable med. equip. </a:t>
            </a:r>
          </a:p>
          <a:p>
            <a:r>
              <a:rPr lang="en-US" dirty="0" smtClean="0"/>
              <a:t>Pharmacy Claims</a:t>
            </a:r>
          </a:p>
          <a:p>
            <a:pPr lvl="1"/>
            <a:r>
              <a:rPr lang="en-US" dirty="0" smtClean="0"/>
              <a:t>Regular and specialty vendors (not always the same)</a:t>
            </a:r>
          </a:p>
          <a:p>
            <a:r>
              <a:rPr lang="en-US" dirty="0" smtClean="0"/>
              <a:t>Health Risk Assessments</a:t>
            </a:r>
          </a:p>
          <a:p>
            <a:pPr lvl="1"/>
            <a:r>
              <a:rPr lang="en-US" dirty="0" smtClean="0"/>
              <a:t>Results of biometric screenings and health risk assessments (if previously agreed to by the union)</a:t>
            </a:r>
            <a:endParaRPr lang="en-US" dirty="0"/>
          </a:p>
        </p:txBody>
      </p:sp>
    </p:spTree>
    <p:extLst>
      <p:ext uri="{BB962C8B-B14F-4D97-AF65-F5344CB8AC3E}">
        <p14:creationId xmlns:p14="http://schemas.microsoft.com/office/powerpoint/2010/main" val="3747680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Reports from Carriers</a:t>
            </a:r>
            <a:br>
              <a:rPr lang="en-US" dirty="0" smtClean="0"/>
            </a:br>
            <a:r>
              <a:rPr lang="en-US" dirty="0" smtClean="0"/>
              <a:t> Are a Good Place to Start</a:t>
            </a:r>
            <a:endParaRPr lang="en-US" dirty="0"/>
          </a:p>
        </p:txBody>
      </p:sp>
      <p:sp>
        <p:nvSpPr>
          <p:cNvPr id="3" name="Content Placeholder 2"/>
          <p:cNvSpPr>
            <a:spLocks noGrp="1"/>
          </p:cNvSpPr>
          <p:nvPr>
            <p:ph idx="1"/>
          </p:nvPr>
        </p:nvSpPr>
        <p:spPr/>
        <p:txBody>
          <a:bodyPr/>
          <a:lstStyle/>
          <a:p>
            <a:r>
              <a:rPr lang="en-US" dirty="0" smtClean="0"/>
              <a:t>Financial reports include: </a:t>
            </a:r>
          </a:p>
          <a:p>
            <a:pPr lvl="1"/>
            <a:r>
              <a:rPr lang="en-US" dirty="0" smtClean="0"/>
              <a:t>Total incurred claims, total paid claims, total admin costs (self–funded or fully insured)</a:t>
            </a:r>
          </a:p>
          <a:p>
            <a:r>
              <a:rPr lang="en-US" dirty="0" smtClean="0"/>
              <a:t>Breakdown of benefit utilization and costs</a:t>
            </a:r>
          </a:p>
          <a:p>
            <a:pPr lvl="1"/>
            <a:r>
              <a:rPr lang="en-US" dirty="0" smtClean="0"/>
              <a:t>Inpatient and Outpatient</a:t>
            </a:r>
          </a:p>
          <a:p>
            <a:r>
              <a:rPr lang="en-US" dirty="0" smtClean="0"/>
              <a:t>In and out of network utilization </a:t>
            </a:r>
          </a:p>
          <a:p>
            <a:r>
              <a:rPr lang="en-US" dirty="0" smtClean="0"/>
              <a:t>High claims costs </a:t>
            </a:r>
          </a:p>
          <a:p>
            <a:r>
              <a:rPr lang="en-US" dirty="0" smtClean="0"/>
              <a:t>Rx drug trends </a:t>
            </a:r>
            <a:endParaRPr lang="en-US" dirty="0"/>
          </a:p>
        </p:txBody>
      </p:sp>
    </p:spTree>
    <p:extLst>
      <p:ext uri="{BB962C8B-B14F-4D97-AF65-F5344CB8AC3E}">
        <p14:creationId xmlns:p14="http://schemas.microsoft.com/office/powerpoint/2010/main" val="3900159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3276600"/>
            <a:ext cx="8229600" cy="1143000"/>
          </a:xfrm>
        </p:spPr>
        <p:txBody>
          <a:bodyPr/>
          <a:lstStyle/>
          <a:p>
            <a:r>
              <a:rPr lang="en-US" dirty="0" smtClean="0"/>
              <a:t>Health Care Data Request Handout</a:t>
            </a:r>
            <a:endParaRPr lang="en-US" dirty="0"/>
          </a:p>
        </p:txBody>
      </p:sp>
    </p:spTree>
    <p:extLst>
      <p:ext uri="{BB962C8B-B14F-4D97-AF65-F5344CB8AC3E}">
        <p14:creationId xmlns:p14="http://schemas.microsoft.com/office/powerpoint/2010/main" val="40125385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TotalTime>
  <Words>1680</Words>
  <Application>Microsoft Office PowerPoint</Application>
  <PresentationFormat>On-screen Show (4:3)</PresentationFormat>
  <Paragraphs>397</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“If you don’t know where your going, you might wind up somewhere else”YOGI BERRA</vt:lpstr>
      <vt:lpstr>Need to Understand the Past to Predict the Future</vt:lpstr>
      <vt:lpstr>Possible Impact Events</vt:lpstr>
      <vt:lpstr>Effective Data Analysis  Lets You Understand </vt:lpstr>
      <vt:lpstr>Health Care Data Request</vt:lpstr>
      <vt:lpstr>Sources of Claim Data</vt:lpstr>
      <vt:lpstr>Basic Reports from Carriers  Are a Good Place to Start</vt:lpstr>
      <vt:lpstr>Health Care Data Request Handout</vt:lpstr>
      <vt:lpstr>Cost Overview  </vt:lpstr>
      <vt:lpstr>Medical Claims Breakdown</vt:lpstr>
      <vt:lpstr>Follow the Money</vt:lpstr>
      <vt:lpstr>Drill Down to Look for Hot Spots</vt:lpstr>
      <vt:lpstr>More Ways to Look at Data: Top Diagnoses &amp; Key Non-ER Procedures</vt:lpstr>
      <vt:lpstr>More Ways to Look at Data: Number of Claimants by Disease State</vt:lpstr>
      <vt:lpstr>RX Claims Review  Top Ten RX</vt:lpstr>
      <vt:lpstr>Specialty/Bio Tech RX</vt:lpstr>
      <vt:lpstr>Measuring Utilization and Engagement</vt:lpstr>
      <vt:lpstr>Monitor Health Plan Performance Set Some Baseline Standards and Monitor</vt:lpstr>
      <vt:lpstr>Hospital Charges Vary  A Lot</vt:lpstr>
      <vt:lpstr>Referenced Based Pricing  Vs. Exclusive Provider Organization</vt:lpstr>
      <vt:lpstr>EPO’s Let Us Carve In  High Quality-low Cost Providers</vt:lpstr>
      <vt:lpstr>Negotiated Global Fees with EPO</vt:lpstr>
      <vt:lpstr>Data Analysis can help identify the Number of High Cost Claimants  </vt:lpstr>
      <vt:lpstr>Array of Quality Initiatives</vt:lpstr>
    </vt:vector>
  </TitlesOfParts>
  <Company>AFT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Data: How to Use It in Negotions</dc:title>
  <dc:creator>John Abraham, Research and Strategic Initiatives</dc:creator>
  <cp:lastModifiedBy>Regina Bracey, AFT Nurses and Health Professionals</cp:lastModifiedBy>
  <cp:revision>42</cp:revision>
  <cp:lastPrinted>2018-05-02T16:19:56Z</cp:lastPrinted>
  <dcterms:created xsi:type="dcterms:W3CDTF">2015-02-13T13:15:44Z</dcterms:created>
  <dcterms:modified xsi:type="dcterms:W3CDTF">2018-05-31T19:44:09Z</dcterms:modified>
</cp:coreProperties>
</file>