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22"/>
  </p:notesMasterIdLst>
  <p:sldIdLst>
    <p:sldId id="256" r:id="rId2"/>
    <p:sldId id="267" r:id="rId3"/>
    <p:sldId id="268" r:id="rId4"/>
    <p:sldId id="269" r:id="rId5"/>
    <p:sldId id="270" r:id="rId6"/>
    <p:sldId id="265" r:id="rId7"/>
    <p:sldId id="266" r:id="rId8"/>
    <p:sldId id="261" r:id="rId9"/>
    <p:sldId id="263" r:id="rId10"/>
    <p:sldId id="262" r:id="rId11"/>
    <p:sldId id="273" r:id="rId12"/>
    <p:sldId id="271" r:id="rId13"/>
    <p:sldId id="272" r:id="rId14"/>
    <p:sldId id="274" r:id="rId15"/>
    <p:sldId id="281" r:id="rId16"/>
    <p:sldId id="275" r:id="rId17"/>
    <p:sldId id="276" r:id="rId18"/>
    <p:sldId id="277" r:id="rId19"/>
    <p:sldId id="278" r:id="rId20"/>
    <p:sldId id="280" r:id="rId21"/>
  </p:sldIdLst>
  <p:sldSz cx="9144000" cy="6858000" type="screen4x3"/>
  <p:notesSz cx="6881813"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77156" autoAdjust="0"/>
  </p:normalViewPr>
  <p:slideViewPr>
    <p:cSldViewPr snapToGrid="0" snapToObjects="1">
      <p:cViewPr varScale="1">
        <p:scale>
          <a:sx n="88" d="100"/>
          <a:sy n="88" d="100"/>
        </p:scale>
        <p:origin x="-654" y="-96"/>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82119" cy="464820"/>
          </a:xfrm>
          <a:prstGeom prst="rect">
            <a:avLst/>
          </a:prstGeom>
        </p:spPr>
        <p:txBody>
          <a:bodyPr vert="horz" lIns="92446" tIns="46223" rIns="92446" bIns="46223" rtlCol="0"/>
          <a:lstStyle>
            <a:lvl1pPr algn="l">
              <a:defRPr sz="1200"/>
            </a:lvl1pPr>
          </a:lstStyle>
          <a:p>
            <a:endParaRPr lang="en-US"/>
          </a:p>
        </p:txBody>
      </p:sp>
      <p:sp>
        <p:nvSpPr>
          <p:cNvPr id="3" name="Date Placeholder 2"/>
          <p:cNvSpPr>
            <a:spLocks noGrp="1"/>
          </p:cNvSpPr>
          <p:nvPr>
            <p:ph type="dt" idx="1"/>
          </p:nvPr>
        </p:nvSpPr>
        <p:spPr>
          <a:xfrm>
            <a:off x="3898102" y="0"/>
            <a:ext cx="2982119" cy="464820"/>
          </a:xfrm>
          <a:prstGeom prst="rect">
            <a:avLst/>
          </a:prstGeom>
        </p:spPr>
        <p:txBody>
          <a:bodyPr vert="horz" lIns="92446" tIns="46223" rIns="92446" bIns="46223" rtlCol="0"/>
          <a:lstStyle>
            <a:lvl1pPr algn="r">
              <a:defRPr sz="1200"/>
            </a:lvl1pPr>
          </a:lstStyle>
          <a:p>
            <a:fld id="{FB942090-5A9B-409C-8461-E55BD5778A06}" type="datetimeFigureOut">
              <a:rPr lang="en-US" smtClean="0"/>
              <a:t>6/1/2018</a:t>
            </a:fld>
            <a:endParaRPr lang="en-US"/>
          </a:p>
        </p:txBody>
      </p:sp>
      <p:sp>
        <p:nvSpPr>
          <p:cNvPr id="4" name="Slide Image Placeholder 3"/>
          <p:cNvSpPr>
            <a:spLocks noGrp="1" noRot="1" noChangeAspect="1"/>
          </p:cNvSpPr>
          <p:nvPr>
            <p:ph type="sldImg" idx="2"/>
          </p:nvPr>
        </p:nvSpPr>
        <p:spPr>
          <a:xfrm>
            <a:off x="1117600" y="696913"/>
            <a:ext cx="4648200" cy="3486150"/>
          </a:xfrm>
          <a:prstGeom prst="rect">
            <a:avLst/>
          </a:prstGeom>
          <a:noFill/>
          <a:ln w="12700">
            <a:solidFill>
              <a:prstClr val="black"/>
            </a:solidFill>
          </a:ln>
        </p:spPr>
        <p:txBody>
          <a:bodyPr vert="horz" lIns="92446" tIns="46223" rIns="92446" bIns="46223" rtlCol="0" anchor="ctr"/>
          <a:lstStyle/>
          <a:p>
            <a:endParaRPr lang="en-US"/>
          </a:p>
        </p:txBody>
      </p:sp>
      <p:sp>
        <p:nvSpPr>
          <p:cNvPr id="5" name="Notes Placeholder 4"/>
          <p:cNvSpPr>
            <a:spLocks noGrp="1"/>
          </p:cNvSpPr>
          <p:nvPr>
            <p:ph type="body" sz="quarter" idx="3"/>
          </p:nvPr>
        </p:nvSpPr>
        <p:spPr>
          <a:xfrm>
            <a:off x="688182" y="4415790"/>
            <a:ext cx="5505450" cy="4183380"/>
          </a:xfrm>
          <a:prstGeom prst="rect">
            <a:avLst/>
          </a:prstGeom>
        </p:spPr>
        <p:txBody>
          <a:bodyPr vert="horz" lIns="92446" tIns="46223" rIns="92446" bIns="46223"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2982119" cy="464820"/>
          </a:xfrm>
          <a:prstGeom prst="rect">
            <a:avLst/>
          </a:prstGeom>
        </p:spPr>
        <p:txBody>
          <a:bodyPr vert="horz" lIns="92446" tIns="46223" rIns="92446" bIns="46223" rtlCol="0" anchor="b"/>
          <a:lstStyle>
            <a:lvl1pPr algn="l">
              <a:defRPr sz="1200"/>
            </a:lvl1pPr>
          </a:lstStyle>
          <a:p>
            <a:endParaRPr lang="en-US"/>
          </a:p>
        </p:txBody>
      </p:sp>
      <p:sp>
        <p:nvSpPr>
          <p:cNvPr id="7" name="Slide Number Placeholder 6"/>
          <p:cNvSpPr>
            <a:spLocks noGrp="1"/>
          </p:cNvSpPr>
          <p:nvPr>
            <p:ph type="sldNum" sz="quarter" idx="5"/>
          </p:nvPr>
        </p:nvSpPr>
        <p:spPr>
          <a:xfrm>
            <a:off x="3898102" y="8829967"/>
            <a:ext cx="2982119" cy="464820"/>
          </a:xfrm>
          <a:prstGeom prst="rect">
            <a:avLst/>
          </a:prstGeom>
        </p:spPr>
        <p:txBody>
          <a:bodyPr vert="horz" lIns="92446" tIns="46223" rIns="92446" bIns="46223" rtlCol="0" anchor="b"/>
          <a:lstStyle>
            <a:lvl1pPr algn="r">
              <a:defRPr sz="1200"/>
            </a:lvl1pPr>
          </a:lstStyle>
          <a:p>
            <a:fld id="{71927CC0-BC31-4E74-936F-6F313DFCECA8}" type="slidenum">
              <a:rPr lang="en-US" smtClean="0"/>
              <a:t>‹#›</a:t>
            </a:fld>
            <a:endParaRPr lang="en-US"/>
          </a:p>
        </p:txBody>
      </p:sp>
    </p:spTree>
    <p:extLst>
      <p:ext uri="{BB962C8B-B14F-4D97-AF65-F5344CB8AC3E}">
        <p14:creationId xmlns:p14="http://schemas.microsoft.com/office/powerpoint/2010/main" val="427839404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1927CC0-BC31-4E74-936F-6F313DFCECA8}" type="slidenum">
              <a:rPr lang="en-US" smtClean="0"/>
              <a:t>1</a:t>
            </a:fld>
            <a:endParaRPr lang="en-US"/>
          </a:p>
        </p:txBody>
      </p:sp>
    </p:spTree>
    <p:extLst>
      <p:ext uri="{BB962C8B-B14F-4D97-AF65-F5344CB8AC3E}">
        <p14:creationId xmlns:p14="http://schemas.microsoft.com/office/powerpoint/2010/main" val="278890809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This is why passage of the CARE Act</a:t>
            </a:r>
            <a:r>
              <a:rPr lang="en-US" baseline="0" dirty="0" smtClean="0"/>
              <a:t> is so important—the most comprehensive bill.  </a:t>
            </a:r>
            <a:endParaRPr lang="en-US" dirty="0"/>
          </a:p>
        </p:txBody>
      </p:sp>
      <p:sp>
        <p:nvSpPr>
          <p:cNvPr id="4" name="Slide Number Placeholder 3"/>
          <p:cNvSpPr>
            <a:spLocks noGrp="1"/>
          </p:cNvSpPr>
          <p:nvPr>
            <p:ph type="sldNum" sz="quarter" idx="10"/>
          </p:nvPr>
        </p:nvSpPr>
        <p:spPr/>
        <p:txBody>
          <a:bodyPr/>
          <a:lstStyle/>
          <a:p>
            <a:fld id="{71927CC0-BC31-4E74-936F-6F313DFCECA8}" type="slidenum">
              <a:rPr lang="en-US" smtClean="0"/>
              <a:t>10</a:t>
            </a:fld>
            <a:endParaRPr lang="en-US"/>
          </a:p>
        </p:txBody>
      </p:sp>
    </p:spTree>
    <p:extLst>
      <p:ext uri="{BB962C8B-B14F-4D97-AF65-F5344CB8AC3E}">
        <p14:creationId xmlns:p14="http://schemas.microsoft.com/office/powerpoint/2010/main" val="11838202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There has been a lack of discussion</a:t>
            </a:r>
            <a:r>
              <a:rPr lang="en-US" baseline="0" dirty="0" smtClean="0"/>
              <a:t> about the connection between work-related injuries and opioid addiction.  Some research is beginning to address that.  </a:t>
            </a:r>
          </a:p>
          <a:p>
            <a:endParaRPr lang="en-US" baseline="0" dirty="0" smtClean="0"/>
          </a:p>
          <a:p>
            <a:r>
              <a:rPr lang="en-US" baseline="0" dirty="0" smtClean="0"/>
              <a:t>NCCI= National Council on Compensation Insurance</a:t>
            </a:r>
            <a:endParaRPr lang="en-US" dirty="0"/>
          </a:p>
        </p:txBody>
      </p:sp>
      <p:sp>
        <p:nvSpPr>
          <p:cNvPr id="4" name="Slide Number Placeholder 3"/>
          <p:cNvSpPr>
            <a:spLocks noGrp="1"/>
          </p:cNvSpPr>
          <p:nvPr>
            <p:ph type="sldNum" sz="quarter" idx="10"/>
          </p:nvPr>
        </p:nvSpPr>
        <p:spPr/>
        <p:txBody>
          <a:bodyPr/>
          <a:lstStyle/>
          <a:p>
            <a:fld id="{71927CC0-BC31-4E74-936F-6F313DFCECA8}" type="slidenum">
              <a:rPr lang="en-US" smtClean="0"/>
              <a:t>11</a:t>
            </a:fld>
            <a:endParaRPr lang="en-US"/>
          </a:p>
        </p:txBody>
      </p:sp>
    </p:spTree>
    <p:extLst>
      <p:ext uri="{BB962C8B-B14F-4D97-AF65-F5344CB8AC3E}">
        <p14:creationId xmlns:p14="http://schemas.microsoft.com/office/powerpoint/2010/main" val="427529505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This is not new information for you…healthcare is</a:t>
            </a:r>
            <a:r>
              <a:rPr lang="en-US" baseline="0" dirty="0" smtClean="0"/>
              <a:t> a hazardous occupation—injuries from patient handling, WPV, even slips, trips and falls.  HCW are twice as likely to be assaulted at work as the rest of the private sector workforce.  </a:t>
            </a:r>
          </a:p>
          <a:p>
            <a:endParaRPr lang="en-US" baseline="0" dirty="0" smtClean="0"/>
          </a:p>
          <a:p>
            <a:r>
              <a:rPr lang="en-US" baseline="0" dirty="0" smtClean="0"/>
              <a:t>But the dynamic with understaffing and the pressure to return to work means that injured healthcare workers are returning to work too soon—and perhaps reinjuring themselves. They are working in pain—and some are at risk of losing their license for being impaired.  </a:t>
            </a:r>
          </a:p>
          <a:p>
            <a:endParaRPr lang="en-US" baseline="0" dirty="0" smtClean="0"/>
          </a:p>
          <a:p>
            <a:r>
              <a:rPr lang="en-US" baseline="0" dirty="0" smtClean="0"/>
              <a:t>The opioid addiction crisis is just another reason why staffing and reducing the risk of injuries are </a:t>
            </a:r>
            <a:r>
              <a:rPr lang="en-US" baseline="0" smtClean="0"/>
              <a:t>very important.  </a:t>
            </a:r>
            <a:endParaRPr lang="en-US" baseline="0" dirty="0" smtClean="0"/>
          </a:p>
          <a:p>
            <a:endParaRPr lang="en-US" baseline="0" dirty="0" smtClean="0"/>
          </a:p>
          <a:p>
            <a:r>
              <a:rPr lang="en-US" baseline="0" dirty="0" smtClean="0"/>
              <a:t> </a:t>
            </a:r>
            <a:endParaRPr lang="en-US" dirty="0"/>
          </a:p>
        </p:txBody>
      </p:sp>
      <p:sp>
        <p:nvSpPr>
          <p:cNvPr id="4" name="Slide Number Placeholder 3"/>
          <p:cNvSpPr>
            <a:spLocks noGrp="1"/>
          </p:cNvSpPr>
          <p:nvPr>
            <p:ph type="sldNum" sz="quarter" idx="10"/>
          </p:nvPr>
        </p:nvSpPr>
        <p:spPr/>
        <p:txBody>
          <a:bodyPr/>
          <a:lstStyle/>
          <a:p>
            <a:fld id="{71927CC0-BC31-4E74-936F-6F313DFCECA8}" type="slidenum">
              <a:rPr lang="en-US" smtClean="0"/>
              <a:t>12</a:t>
            </a:fld>
            <a:endParaRPr lang="en-US"/>
          </a:p>
        </p:txBody>
      </p:sp>
    </p:spTree>
    <p:extLst>
      <p:ext uri="{BB962C8B-B14F-4D97-AF65-F5344CB8AC3E}">
        <p14:creationId xmlns:p14="http://schemas.microsoft.com/office/powerpoint/2010/main" val="167906631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0" dirty="0" smtClean="0"/>
              <a:t>The</a:t>
            </a:r>
            <a:r>
              <a:rPr lang="en-US" b="0" baseline="0" dirty="0" smtClean="0"/>
              <a:t> workers compensation system is a message.  It’s a patchwork that varies from state to state and many of the programs are designed to discourage workers and reduce costs.  </a:t>
            </a:r>
          </a:p>
          <a:p>
            <a:endParaRPr lang="en-US" b="0" baseline="0" dirty="0" smtClean="0"/>
          </a:p>
          <a:p>
            <a:r>
              <a:rPr lang="en-US" b="0" baseline="0" dirty="0" smtClean="0"/>
              <a:t>However, workers compensation systems are in a unique position to help prevent addiction.  </a:t>
            </a:r>
            <a:endParaRPr lang="en-US" b="0" dirty="0" smtClean="0"/>
          </a:p>
          <a:p>
            <a:endParaRPr lang="en-US" b="1" dirty="0" smtClean="0"/>
          </a:p>
          <a:p>
            <a:r>
              <a:rPr lang="en-US" b="1" dirty="0" smtClean="0"/>
              <a:t>Potential solutions:  </a:t>
            </a:r>
          </a:p>
          <a:p>
            <a:r>
              <a:rPr lang="en-US" dirty="0" smtClean="0"/>
              <a:t>NY &amp; MA are collecting data.   </a:t>
            </a:r>
          </a:p>
          <a:p>
            <a:r>
              <a:rPr lang="en-US" dirty="0" smtClean="0"/>
              <a:t>In MA, cases are fast-tracked once the patient is prescribed opioids and given a limited prescriptions. </a:t>
            </a:r>
          </a:p>
          <a:p>
            <a:r>
              <a:rPr lang="en-US" dirty="0" smtClean="0"/>
              <a:t>This</a:t>
            </a:r>
            <a:r>
              <a:rPr lang="en-US" baseline="0" dirty="0" smtClean="0"/>
              <a:t> is ok, if the patients are also given alternatives to opioids to manage their pain.  </a:t>
            </a:r>
            <a:endParaRPr lang="en-US" dirty="0" smtClean="0"/>
          </a:p>
          <a:p>
            <a:endParaRPr lang="en-US" dirty="0" smtClean="0"/>
          </a:p>
          <a:p>
            <a:endParaRPr lang="en-US" dirty="0"/>
          </a:p>
        </p:txBody>
      </p:sp>
      <p:sp>
        <p:nvSpPr>
          <p:cNvPr id="4" name="Slide Number Placeholder 3"/>
          <p:cNvSpPr>
            <a:spLocks noGrp="1"/>
          </p:cNvSpPr>
          <p:nvPr>
            <p:ph type="sldNum" sz="quarter" idx="10"/>
          </p:nvPr>
        </p:nvSpPr>
        <p:spPr/>
        <p:txBody>
          <a:bodyPr/>
          <a:lstStyle/>
          <a:p>
            <a:fld id="{71927CC0-BC31-4E74-936F-6F313DFCECA8}" type="slidenum">
              <a:rPr lang="en-US" smtClean="0"/>
              <a:t>13</a:t>
            </a:fld>
            <a:endParaRPr lang="en-US"/>
          </a:p>
        </p:txBody>
      </p:sp>
    </p:spTree>
    <p:extLst>
      <p:ext uri="{BB962C8B-B14F-4D97-AF65-F5344CB8AC3E}">
        <p14:creationId xmlns:p14="http://schemas.microsoft.com/office/powerpoint/2010/main" val="263252500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Is anyone familiar with COSH groups?  Is there one in your area? </a:t>
            </a:r>
          </a:p>
          <a:p>
            <a:endParaRPr lang="en-US" dirty="0" smtClean="0"/>
          </a:p>
          <a:p>
            <a:r>
              <a:rPr lang="en-US" dirty="0" smtClean="0"/>
              <a:t>COSH</a:t>
            </a:r>
            <a:r>
              <a:rPr lang="en-US" baseline="0" dirty="0" smtClean="0"/>
              <a:t> groups are local or regional non-profits that are affiliated with unions.  They do safety and health training and advocacy for unionized and nonunionized workers on safety and health.  </a:t>
            </a:r>
          </a:p>
          <a:p>
            <a:endParaRPr lang="en-US" baseline="0" dirty="0" smtClean="0"/>
          </a:p>
          <a:p>
            <a:r>
              <a:rPr lang="en-US" baseline="0" dirty="0" smtClean="0"/>
              <a:t>AFT is beginning to work with a coalition of COSH groups and unions to raise up the connection between work-related injuries and opioid addiction.  Many unions are realizing this is a crisis for their members—as does AFT—but it hits very close to home to construction and manufacturing workers.  </a:t>
            </a:r>
          </a:p>
          <a:p>
            <a:endParaRPr lang="en-US" baseline="0" dirty="0" smtClean="0"/>
          </a:p>
          <a:p>
            <a:r>
              <a:rPr lang="en-US" baseline="0" dirty="0" smtClean="0"/>
              <a:t>Some of the work involves bigger picture solutions—reform of the WC system, getting injury prevention and addiction prevention to be more of a priority.  Other work is focused more on what local unions can do—looking at what the EAP provides and if it is targeting quality providers. Helping injured workers to navigate the workers comp system so they get help and not defeated.  Helping people keep their jobs.    </a:t>
            </a:r>
            <a:endParaRPr lang="en-US" dirty="0"/>
          </a:p>
        </p:txBody>
      </p:sp>
      <p:sp>
        <p:nvSpPr>
          <p:cNvPr id="4" name="Slide Number Placeholder 3"/>
          <p:cNvSpPr>
            <a:spLocks noGrp="1"/>
          </p:cNvSpPr>
          <p:nvPr>
            <p:ph type="sldNum" sz="quarter" idx="10"/>
          </p:nvPr>
        </p:nvSpPr>
        <p:spPr/>
        <p:txBody>
          <a:bodyPr/>
          <a:lstStyle/>
          <a:p>
            <a:fld id="{71927CC0-BC31-4E74-936F-6F313DFCECA8}" type="slidenum">
              <a:rPr lang="en-US" smtClean="0"/>
              <a:t>14</a:t>
            </a:fld>
            <a:endParaRPr lang="en-US"/>
          </a:p>
        </p:txBody>
      </p:sp>
    </p:spTree>
    <p:extLst>
      <p:ext uri="{BB962C8B-B14F-4D97-AF65-F5344CB8AC3E}">
        <p14:creationId xmlns:p14="http://schemas.microsoft.com/office/powerpoint/2010/main" val="184921459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How</a:t>
            </a:r>
            <a:r>
              <a:rPr lang="en-US" baseline="0" dirty="0" smtClean="0"/>
              <a:t> does your union assist injured members?  Are there system in place?</a:t>
            </a:r>
            <a:endParaRPr lang="en-US" dirty="0"/>
          </a:p>
        </p:txBody>
      </p:sp>
      <p:sp>
        <p:nvSpPr>
          <p:cNvPr id="4" name="Slide Number Placeholder 3"/>
          <p:cNvSpPr>
            <a:spLocks noGrp="1"/>
          </p:cNvSpPr>
          <p:nvPr>
            <p:ph type="sldNum" sz="quarter" idx="10"/>
          </p:nvPr>
        </p:nvSpPr>
        <p:spPr/>
        <p:txBody>
          <a:bodyPr/>
          <a:lstStyle/>
          <a:p>
            <a:fld id="{71927CC0-BC31-4E74-936F-6F313DFCECA8}" type="slidenum">
              <a:rPr lang="en-US" smtClean="0"/>
              <a:t>15</a:t>
            </a:fld>
            <a:endParaRPr lang="en-US"/>
          </a:p>
        </p:txBody>
      </p:sp>
    </p:spTree>
    <p:extLst>
      <p:ext uri="{BB962C8B-B14F-4D97-AF65-F5344CB8AC3E}">
        <p14:creationId xmlns:p14="http://schemas.microsoft.com/office/powerpoint/2010/main" val="315131988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There are alternative to discipline</a:t>
            </a:r>
            <a:r>
              <a:rPr lang="en-US" baseline="0" dirty="0" smtClean="0"/>
              <a:t> programs for nurses in 43 states, including all of the states where AFT represents RNs, except for Alaska.  About half of the programs are administered by the state board of nursing.  Some are administered by a peer assistance program, a professional society, or by another state agency.  </a:t>
            </a:r>
          </a:p>
          <a:p>
            <a:endParaRPr lang="en-US" baseline="0" dirty="0" smtClean="0"/>
          </a:p>
          <a:p>
            <a:endParaRPr lang="en-US" dirty="0"/>
          </a:p>
        </p:txBody>
      </p:sp>
      <p:sp>
        <p:nvSpPr>
          <p:cNvPr id="4" name="Slide Number Placeholder 3"/>
          <p:cNvSpPr>
            <a:spLocks noGrp="1"/>
          </p:cNvSpPr>
          <p:nvPr>
            <p:ph type="sldNum" sz="quarter" idx="10"/>
          </p:nvPr>
        </p:nvSpPr>
        <p:spPr/>
        <p:txBody>
          <a:bodyPr/>
          <a:lstStyle/>
          <a:p>
            <a:fld id="{71927CC0-BC31-4E74-936F-6F313DFCECA8}" type="slidenum">
              <a:rPr lang="en-US" smtClean="0"/>
              <a:t>16</a:t>
            </a:fld>
            <a:endParaRPr lang="en-US"/>
          </a:p>
        </p:txBody>
      </p:sp>
    </p:spTree>
    <p:extLst>
      <p:ext uri="{BB962C8B-B14F-4D97-AF65-F5344CB8AC3E}">
        <p14:creationId xmlns:p14="http://schemas.microsoft.com/office/powerpoint/2010/main" val="318789183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1927CC0-BC31-4E74-936F-6F313DFCECA8}" type="slidenum">
              <a:rPr lang="en-US" smtClean="0"/>
              <a:t>17</a:t>
            </a:fld>
            <a:endParaRPr lang="en-US"/>
          </a:p>
        </p:txBody>
      </p:sp>
    </p:spTree>
    <p:extLst>
      <p:ext uri="{BB962C8B-B14F-4D97-AF65-F5344CB8AC3E}">
        <p14:creationId xmlns:p14="http://schemas.microsoft.com/office/powerpoint/2010/main" val="166383011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1927CC0-BC31-4E74-936F-6F313DFCECA8}" type="slidenum">
              <a:rPr lang="en-US" smtClean="0"/>
              <a:t>18</a:t>
            </a:fld>
            <a:endParaRPr lang="en-US"/>
          </a:p>
        </p:txBody>
      </p:sp>
    </p:spTree>
    <p:extLst>
      <p:ext uri="{BB962C8B-B14F-4D97-AF65-F5344CB8AC3E}">
        <p14:creationId xmlns:p14="http://schemas.microsoft.com/office/powerpoint/2010/main" val="240623737"/>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1927CC0-BC31-4E74-936F-6F313DFCECA8}" type="slidenum">
              <a:rPr lang="en-US" smtClean="0"/>
              <a:t>19</a:t>
            </a:fld>
            <a:endParaRPr lang="en-US"/>
          </a:p>
        </p:txBody>
      </p:sp>
    </p:spTree>
    <p:extLst>
      <p:ext uri="{BB962C8B-B14F-4D97-AF65-F5344CB8AC3E}">
        <p14:creationId xmlns:p14="http://schemas.microsoft.com/office/powerpoint/2010/main" val="171816836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In 2014, the ACA</a:t>
            </a:r>
            <a:r>
              <a:rPr lang="en-US" baseline="0" dirty="0" smtClean="0"/>
              <a:t> provided one of the largest expansions of mental and substance use disorder coverage in a generation—creating new requirements for coverage and expanding the scale of outpatient services.</a:t>
            </a:r>
          </a:p>
          <a:p>
            <a:endParaRPr lang="en-US" baseline="0" dirty="0" smtClean="0"/>
          </a:p>
          <a:p>
            <a:r>
              <a:rPr lang="en-US" baseline="0" dirty="0" smtClean="0"/>
              <a:t>Everyone covered under these plans should have SUD coverage—and coverage that is at a level consistent with their medical and surgical benefits.  </a:t>
            </a:r>
            <a:endParaRPr lang="en-US" dirty="0"/>
          </a:p>
        </p:txBody>
      </p:sp>
      <p:sp>
        <p:nvSpPr>
          <p:cNvPr id="4" name="Slide Number Placeholder 3"/>
          <p:cNvSpPr>
            <a:spLocks noGrp="1"/>
          </p:cNvSpPr>
          <p:nvPr>
            <p:ph type="sldNum" sz="quarter" idx="10"/>
          </p:nvPr>
        </p:nvSpPr>
        <p:spPr/>
        <p:txBody>
          <a:bodyPr/>
          <a:lstStyle/>
          <a:p>
            <a:fld id="{71927CC0-BC31-4E74-936F-6F313DFCECA8}" type="slidenum">
              <a:rPr lang="en-US" smtClean="0"/>
              <a:t>2</a:t>
            </a:fld>
            <a:endParaRPr lang="en-US"/>
          </a:p>
        </p:txBody>
      </p:sp>
    </p:spTree>
    <p:extLst>
      <p:ext uri="{BB962C8B-B14F-4D97-AF65-F5344CB8AC3E}">
        <p14:creationId xmlns:p14="http://schemas.microsoft.com/office/powerpoint/2010/main" val="2749897016"/>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1927CC0-BC31-4E74-936F-6F313DFCECA8}" type="slidenum">
              <a:rPr lang="en-US" smtClean="0"/>
              <a:t>20</a:t>
            </a:fld>
            <a:endParaRPr lang="en-US"/>
          </a:p>
        </p:txBody>
      </p:sp>
    </p:spTree>
    <p:extLst>
      <p:ext uri="{BB962C8B-B14F-4D97-AF65-F5344CB8AC3E}">
        <p14:creationId xmlns:p14="http://schemas.microsoft.com/office/powerpoint/2010/main" val="278846067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That is because</a:t>
            </a:r>
            <a:r>
              <a:rPr lang="en-US" baseline="0" dirty="0" smtClean="0"/>
              <a:t> the </a:t>
            </a:r>
            <a:r>
              <a:rPr lang="en-US" dirty="0" smtClean="0"/>
              <a:t>ACA built</a:t>
            </a:r>
            <a:r>
              <a:rPr lang="en-US" baseline="0" dirty="0" smtClean="0"/>
              <a:t> on a foundation created by the Mental Health Parity and Addiction equity Act of 2008.  </a:t>
            </a:r>
            <a:endParaRPr lang="en-US" dirty="0" smtClean="0"/>
          </a:p>
          <a:p>
            <a:endParaRPr lang="en-US" dirty="0" smtClean="0"/>
          </a:p>
          <a:p>
            <a:r>
              <a:rPr lang="en-US" dirty="0" smtClean="0"/>
              <a:t>So larger employers</a:t>
            </a:r>
            <a:r>
              <a:rPr lang="en-US" baseline="0" dirty="0" smtClean="0"/>
              <a:t> who were providing MH and SUD treatment benefits had to start offering these benefits at a level consistent with medical and surgical benefits.  Employers with 50 or more employees. </a:t>
            </a:r>
            <a:endParaRPr lang="en-US" dirty="0"/>
          </a:p>
        </p:txBody>
      </p:sp>
      <p:sp>
        <p:nvSpPr>
          <p:cNvPr id="4" name="Slide Number Placeholder 3"/>
          <p:cNvSpPr>
            <a:spLocks noGrp="1"/>
          </p:cNvSpPr>
          <p:nvPr>
            <p:ph type="sldNum" sz="quarter" idx="10"/>
          </p:nvPr>
        </p:nvSpPr>
        <p:spPr/>
        <p:txBody>
          <a:bodyPr/>
          <a:lstStyle/>
          <a:p>
            <a:fld id="{71927CC0-BC31-4E74-936F-6F313DFCECA8}" type="slidenum">
              <a:rPr lang="en-US" smtClean="0"/>
              <a:t>3</a:t>
            </a:fld>
            <a:endParaRPr lang="en-US"/>
          </a:p>
        </p:txBody>
      </p:sp>
    </p:spTree>
    <p:extLst>
      <p:ext uri="{BB962C8B-B14F-4D97-AF65-F5344CB8AC3E}">
        <p14:creationId xmlns:p14="http://schemas.microsoft.com/office/powerpoint/2010/main" val="200979824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So by</a:t>
            </a:r>
            <a:r>
              <a:rPr lang="en-US" baseline="0" dirty="0" smtClean="0"/>
              <a:t> 2014, under the ACA, all of these plans had to start providing MH and SUD treatment benefits—and to comply with the 2008 parity law.  </a:t>
            </a:r>
            <a:endParaRPr lang="en-US" dirty="0"/>
          </a:p>
        </p:txBody>
      </p:sp>
      <p:sp>
        <p:nvSpPr>
          <p:cNvPr id="4" name="Slide Number Placeholder 3"/>
          <p:cNvSpPr>
            <a:spLocks noGrp="1"/>
          </p:cNvSpPr>
          <p:nvPr>
            <p:ph type="sldNum" sz="quarter" idx="10"/>
          </p:nvPr>
        </p:nvSpPr>
        <p:spPr/>
        <p:txBody>
          <a:bodyPr/>
          <a:lstStyle/>
          <a:p>
            <a:fld id="{71927CC0-BC31-4E74-936F-6F313DFCECA8}" type="slidenum">
              <a:rPr lang="en-US" smtClean="0"/>
              <a:t>4</a:t>
            </a:fld>
            <a:endParaRPr lang="en-US"/>
          </a:p>
        </p:txBody>
      </p:sp>
    </p:spTree>
    <p:extLst>
      <p:ext uri="{BB962C8B-B14F-4D97-AF65-F5344CB8AC3E}">
        <p14:creationId xmlns:p14="http://schemas.microsoft.com/office/powerpoint/2010/main" val="417986609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expansion</a:t>
            </a:r>
            <a:r>
              <a:rPr lang="en-US" baseline="0" dirty="0" smtClean="0"/>
              <a:t> of services under the ACA has still not been able to keep up with the scale of the opioid crisis.  And Medicaid, as it is currently funded, also can’t keep up.  </a:t>
            </a:r>
          </a:p>
          <a:p>
            <a:endParaRPr lang="en-US" baseline="0" dirty="0" smtClean="0"/>
          </a:p>
          <a:p>
            <a:r>
              <a:rPr lang="en-US" baseline="0" dirty="0" smtClean="0"/>
              <a:t>Was 33—Virginia just accepted the expansion funds.  </a:t>
            </a:r>
            <a:endParaRPr lang="en-US" dirty="0"/>
          </a:p>
        </p:txBody>
      </p:sp>
      <p:sp>
        <p:nvSpPr>
          <p:cNvPr id="4" name="Slide Number Placeholder 3"/>
          <p:cNvSpPr>
            <a:spLocks noGrp="1"/>
          </p:cNvSpPr>
          <p:nvPr>
            <p:ph type="sldNum" sz="quarter" idx="10"/>
          </p:nvPr>
        </p:nvSpPr>
        <p:spPr/>
        <p:txBody>
          <a:bodyPr/>
          <a:lstStyle/>
          <a:p>
            <a:fld id="{71927CC0-BC31-4E74-936F-6F313DFCECA8}" type="slidenum">
              <a:rPr lang="en-US" smtClean="0"/>
              <a:t>5</a:t>
            </a:fld>
            <a:endParaRPr lang="en-US"/>
          </a:p>
        </p:txBody>
      </p:sp>
    </p:spTree>
    <p:extLst>
      <p:ext uri="{BB962C8B-B14F-4D97-AF65-F5344CB8AC3E}">
        <p14:creationId xmlns:p14="http://schemas.microsoft.com/office/powerpoint/2010/main" val="304086801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Medicaid</a:t>
            </a:r>
            <a:r>
              <a:rPr lang="en-US" baseline="0" dirty="0" smtClean="0"/>
              <a:t> has historically covered the gaps in public health crises.    The expansion states can offer MC to poor people who make less than 138% of the federal poverty level.  This is important, as many addicted people are working, but low-income.</a:t>
            </a:r>
          </a:p>
          <a:p>
            <a:endParaRPr lang="en-US" baseline="0" dirty="0" smtClean="0"/>
          </a:p>
        </p:txBody>
      </p:sp>
      <p:sp>
        <p:nvSpPr>
          <p:cNvPr id="4" name="Slide Number Placeholder 3"/>
          <p:cNvSpPr>
            <a:spLocks noGrp="1"/>
          </p:cNvSpPr>
          <p:nvPr>
            <p:ph type="sldNum" sz="quarter" idx="10"/>
          </p:nvPr>
        </p:nvSpPr>
        <p:spPr/>
        <p:txBody>
          <a:bodyPr/>
          <a:lstStyle/>
          <a:p>
            <a:fld id="{71927CC0-BC31-4E74-936F-6F313DFCECA8}" type="slidenum">
              <a:rPr lang="en-US" smtClean="0"/>
              <a:t>6</a:t>
            </a:fld>
            <a:endParaRPr lang="en-US"/>
          </a:p>
        </p:txBody>
      </p:sp>
    </p:spTree>
    <p:extLst>
      <p:ext uri="{BB962C8B-B14F-4D97-AF65-F5344CB8AC3E}">
        <p14:creationId xmlns:p14="http://schemas.microsoft.com/office/powerpoint/2010/main" val="297921762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24458">
              <a:defRPr/>
            </a:pPr>
            <a:r>
              <a:rPr lang="en-US" dirty="0" smtClean="0"/>
              <a:t>Kaiser FF</a:t>
            </a:r>
            <a:r>
              <a:rPr lang="en-US" baseline="0" dirty="0" smtClean="0"/>
              <a:t> found that p</a:t>
            </a:r>
            <a:r>
              <a:rPr lang="en-US" dirty="0" smtClean="0"/>
              <a:t>eople with Medicaid were </a:t>
            </a:r>
            <a:r>
              <a:rPr lang="en-US" b="1" dirty="0" smtClean="0"/>
              <a:t>twice as likely as </a:t>
            </a:r>
            <a:r>
              <a:rPr lang="en-US" dirty="0" smtClean="0"/>
              <a:t>those with those with private insurance or the uninsured to receive treatment (2016).  </a:t>
            </a:r>
          </a:p>
          <a:p>
            <a:pPr defTabSz="924458">
              <a:defRPr/>
            </a:pPr>
            <a:endParaRPr lang="en-US" dirty="0" smtClean="0"/>
          </a:p>
          <a:p>
            <a:pPr defTabSz="924458">
              <a:defRPr/>
            </a:pPr>
            <a:endParaRPr lang="en-US" dirty="0" smtClean="0"/>
          </a:p>
          <a:p>
            <a:pPr defTabSz="924458">
              <a:defRPr/>
            </a:pPr>
            <a:endParaRPr lang="en-US" dirty="0" smtClean="0"/>
          </a:p>
          <a:p>
            <a:pPr defTabSz="924458">
              <a:defRPr/>
            </a:pPr>
            <a:endParaRPr lang="en-US" dirty="0" smtClean="0"/>
          </a:p>
          <a:p>
            <a:pPr defTabSz="924458">
              <a:defRPr/>
            </a:pPr>
            <a:endParaRPr lang="en-US" dirty="0" smtClean="0"/>
          </a:p>
          <a:p>
            <a:pPr defTabSz="924458">
              <a:defRPr/>
            </a:pPr>
            <a:endParaRPr lang="en-US" dirty="0" smtClean="0"/>
          </a:p>
          <a:p>
            <a:endParaRPr lang="en-US" dirty="0"/>
          </a:p>
        </p:txBody>
      </p:sp>
      <p:sp>
        <p:nvSpPr>
          <p:cNvPr id="4" name="Slide Number Placeholder 3"/>
          <p:cNvSpPr>
            <a:spLocks noGrp="1"/>
          </p:cNvSpPr>
          <p:nvPr>
            <p:ph type="sldNum" sz="quarter" idx="10"/>
          </p:nvPr>
        </p:nvSpPr>
        <p:spPr/>
        <p:txBody>
          <a:bodyPr/>
          <a:lstStyle/>
          <a:p>
            <a:fld id="{71927CC0-BC31-4E74-936F-6F313DFCECA8}" type="slidenum">
              <a:rPr lang="en-US" smtClean="0"/>
              <a:t>7</a:t>
            </a:fld>
            <a:endParaRPr lang="en-US"/>
          </a:p>
        </p:txBody>
      </p:sp>
    </p:spTree>
    <p:extLst>
      <p:ext uri="{BB962C8B-B14F-4D97-AF65-F5344CB8AC3E}">
        <p14:creationId xmlns:p14="http://schemas.microsoft.com/office/powerpoint/2010/main" val="194834151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Many states do not cover all the levels of care required</a:t>
            </a:r>
            <a:r>
              <a:rPr lang="en-US" baseline="0" dirty="0" smtClean="0"/>
              <a:t> for effective treatment and all effective medications as defined by the American Society of Addiction Medicine criteria</a:t>
            </a:r>
          </a:p>
          <a:p>
            <a:endParaRPr lang="en-US" baseline="0" dirty="0" smtClean="0"/>
          </a:p>
          <a:p>
            <a:r>
              <a:rPr lang="en-US" baseline="0" dirty="0" smtClean="0"/>
              <a:t>Work requirements for Medicaid coverage proposed by the Trump Administration would also would reduce access to Medicaid—although some states count participation in therapy as work</a:t>
            </a:r>
            <a:endParaRPr lang="en-US" dirty="0"/>
          </a:p>
        </p:txBody>
      </p:sp>
      <p:sp>
        <p:nvSpPr>
          <p:cNvPr id="4" name="Slide Number Placeholder 3"/>
          <p:cNvSpPr>
            <a:spLocks noGrp="1"/>
          </p:cNvSpPr>
          <p:nvPr>
            <p:ph type="sldNum" sz="quarter" idx="10"/>
          </p:nvPr>
        </p:nvSpPr>
        <p:spPr/>
        <p:txBody>
          <a:bodyPr/>
          <a:lstStyle/>
          <a:p>
            <a:fld id="{71927CC0-BC31-4E74-936F-6F313DFCECA8}" type="slidenum">
              <a:rPr lang="en-US" smtClean="0"/>
              <a:t>8</a:t>
            </a:fld>
            <a:endParaRPr lang="en-US"/>
          </a:p>
        </p:txBody>
      </p:sp>
    </p:spTree>
    <p:extLst>
      <p:ext uri="{BB962C8B-B14F-4D97-AF65-F5344CB8AC3E}">
        <p14:creationId xmlns:p14="http://schemas.microsoft.com/office/powerpoint/2010/main" val="240083193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Trump  Administration’s efforts have been criticized as sorely</a:t>
            </a:r>
            <a:r>
              <a:rPr lang="en-US" baseline="0" dirty="0" smtClean="0"/>
              <a:t> deficient.  No new money has been provided to states to address the problem.  It’s not clear if any HHS rules have been eased, although they are continuing to approve waivers to states to allow them to treat patients in larger facilities under MC.  None of the recommendations of the Commission have been adopted.  Instead, Trump and Sessions have talked about going after drug traffickers and illegal immigrants.  </a:t>
            </a:r>
          </a:p>
          <a:p>
            <a:endParaRPr lang="en-US" baseline="0" dirty="0" smtClean="0"/>
          </a:p>
          <a:p>
            <a:r>
              <a:rPr lang="en-US" baseline="0" dirty="0" smtClean="0"/>
              <a:t>In contrast to the $3.3 billion—the federal budget for addressing HIV in 2017 was $32 billion</a:t>
            </a:r>
          </a:p>
          <a:p>
            <a:endParaRPr lang="en-US" baseline="0" dirty="0" smtClean="0"/>
          </a:p>
          <a:p>
            <a:endParaRPr lang="en-US" dirty="0" smtClean="0"/>
          </a:p>
          <a:p>
            <a:endParaRPr lang="en-US" dirty="0"/>
          </a:p>
        </p:txBody>
      </p:sp>
      <p:sp>
        <p:nvSpPr>
          <p:cNvPr id="4" name="Slide Number Placeholder 3"/>
          <p:cNvSpPr>
            <a:spLocks noGrp="1"/>
          </p:cNvSpPr>
          <p:nvPr>
            <p:ph type="sldNum" sz="quarter" idx="10"/>
          </p:nvPr>
        </p:nvSpPr>
        <p:spPr/>
        <p:txBody>
          <a:bodyPr/>
          <a:lstStyle/>
          <a:p>
            <a:fld id="{71927CC0-BC31-4E74-936F-6F313DFCECA8}" type="slidenum">
              <a:rPr lang="en-US" smtClean="0"/>
              <a:t>9</a:t>
            </a:fld>
            <a:endParaRPr lang="en-US"/>
          </a:p>
        </p:txBody>
      </p:sp>
    </p:spTree>
    <p:extLst>
      <p:ext uri="{BB962C8B-B14F-4D97-AF65-F5344CB8AC3E}">
        <p14:creationId xmlns:p14="http://schemas.microsoft.com/office/powerpoint/2010/main" val="91485788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C731CD3E-31AF-044C-9CF2-6BAF1D252ADF}" type="datetimeFigureOut">
              <a:rPr lang="en-US" smtClean="0"/>
              <a:t>6/1/2018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9DF9744-302A-3749-81F7-AEB78C0028D4}" type="slidenum">
              <a:rPr lang="en-US" smtClean="0"/>
              <a:t>‹#›</a:t>
            </a:fld>
            <a:endParaRPr lang="en-US"/>
          </a:p>
        </p:txBody>
      </p:sp>
    </p:spTree>
    <p:extLst>
      <p:ext uri="{BB962C8B-B14F-4D97-AF65-F5344CB8AC3E}">
        <p14:creationId xmlns:p14="http://schemas.microsoft.com/office/powerpoint/2010/main" val="34789471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731CD3E-31AF-044C-9CF2-6BAF1D252ADF}" type="datetimeFigureOut">
              <a:rPr lang="en-US" smtClean="0"/>
              <a:t>6/1/2018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9DF9744-302A-3749-81F7-AEB78C0028D4}" type="slidenum">
              <a:rPr lang="en-US" smtClean="0"/>
              <a:t>‹#›</a:t>
            </a:fld>
            <a:endParaRPr lang="en-US"/>
          </a:p>
        </p:txBody>
      </p:sp>
    </p:spTree>
    <p:extLst>
      <p:ext uri="{BB962C8B-B14F-4D97-AF65-F5344CB8AC3E}">
        <p14:creationId xmlns:p14="http://schemas.microsoft.com/office/powerpoint/2010/main" val="48813842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731CD3E-31AF-044C-9CF2-6BAF1D252ADF}" type="datetimeFigureOut">
              <a:rPr lang="en-US" smtClean="0"/>
              <a:t>6/1/2018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9DF9744-302A-3749-81F7-AEB78C0028D4}" type="slidenum">
              <a:rPr lang="en-US" smtClean="0"/>
              <a:t>‹#›</a:t>
            </a:fld>
            <a:endParaRPr lang="en-US"/>
          </a:p>
        </p:txBody>
      </p:sp>
    </p:spTree>
    <p:extLst>
      <p:ext uri="{BB962C8B-B14F-4D97-AF65-F5344CB8AC3E}">
        <p14:creationId xmlns:p14="http://schemas.microsoft.com/office/powerpoint/2010/main" val="1366813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731CD3E-31AF-044C-9CF2-6BAF1D252ADF}" type="datetimeFigureOut">
              <a:rPr lang="en-US" smtClean="0"/>
              <a:t>6/1/2018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9DF9744-302A-3749-81F7-AEB78C0028D4}" type="slidenum">
              <a:rPr lang="en-US" smtClean="0"/>
              <a:t>‹#›</a:t>
            </a:fld>
            <a:endParaRPr lang="en-US"/>
          </a:p>
        </p:txBody>
      </p:sp>
    </p:spTree>
    <p:extLst>
      <p:ext uri="{BB962C8B-B14F-4D97-AF65-F5344CB8AC3E}">
        <p14:creationId xmlns:p14="http://schemas.microsoft.com/office/powerpoint/2010/main" val="17551151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731CD3E-31AF-044C-9CF2-6BAF1D252ADF}" type="datetimeFigureOut">
              <a:rPr lang="en-US" smtClean="0"/>
              <a:t>6/1/2018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9DF9744-302A-3749-81F7-AEB78C0028D4}" type="slidenum">
              <a:rPr lang="en-US" smtClean="0"/>
              <a:t>‹#›</a:t>
            </a:fld>
            <a:endParaRPr lang="en-US"/>
          </a:p>
        </p:txBody>
      </p:sp>
    </p:spTree>
    <p:extLst>
      <p:ext uri="{BB962C8B-B14F-4D97-AF65-F5344CB8AC3E}">
        <p14:creationId xmlns:p14="http://schemas.microsoft.com/office/powerpoint/2010/main" val="356221838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C731CD3E-31AF-044C-9CF2-6BAF1D252ADF}" type="datetimeFigureOut">
              <a:rPr lang="en-US" smtClean="0"/>
              <a:t>6/1/2018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9DF9744-302A-3749-81F7-AEB78C0028D4}" type="slidenum">
              <a:rPr lang="en-US" smtClean="0"/>
              <a:t>‹#›</a:t>
            </a:fld>
            <a:endParaRPr lang="en-US"/>
          </a:p>
        </p:txBody>
      </p:sp>
    </p:spTree>
    <p:extLst>
      <p:ext uri="{BB962C8B-B14F-4D97-AF65-F5344CB8AC3E}">
        <p14:creationId xmlns:p14="http://schemas.microsoft.com/office/powerpoint/2010/main" val="264793767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C731CD3E-31AF-044C-9CF2-6BAF1D252ADF}" type="datetimeFigureOut">
              <a:rPr lang="en-US" smtClean="0"/>
              <a:t>6/1/2018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9DF9744-302A-3749-81F7-AEB78C0028D4}" type="slidenum">
              <a:rPr lang="en-US" smtClean="0"/>
              <a:t>‹#›</a:t>
            </a:fld>
            <a:endParaRPr lang="en-US"/>
          </a:p>
        </p:txBody>
      </p:sp>
    </p:spTree>
    <p:extLst>
      <p:ext uri="{BB962C8B-B14F-4D97-AF65-F5344CB8AC3E}">
        <p14:creationId xmlns:p14="http://schemas.microsoft.com/office/powerpoint/2010/main" val="355371352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C731CD3E-31AF-044C-9CF2-6BAF1D252ADF}" type="datetimeFigureOut">
              <a:rPr lang="en-US" smtClean="0"/>
              <a:t>6/1/2018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9DF9744-302A-3749-81F7-AEB78C0028D4}" type="slidenum">
              <a:rPr lang="en-US" smtClean="0"/>
              <a:t>‹#›</a:t>
            </a:fld>
            <a:endParaRPr lang="en-US"/>
          </a:p>
        </p:txBody>
      </p:sp>
    </p:spTree>
    <p:extLst>
      <p:ext uri="{BB962C8B-B14F-4D97-AF65-F5344CB8AC3E}">
        <p14:creationId xmlns:p14="http://schemas.microsoft.com/office/powerpoint/2010/main" val="127240837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731CD3E-31AF-044C-9CF2-6BAF1D252ADF}" type="datetimeFigureOut">
              <a:rPr lang="en-US" smtClean="0"/>
              <a:t>6/1/2018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9DF9744-302A-3749-81F7-AEB78C0028D4}" type="slidenum">
              <a:rPr lang="en-US" smtClean="0"/>
              <a:t>‹#›</a:t>
            </a:fld>
            <a:endParaRPr lang="en-US"/>
          </a:p>
        </p:txBody>
      </p:sp>
    </p:spTree>
    <p:extLst>
      <p:ext uri="{BB962C8B-B14F-4D97-AF65-F5344CB8AC3E}">
        <p14:creationId xmlns:p14="http://schemas.microsoft.com/office/powerpoint/2010/main" val="294058900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731CD3E-31AF-044C-9CF2-6BAF1D252ADF}" type="datetimeFigureOut">
              <a:rPr lang="en-US" smtClean="0"/>
              <a:t>6/1/2018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9DF9744-302A-3749-81F7-AEB78C0028D4}" type="slidenum">
              <a:rPr lang="en-US" smtClean="0"/>
              <a:t>‹#›</a:t>
            </a:fld>
            <a:endParaRPr lang="en-US"/>
          </a:p>
        </p:txBody>
      </p:sp>
    </p:spTree>
    <p:extLst>
      <p:ext uri="{BB962C8B-B14F-4D97-AF65-F5344CB8AC3E}">
        <p14:creationId xmlns:p14="http://schemas.microsoft.com/office/powerpoint/2010/main" val="4496470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731CD3E-31AF-044C-9CF2-6BAF1D252ADF}" type="datetimeFigureOut">
              <a:rPr lang="en-US" smtClean="0"/>
              <a:t>6/1/2018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9DF9744-302A-3749-81F7-AEB78C0028D4}" type="slidenum">
              <a:rPr lang="en-US" smtClean="0"/>
              <a:t>‹#›</a:t>
            </a:fld>
            <a:endParaRPr lang="en-US"/>
          </a:p>
        </p:txBody>
      </p:sp>
    </p:spTree>
    <p:extLst>
      <p:ext uri="{BB962C8B-B14F-4D97-AF65-F5344CB8AC3E}">
        <p14:creationId xmlns:p14="http://schemas.microsoft.com/office/powerpoint/2010/main" val="346165333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731CD3E-31AF-044C-9CF2-6BAF1D252ADF}" type="datetimeFigureOut">
              <a:rPr lang="en-US" smtClean="0"/>
              <a:t>6/1/2018</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9DF9744-302A-3749-81F7-AEB78C0028D4}" type="slidenum">
              <a:rPr lang="en-US" smtClean="0"/>
              <a:t>‹#›</a:t>
            </a:fld>
            <a:endParaRPr lang="en-US"/>
          </a:p>
        </p:txBody>
      </p:sp>
    </p:spTree>
    <p:extLst>
      <p:ext uri="{BB962C8B-B14F-4D97-AF65-F5344CB8AC3E}">
        <p14:creationId xmlns:p14="http://schemas.microsoft.com/office/powerpoint/2010/main" val="305099164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rotWithShape="1">
          <a:blip r:embed="rId3"/>
          <a:stretch>
            <a:fillRect/>
          </a:stretch>
        </a:blipFill>
        <a:effectLst/>
      </p:bgPr>
    </p:bg>
    <p:spTree>
      <p:nvGrpSpPr>
        <p:cNvPr id="1" name=""/>
        <p:cNvGrpSpPr/>
        <p:nvPr/>
      </p:nvGrpSpPr>
      <p:grpSpPr>
        <a:xfrm>
          <a:off x="0" y="0"/>
          <a:ext cx="0" cy="0"/>
          <a:chOff x="0" y="0"/>
          <a:chExt cx="0" cy="0"/>
        </a:xfrm>
      </p:grpSpPr>
      <p:sp>
        <p:nvSpPr>
          <p:cNvPr id="5" name="TextBox 6"/>
          <p:cNvSpPr txBox="1">
            <a:spLocks noChangeArrowheads="1"/>
          </p:cNvSpPr>
          <p:nvPr/>
        </p:nvSpPr>
        <p:spPr bwMode="auto">
          <a:xfrm>
            <a:off x="4648200" y="2130425"/>
            <a:ext cx="3603872"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Calibri" charset="0"/>
                <a:ea typeface="ＭＳ Ｐゴシック" charset="0"/>
                <a:cs typeface="ＭＳ Ｐゴシック" charset="0"/>
              </a:defRPr>
            </a:lvl1pPr>
            <a:lvl2pPr marL="742950" indent="-285750">
              <a:defRPr>
                <a:solidFill>
                  <a:schemeClr val="tx1"/>
                </a:solidFill>
                <a:latin typeface="Calibri" charset="0"/>
                <a:ea typeface="ＭＳ Ｐゴシック" charset="0"/>
              </a:defRPr>
            </a:lvl2pPr>
            <a:lvl3pPr marL="1143000" indent="-228600">
              <a:defRPr>
                <a:solidFill>
                  <a:schemeClr val="tx1"/>
                </a:solidFill>
                <a:latin typeface="Calibri" charset="0"/>
                <a:ea typeface="ＭＳ Ｐゴシック" charset="0"/>
              </a:defRPr>
            </a:lvl3pPr>
            <a:lvl4pPr marL="1600200" indent="-228600">
              <a:defRPr>
                <a:solidFill>
                  <a:schemeClr val="tx1"/>
                </a:solidFill>
                <a:latin typeface="Calibri" charset="0"/>
                <a:ea typeface="ＭＳ Ｐゴシック" charset="0"/>
              </a:defRPr>
            </a:lvl4pPr>
            <a:lvl5pPr marL="2057400" indent="-228600">
              <a:defRPr>
                <a:solidFill>
                  <a:schemeClr val="tx1"/>
                </a:solidFill>
                <a:latin typeface="Calibri" charset="0"/>
                <a:ea typeface="ＭＳ Ｐゴシック" charset="0"/>
              </a:defRPr>
            </a:lvl5pPr>
            <a:lvl6pPr marL="2514600" indent="-228600" fontAlgn="base">
              <a:spcBef>
                <a:spcPct val="0"/>
              </a:spcBef>
              <a:spcAft>
                <a:spcPct val="0"/>
              </a:spcAft>
              <a:defRPr>
                <a:solidFill>
                  <a:schemeClr val="tx1"/>
                </a:solidFill>
                <a:latin typeface="Calibri" charset="0"/>
                <a:ea typeface="ＭＳ Ｐゴシック" charset="0"/>
              </a:defRPr>
            </a:lvl6pPr>
            <a:lvl7pPr marL="2971800" indent="-228600" fontAlgn="base">
              <a:spcBef>
                <a:spcPct val="0"/>
              </a:spcBef>
              <a:spcAft>
                <a:spcPct val="0"/>
              </a:spcAft>
              <a:defRPr>
                <a:solidFill>
                  <a:schemeClr val="tx1"/>
                </a:solidFill>
                <a:latin typeface="Calibri" charset="0"/>
                <a:ea typeface="ＭＳ Ｐゴシック" charset="0"/>
              </a:defRPr>
            </a:lvl7pPr>
            <a:lvl8pPr marL="3429000" indent="-228600" fontAlgn="base">
              <a:spcBef>
                <a:spcPct val="0"/>
              </a:spcBef>
              <a:spcAft>
                <a:spcPct val="0"/>
              </a:spcAft>
              <a:defRPr>
                <a:solidFill>
                  <a:schemeClr val="tx1"/>
                </a:solidFill>
                <a:latin typeface="Calibri" charset="0"/>
                <a:ea typeface="ＭＳ Ｐゴシック" charset="0"/>
              </a:defRPr>
            </a:lvl8pPr>
            <a:lvl9pPr marL="3886200" indent="-228600" fontAlgn="base">
              <a:spcBef>
                <a:spcPct val="0"/>
              </a:spcBef>
              <a:spcAft>
                <a:spcPct val="0"/>
              </a:spcAft>
              <a:defRPr>
                <a:solidFill>
                  <a:schemeClr val="tx1"/>
                </a:solidFill>
                <a:latin typeface="Calibri" charset="0"/>
                <a:ea typeface="ＭＳ Ｐゴシック" charset="0"/>
              </a:defRPr>
            </a:lvl9pPr>
          </a:lstStyle>
          <a:p>
            <a:r>
              <a:rPr lang="en-US" sz="1600" dirty="0" smtClean="0">
                <a:solidFill>
                  <a:schemeClr val="bg1"/>
                </a:solidFill>
                <a:latin typeface="Frutiger LT Std 65 Bold" charset="0"/>
                <a:cs typeface="Frutiger LT Std 65 Bold" charset="0"/>
              </a:rPr>
              <a:t>2018 Professional Issue Conference</a:t>
            </a:r>
            <a:endParaRPr lang="en-US" sz="1600" dirty="0">
              <a:solidFill>
                <a:schemeClr val="bg1"/>
              </a:solidFill>
              <a:latin typeface="Frutiger LT Std 65 Bold" charset="0"/>
              <a:cs typeface="Frutiger LT Std 65 Bold" charset="0"/>
            </a:endParaRPr>
          </a:p>
        </p:txBody>
      </p:sp>
      <p:sp>
        <p:nvSpPr>
          <p:cNvPr id="6" name="TextBox 7"/>
          <p:cNvSpPr txBox="1">
            <a:spLocks noChangeArrowheads="1"/>
          </p:cNvSpPr>
          <p:nvPr/>
        </p:nvSpPr>
        <p:spPr bwMode="auto">
          <a:xfrm>
            <a:off x="788940" y="1962351"/>
            <a:ext cx="7718519" cy="50167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alibri" charset="0"/>
                <a:ea typeface="ＭＳ Ｐゴシック" charset="0"/>
                <a:cs typeface="ＭＳ Ｐゴシック" charset="0"/>
              </a:defRPr>
            </a:lvl1pPr>
            <a:lvl2pPr marL="742950" indent="-285750">
              <a:defRPr>
                <a:solidFill>
                  <a:schemeClr val="tx1"/>
                </a:solidFill>
                <a:latin typeface="Calibri" charset="0"/>
                <a:ea typeface="ＭＳ Ｐゴシック" charset="0"/>
              </a:defRPr>
            </a:lvl2pPr>
            <a:lvl3pPr marL="1143000" indent="-228600">
              <a:defRPr>
                <a:solidFill>
                  <a:schemeClr val="tx1"/>
                </a:solidFill>
                <a:latin typeface="Calibri" charset="0"/>
                <a:ea typeface="ＭＳ Ｐゴシック" charset="0"/>
              </a:defRPr>
            </a:lvl3pPr>
            <a:lvl4pPr marL="1600200" indent="-228600">
              <a:defRPr>
                <a:solidFill>
                  <a:schemeClr val="tx1"/>
                </a:solidFill>
                <a:latin typeface="Calibri" charset="0"/>
                <a:ea typeface="ＭＳ Ｐゴシック" charset="0"/>
              </a:defRPr>
            </a:lvl4pPr>
            <a:lvl5pPr marL="2057400" indent="-228600">
              <a:defRPr>
                <a:solidFill>
                  <a:schemeClr val="tx1"/>
                </a:solidFill>
                <a:latin typeface="Calibri" charset="0"/>
                <a:ea typeface="ＭＳ Ｐゴシック" charset="0"/>
              </a:defRPr>
            </a:lvl5pPr>
            <a:lvl6pPr marL="2514600" indent="-228600" fontAlgn="base">
              <a:spcBef>
                <a:spcPct val="0"/>
              </a:spcBef>
              <a:spcAft>
                <a:spcPct val="0"/>
              </a:spcAft>
              <a:defRPr>
                <a:solidFill>
                  <a:schemeClr val="tx1"/>
                </a:solidFill>
                <a:latin typeface="Calibri" charset="0"/>
                <a:ea typeface="ＭＳ Ｐゴシック" charset="0"/>
              </a:defRPr>
            </a:lvl6pPr>
            <a:lvl7pPr marL="2971800" indent="-228600" fontAlgn="base">
              <a:spcBef>
                <a:spcPct val="0"/>
              </a:spcBef>
              <a:spcAft>
                <a:spcPct val="0"/>
              </a:spcAft>
              <a:defRPr>
                <a:solidFill>
                  <a:schemeClr val="tx1"/>
                </a:solidFill>
                <a:latin typeface="Calibri" charset="0"/>
                <a:ea typeface="ＭＳ Ｐゴシック" charset="0"/>
              </a:defRPr>
            </a:lvl7pPr>
            <a:lvl8pPr marL="3429000" indent="-228600" fontAlgn="base">
              <a:spcBef>
                <a:spcPct val="0"/>
              </a:spcBef>
              <a:spcAft>
                <a:spcPct val="0"/>
              </a:spcAft>
              <a:defRPr>
                <a:solidFill>
                  <a:schemeClr val="tx1"/>
                </a:solidFill>
                <a:latin typeface="Calibri" charset="0"/>
                <a:ea typeface="ＭＳ Ｐゴシック" charset="0"/>
              </a:defRPr>
            </a:lvl8pPr>
            <a:lvl9pPr marL="3886200" indent="-228600" fontAlgn="base">
              <a:spcBef>
                <a:spcPct val="0"/>
              </a:spcBef>
              <a:spcAft>
                <a:spcPct val="0"/>
              </a:spcAft>
              <a:defRPr>
                <a:solidFill>
                  <a:schemeClr val="tx1"/>
                </a:solidFill>
                <a:latin typeface="Calibri" charset="0"/>
                <a:ea typeface="ＭＳ Ｐゴシック" charset="0"/>
              </a:defRPr>
            </a:lvl9pPr>
          </a:lstStyle>
          <a:p>
            <a:r>
              <a:rPr lang="en-US" sz="4000" b="1" dirty="0" smtClean="0">
                <a:latin typeface="Frutiger LT Std 57 Cn" charset="0"/>
                <a:ea typeface="Frutiger LT Std 57 Cn" charset="0"/>
                <a:cs typeface="Frutiger LT Std 57 Cn" charset="0"/>
              </a:rPr>
              <a:t>Opioids: </a:t>
            </a:r>
          </a:p>
          <a:p>
            <a:pPr marL="571500" indent="-571500">
              <a:buFont typeface="Arial" panose="020B0604020202020204" pitchFamily="34" charset="0"/>
              <a:buChar char="•"/>
            </a:pPr>
            <a:r>
              <a:rPr lang="en-US" sz="4000" b="1" dirty="0">
                <a:latin typeface="Frutiger LT Std 57 Cn" charset="0"/>
                <a:ea typeface="Frutiger LT Std 57 Cn" charset="0"/>
                <a:cs typeface="Frutiger LT Std 57 Cn" charset="0"/>
              </a:rPr>
              <a:t>Insurance treatment coverage</a:t>
            </a:r>
          </a:p>
          <a:p>
            <a:pPr marL="571500" indent="-571500">
              <a:buFont typeface="Arial" panose="020B0604020202020204" pitchFamily="34" charset="0"/>
              <a:buChar char="•"/>
            </a:pPr>
            <a:r>
              <a:rPr lang="en-US" sz="4000" b="1" dirty="0" smtClean="0">
                <a:latin typeface="Frutiger LT Std 57 Cn" charset="0"/>
                <a:ea typeface="Frutiger LT Std 57 Cn" charset="0"/>
                <a:cs typeface="Frutiger LT Std 57 Cn" charset="0"/>
              </a:rPr>
              <a:t>Occupational </a:t>
            </a:r>
            <a:r>
              <a:rPr lang="en-US" sz="4000" b="1" dirty="0">
                <a:latin typeface="Frutiger LT Std 57 Cn" charset="0"/>
                <a:ea typeface="Frutiger LT Std 57 Cn" charset="0"/>
                <a:cs typeface="Frutiger LT Std 57 Cn" charset="0"/>
              </a:rPr>
              <a:t>risk of addiction</a:t>
            </a:r>
          </a:p>
          <a:p>
            <a:pPr marL="571500" indent="-571500">
              <a:buFont typeface="Arial" panose="020B0604020202020204" pitchFamily="34" charset="0"/>
              <a:buChar char="•"/>
            </a:pPr>
            <a:r>
              <a:rPr lang="en-US" sz="4000" b="1" dirty="0" smtClean="0">
                <a:latin typeface="Frutiger LT Std 57 Cn" charset="0"/>
                <a:ea typeface="Frutiger LT Std 57 Cn" charset="0"/>
                <a:cs typeface="Frutiger LT Std 57 Cn" charset="0"/>
              </a:rPr>
              <a:t>Humane return to work policies</a:t>
            </a:r>
          </a:p>
          <a:p>
            <a:r>
              <a:rPr lang="en-US" sz="4000" dirty="0" smtClean="0">
                <a:latin typeface="Frutiger LT Std 57 Cn" charset="0"/>
                <a:ea typeface="Frutiger LT Std 57 Cn" charset="0"/>
                <a:cs typeface="Frutiger LT Std 57 Cn" charset="0"/>
              </a:rPr>
              <a:t>  </a:t>
            </a:r>
            <a:endParaRPr lang="en-US" dirty="0">
              <a:latin typeface="Frutiger LT Std 57 Cn" charset="0"/>
              <a:ea typeface="Frutiger LT Std 57 Cn" charset="0"/>
              <a:cs typeface="Frutiger LT Std 57 Cn" charset="0"/>
            </a:endParaRPr>
          </a:p>
        </p:txBody>
      </p:sp>
    </p:spTree>
    <p:extLst>
      <p:ext uri="{BB962C8B-B14F-4D97-AF65-F5344CB8AC3E}">
        <p14:creationId xmlns:p14="http://schemas.microsoft.com/office/powerpoint/2010/main" val="291129426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l"/>
            <a:r>
              <a:rPr lang="en-US" b="1" dirty="0" smtClean="0">
                <a:solidFill>
                  <a:srgbClr val="FF0000"/>
                </a:solidFill>
              </a:rPr>
              <a:t>              Public </a:t>
            </a:r>
            <a:r>
              <a:rPr lang="en-US" b="1" dirty="0">
                <a:solidFill>
                  <a:srgbClr val="FF0000"/>
                </a:solidFill>
              </a:rPr>
              <a:t>health advocates </a:t>
            </a:r>
            <a:r>
              <a:rPr lang="en-US" b="1" dirty="0" smtClean="0">
                <a:solidFill>
                  <a:srgbClr val="FF0000"/>
                </a:solidFill>
              </a:rPr>
              <a:t/>
            </a:r>
            <a:br>
              <a:rPr lang="en-US" b="1" dirty="0" smtClean="0">
                <a:solidFill>
                  <a:srgbClr val="FF0000"/>
                </a:solidFill>
              </a:rPr>
            </a:br>
            <a:r>
              <a:rPr lang="en-US" b="1" dirty="0" smtClean="0">
                <a:solidFill>
                  <a:srgbClr val="FF0000"/>
                </a:solidFill>
              </a:rPr>
              <a:t>              say</a:t>
            </a:r>
            <a:r>
              <a:rPr lang="en-US" b="1" dirty="0">
                <a:solidFill>
                  <a:srgbClr val="FF0000"/>
                </a:solidFill>
              </a:rPr>
              <a:t>: </a:t>
            </a:r>
            <a:endParaRPr lang="en-US" dirty="0"/>
          </a:p>
        </p:txBody>
      </p:sp>
      <p:sp>
        <p:nvSpPr>
          <p:cNvPr id="3" name="Content Placeholder 2"/>
          <p:cNvSpPr>
            <a:spLocks noGrp="1"/>
          </p:cNvSpPr>
          <p:nvPr>
            <p:ph idx="1"/>
          </p:nvPr>
        </p:nvSpPr>
        <p:spPr/>
        <p:txBody>
          <a:bodyPr>
            <a:normAutofit fontScale="92500" lnSpcReduction="10000"/>
          </a:bodyPr>
          <a:lstStyle/>
          <a:p>
            <a:endParaRPr lang="en-US" sz="3600" dirty="0" smtClean="0"/>
          </a:p>
          <a:p>
            <a:r>
              <a:rPr lang="en-US" sz="3900" dirty="0" smtClean="0"/>
              <a:t>Increase funding for Medicaid—don’t threaten it.  </a:t>
            </a:r>
          </a:p>
          <a:p>
            <a:r>
              <a:rPr lang="en-US" sz="3900" dirty="0" smtClean="0"/>
              <a:t>Require state Medicaid programs to offer all FDA-approved treatments.</a:t>
            </a:r>
          </a:p>
          <a:p>
            <a:r>
              <a:rPr lang="en-US" sz="3900" dirty="0" smtClean="0"/>
              <a:t>Expand access to naloxone—including standing orders.</a:t>
            </a:r>
          </a:p>
          <a:p>
            <a:r>
              <a:rPr lang="en-US" sz="3900" dirty="0" smtClean="0"/>
              <a:t>Enforce the MH/SUD parity law.</a:t>
            </a:r>
            <a:endParaRPr lang="en-US" sz="3900" dirty="0"/>
          </a:p>
        </p:txBody>
      </p:sp>
      <p:pic>
        <p:nvPicPr>
          <p:cNvPr id="5122"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4981" y="-8391"/>
            <a:ext cx="2143125" cy="21431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74553241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l"/>
            <a:r>
              <a:rPr lang="en-US" b="1" dirty="0" smtClean="0">
                <a:solidFill>
                  <a:srgbClr val="FF0000"/>
                </a:solidFill>
              </a:rPr>
              <a:t>Workers in high-injury occupations at high risk for opioid addiction</a:t>
            </a:r>
            <a:endParaRPr lang="en-US" b="1" dirty="0">
              <a:solidFill>
                <a:srgbClr val="FF0000"/>
              </a:solidFill>
            </a:endParaRPr>
          </a:p>
        </p:txBody>
      </p:sp>
      <p:sp>
        <p:nvSpPr>
          <p:cNvPr id="3" name="Content Placeholder 2"/>
          <p:cNvSpPr>
            <a:spLocks noGrp="1"/>
          </p:cNvSpPr>
          <p:nvPr>
            <p:ph idx="1"/>
          </p:nvPr>
        </p:nvSpPr>
        <p:spPr>
          <a:xfrm>
            <a:off x="457200" y="1600200"/>
            <a:ext cx="8229600" cy="5072743"/>
          </a:xfrm>
        </p:spPr>
        <p:txBody>
          <a:bodyPr>
            <a:normAutofit fontScale="92500" lnSpcReduction="10000"/>
          </a:bodyPr>
          <a:lstStyle/>
          <a:p>
            <a:r>
              <a:rPr lang="en-US" sz="3600" dirty="0" smtClean="0"/>
              <a:t>The rate of opioid prescription for injured workers was 3 times higher than the rate for all US patients.(NCCI/CDC, 2016) </a:t>
            </a:r>
          </a:p>
          <a:p>
            <a:endParaRPr lang="en-US" sz="3600" dirty="0" smtClean="0"/>
          </a:p>
          <a:p>
            <a:r>
              <a:rPr lang="en-US" sz="3600" dirty="0" smtClean="0"/>
              <a:t>Utah study:  57% of fatal overdoses were addicted due to work-related injuries.  </a:t>
            </a:r>
          </a:p>
          <a:p>
            <a:endParaRPr lang="en-US" sz="3600" dirty="0" smtClean="0"/>
          </a:p>
          <a:p>
            <a:r>
              <a:rPr lang="en-US" sz="3600" dirty="0" smtClean="0"/>
              <a:t>Ohio study:  construction workers are 7 times more likely to die of opioid addiction than all other workers.</a:t>
            </a:r>
            <a:endParaRPr lang="en-US" sz="3600" dirty="0"/>
          </a:p>
        </p:txBody>
      </p:sp>
    </p:spTree>
    <p:extLst>
      <p:ext uri="{BB962C8B-B14F-4D97-AF65-F5344CB8AC3E}">
        <p14:creationId xmlns:p14="http://schemas.microsoft.com/office/powerpoint/2010/main" val="250712228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l"/>
            <a:r>
              <a:rPr lang="en-US" b="1" dirty="0" smtClean="0">
                <a:solidFill>
                  <a:srgbClr val="FF0000"/>
                </a:solidFill>
              </a:rPr>
              <a:t>Healthcare workers are at risk for addiction due to high risk of injury </a:t>
            </a:r>
            <a:endParaRPr lang="en-US" b="1" dirty="0">
              <a:solidFill>
                <a:srgbClr val="FF0000"/>
              </a:solidFill>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530442851"/>
              </p:ext>
            </p:extLst>
          </p:nvPr>
        </p:nvGraphicFramePr>
        <p:xfrm>
          <a:off x="816429" y="1621969"/>
          <a:ext cx="7032172" cy="4676079"/>
        </p:xfrm>
        <a:graphic>
          <a:graphicData uri="http://schemas.openxmlformats.org/drawingml/2006/table">
            <a:tbl>
              <a:tblPr firstRow="1" firstCol="1" bandRow="1">
                <a:tableStyleId>{5C22544A-7EE6-4342-B048-85BDC9FD1C3A}</a:tableStyleId>
              </a:tblPr>
              <a:tblGrid>
                <a:gridCol w="2307771"/>
                <a:gridCol w="2318657"/>
                <a:gridCol w="2405744"/>
              </a:tblGrid>
              <a:tr h="1512790">
                <a:tc>
                  <a:txBody>
                    <a:bodyPr/>
                    <a:lstStyle/>
                    <a:p>
                      <a:pPr marL="0" marR="0" algn="ctr">
                        <a:lnSpc>
                          <a:spcPct val="115000"/>
                        </a:lnSpc>
                        <a:spcBef>
                          <a:spcPts val="0"/>
                        </a:spcBef>
                        <a:spcAft>
                          <a:spcPts val="0"/>
                        </a:spcAft>
                      </a:pPr>
                      <a:r>
                        <a:rPr lang="en-US" sz="1600" dirty="0">
                          <a:effectLst/>
                        </a:rPr>
                        <a:t>Rate per 10,000 </a:t>
                      </a:r>
                      <a:endParaRPr lang="en-US" sz="1100" dirty="0">
                        <a:effectLst/>
                      </a:endParaRPr>
                    </a:p>
                    <a:p>
                      <a:pPr marL="0" marR="0" algn="ctr">
                        <a:lnSpc>
                          <a:spcPct val="115000"/>
                        </a:lnSpc>
                        <a:spcBef>
                          <a:spcPts val="0"/>
                        </a:spcBef>
                        <a:spcAft>
                          <a:spcPts val="0"/>
                        </a:spcAft>
                      </a:pPr>
                      <a:r>
                        <a:rPr lang="en-US" sz="1600" dirty="0" smtClean="0">
                          <a:effectLst/>
                        </a:rPr>
                        <a:t>workers</a:t>
                      </a:r>
                    </a:p>
                    <a:p>
                      <a:pPr marL="0" marR="0" algn="ctr">
                        <a:lnSpc>
                          <a:spcPct val="115000"/>
                        </a:lnSpc>
                        <a:spcBef>
                          <a:spcPts val="0"/>
                        </a:spcBef>
                        <a:spcAft>
                          <a:spcPts val="0"/>
                        </a:spcAft>
                      </a:pPr>
                      <a:r>
                        <a:rPr lang="en-US" sz="1600" dirty="0" smtClean="0">
                          <a:effectLst/>
                        </a:rPr>
                        <a:t>private industry</a:t>
                      </a:r>
                    </a:p>
                    <a:p>
                      <a:pPr marL="0" marR="0" algn="ctr">
                        <a:lnSpc>
                          <a:spcPct val="115000"/>
                        </a:lnSpc>
                        <a:spcBef>
                          <a:spcPts val="0"/>
                        </a:spcBef>
                        <a:spcAft>
                          <a:spcPts val="0"/>
                        </a:spcAft>
                      </a:pPr>
                      <a:endParaRPr lang="en-US" sz="1600" dirty="0" smtClean="0">
                        <a:effectLst/>
                        <a:latin typeface="Calibri"/>
                        <a:ea typeface="Calibri"/>
                        <a:cs typeface="Times New Roman"/>
                      </a:endParaRPr>
                    </a:p>
                    <a:p>
                      <a:pPr marL="0" marR="0" algn="ctr">
                        <a:lnSpc>
                          <a:spcPct val="115000"/>
                        </a:lnSpc>
                        <a:spcBef>
                          <a:spcPts val="0"/>
                        </a:spcBef>
                        <a:spcAft>
                          <a:spcPts val="0"/>
                        </a:spcAft>
                      </a:pPr>
                      <a:r>
                        <a:rPr lang="en-US" sz="1600" dirty="0" smtClean="0">
                          <a:effectLst/>
                          <a:latin typeface="Calibri"/>
                          <a:ea typeface="Calibri"/>
                          <a:cs typeface="Times New Roman"/>
                        </a:rPr>
                        <a:t>BLS, 2016</a:t>
                      </a:r>
                      <a:endParaRPr lang="en-US" sz="1100" dirty="0">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600" dirty="0">
                          <a:effectLst/>
                        </a:rPr>
                        <a:t>Musculoskeletal</a:t>
                      </a:r>
                      <a:endParaRPr lang="en-US" sz="1100" dirty="0">
                        <a:effectLst/>
                      </a:endParaRPr>
                    </a:p>
                    <a:p>
                      <a:pPr marL="0" marR="0" algn="ctr">
                        <a:lnSpc>
                          <a:spcPct val="115000"/>
                        </a:lnSpc>
                        <a:spcBef>
                          <a:spcPts val="0"/>
                        </a:spcBef>
                        <a:spcAft>
                          <a:spcPts val="0"/>
                        </a:spcAft>
                      </a:pPr>
                      <a:r>
                        <a:rPr lang="en-US" sz="1600" dirty="0">
                          <a:effectLst/>
                        </a:rPr>
                        <a:t>Injuries</a:t>
                      </a:r>
                      <a:endParaRPr lang="en-US" sz="1100" dirty="0">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600" dirty="0">
                          <a:effectLst/>
                        </a:rPr>
                        <a:t>Workplace </a:t>
                      </a:r>
                      <a:endParaRPr lang="en-US" sz="1100" dirty="0">
                        <a:effectLst/>
                      </a:endParaRPr>
                    </a:p>
                    <a:p>
                      <a:pPr marL="0" marR="0" algn="ctr">
                        <a:lnSpc>
                          <a:spcPct val="115000"/>
                        </a:lnSpc>
                        <a:spcBef>
                          <a:spcPts val="0"/>
                        </a:spcBef>
                        <a:spcAft>
                          <a:spcPts val="0"/>
                        </a:spcAft>
                      </a:pPr>
                      <a:r>
                        <a:rPr lang="en-US" sz="1600" dirty="0">
                          <a:effectLst/>
                        </a:rPr>
                        <a:t>violence</a:t>
                      </a:r>
                      <a:endParaRPr lang="en-US" sz="1100" dirty="0">
                        <a:effectLst/>
                        <a:latin typeface="Calibri"/>
                        <a:ea typeface="Calibri"/>
                        <a:cs typeface="Times New Roman"/>
                      </a:endParaRPr>
                    </a:p>
                  </a:txBody>
                  <a:tcPr marL="68580" marR="68580" marT="0" marB="0"/>
                </a:tc>
              </a:tr>
              <a:tr h="594300">
                <a:tc>
                  <a:txBody>
                    <a:bodyPr/>
                    <a:lstStyle/>
                    <a:p>
                      <a:pPr marL="0" marR="0">
                        <a:lnSpc>
                          <a:spcPct val="115000"/>
                        </a:lnSpc>
                        <a:spcBef>
                          <a:spcPts val="0"/>
                        </a:spcBef>
                        <a:spcAft>
                          <a:spcPts val="0"/>
                        </a:spcAft>
                      </a:pPr>
                      <a:r>
                        <a:rPr lang="en-US" sz="1600">
                          <a:effectLst/>
                        </a:rPr>
                        <a:t>All industry</a:t>
                      </a:r>
                      <a:endParaRPr lang="en-US" sz="1100">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2400" dirty="0">
                          <a:effectLst/>
                        </a:rPr>
                        <a:t>29.4</a:t>
                      </a:r>
                      <a:endParaRPr lang="en-US" sz="2400" dirty="0">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2400" dirty="0">
                          <a:effectLst/>
                        </a:rPr>
                        <a:t>3.8</a:t>
                      </a:r>
                      <a:endParaRPr lang="en-US" sz="1600" dirty="0">
                        <a:effectLst/>
                        <a:latin typeface="Calibri"/>
                        <a:ea typeface="Calibri"/>
                        <a:cs typeface="Times New Roman"/>
                      </a:endParaRPr>
                    </a:p>
                  </a:txBody>
                  <a:tcPr marL="68580" marR="68580" marT="0" marB="0"/>
                </a:tc>
              </a:tr>
              <a:tr h="292507">
                <a:tc>
                  <a:txBody>
                    <a:bodyPr/>
                    <a:lstStyle/>
                    <a:p>
                      <a:pPr marL="0" marR="0">
                        <a:lnSpc>
                          <a:spcPct val="115000"/>
                        </a:lnSpc>
                        <a:spcBef>
                          <a:spcPts val="0"/>
                        </a:spcBef>
                        <a:spcAft>
                          <a:spcPts val="0"/>
                        </a:spcAft>
                      </a:pPr>
                      <a:r>
                        <a:rPr lang="en-US" sz="1600" dirty="0" smtClean="0">
                          <a:effectLst/>
                        </a:rPr>
                        <a:t>Hospitals</a:t>
                      </a:r>
                    </a:p>
                    <a:p>
                      <a:pPr marL="0" marR="0">
                        <a:lnSpc>
                          <a:spcPct val="115000"/>
                        </a:lnSpc>
                        <a:spcBef>
                          <a:spcPts val="0"/>
                        </a:spcBef>
                        <a:spcAft>
                          <a:spcPts val="0"/>
                        </a:spcAft>
                      </a:pPr>
                      <a:endParaRPr lang="en-US" sz="1100" dirty="0">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2400" dirty="0">
                          <a:effectLst/>
                        </a:rPr>
                        <a:t>60.5</a:t>
                      </a:r>
                      <a:endParaRPr lang="en-US" sz="1600" dirty="0">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2400" dirty="0">
                          <a:effectLst/>
                        </a:rPr>
                        <a:t>15.9</a:t>
                      </a:r>
                      <a:endParaRPr lang="en-US" sz="1600" dirty="0">
                        <a:effectLst/>
                        <a:latin typeface="Calibri"/>
                        <a:ea typeface="Calibri"/>
                        <a:cs typeface="Times New Roman"/>
                      </a:endParaRPr>
                    </a:p>
                  </a:txBody>
                  <a:tcPr marL="68580" marR="68580" marT="0" marB="0"/>
                </a:tc>
              </a:tr>
              <a:tr h="900464">
                <a:tc>
                  <a:txBody>
                    <a:bodyPr/>
                    <a:lstStyle/>
                    <a:p>
                      <a:pPr marL="0" marR="0">
                        <a:lnSpc>
                          <a:spcPct val="115000"/>
                        </a:lnSpc>
                        <a:spcBef>
                          <a:spcPts val="0"/>
                        </a:spcBef>
                        <a:spcAft>
                          <a:spcPts val="0"/>
                        </a:spcAft>
                      </a:pPr>
                      <a:r>
                        <a:rPr lang="en-US" sz="1600">
                          <a:effectLst/>
                        </a:rPr>
                        <a:t>Psychiatric/SUD hospitals</a:t>
                      </a:r>
                      <a:endParaRPr lang="en-US" sz="1100">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600">
                          <a:effectLst/>
                        </a:rPr>
                        <a:t> </a:t>
                      </a:r>
                      <a:endParaRPr lang="en-US" sz="1100">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2400" dirty="0">
                          <a:effectLst/>
                        </a:rPr>
                        <a:t>123.6</a:t>
                      </a:r>
                      <a:endParaRPr lang="en-US" sz="1600" dirty="0">
                        <a:effectLst/>
                        <a:latin typeface="Calibri"/>
                        <a:ea typeface="Calibri"/>
                        <a:cs typeface="Times New Roman"/>
                      </a:endParaRPr>
                    </a:p>
                  </a:txBody>
                  <a:tcPr marL="68580" marR="68580" marT="0" marB="0"/>
                </a:tc>
              </a:tr>
              <a:tr h="1206626">
                <a:tc>
                  <a:txBody>
                    <a:bodyPr/>
                    <a:lstStyle/>
                    <a:p>
                      <a:pPr marL="0" marR="0">
                        <a:lnSpc>
                          <a:spcPct val="115000"/>
                        </a:lnSpc>
                        <a:spcBef>
                          <a:spcPts val="0"/>
                        </a:spcBef>
                        <a:spcAft>
                          <a:spcPts val="0"/>
                        </a:spcAft>
                      </a:pPr>
                      <a:r>
                        <a:rPr lang="en-US" sz="1600">
                          <a:effectLst/>
                        </a:rPr>
                        <a:t>Nursing homes/Residential care</a:t>
                      </a:r>
                      <a:endParaRPr lang="en-US" sz="1100">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2400" dirty="0">
                          <a:effectLst/>
                        </a:rPr>
                        <a:t>76.0</a:t>
                      </a:r>
                      <a:endParaRPr lang="en-US" sz="1600" dirty="0">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2400" dirty="0">
                          <a:effectLst/>
                        </a:rPr>
                        <a:t>32.3</a:t>
                      </a:r>
                      <a:endParaRPr lang="en-US" sz="1600" dirty="0">
                        <a:effectLst/>
                        <a:latin typeface="Calibri"/>
                        <a:ea typeface="Calibri"/>
                        <a:cs typeface="Times New Roman"/>
                      </a:endParaRPr>
                    </a:p>
                  </a:txBody>
                  <a:tcPr marL="68580" marR="68580" marT="0" marB="0"/>
                </a:tc>
              </a:tr>
            </a:tbl>
          </a:graphicData>
        </a:graphic>
      </p:graphicFrame>
    </p:spTree>
    <p:extLst>
      <p:ext uri="{BB962C8B-B14F-4D97-AF65-F5344CB8AC3E}">
        <p14:creationId xmlns:p14="http://schemas.microsoft.com/office/powerpoint/2010/main" val="235960995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l"/>
            <a:r>
              <a:rPr lang="en-US" b="1" dirty="0" smtClean="0">
                <a:solidFill>
                  <a:srgbClr val="FF0000"/>
                </a:solidFill>
              </a:rPr>
              <a:t>Workers compensation exacerbates the risk of addiction</a:t>
            </a:r>
            <a:endParaRPr lang="en-US" b="1" dirty="0">
              <a:solidFill>
                <a:srgbClr val="FF0000"/>
              </a:solidFill>
            </a:endParaRPr>
          </a:p>
        </p:txBody>
      </p:sp>
      <p:sp>
        <p:nvSpPr>
          <p:cNvPr id="3" name="Content Placeholder 2"/>
          <p:cNvSpPr>
            <a:spLocks noGrp="1"/>
          </p:cNvSpPr>
          <p:nvPr>
            <p:ph idx="1"/>
          </p:nvPr>
        </p:nvSpPr>
        <p:spPr/>
        <p:txBody>
          <a:bodyPr>
            <a:normAutofit/>
          </a:bodyPr>
          <a:lstStyle/>
          <a:p>
            <a:endParaRPr lang="en-US" dirty="0" smtClean="0"/>
          </a:p>
          <a:p>
            <a:r>
              <a:rPr lang="en-US" dirty="0" smtClean="0"/>
              <a:t>Long-delays in testing and treatment while cases are reviewed</a:t>
            </a:r>
          </a:p>
          <a:p>
            <a:endParaRPr lang="en-US" dirty="0" smtClean="0"/>
          </a:p>
          <a:p>
            <a:r>
              <a:rPr lang="en-US" dirty="0" smtClean="0"/>
              <a:t>Overwhelmed Occ. Health doctors</a:t>
            </a:r>
          </a:p>
          <a:p>
            <a:endParaRPr lang="en-US" dirty="0"/>
          </a:p>
          <a:p>
            <a:pPr marL="0" indent="0" algn="ctr">
              <a:buNone/>
            </a:pPr>
            <a:r>
              <a:rPr lang="en-US" b="1" dirty="0" smtClean="0"/>
              <a:t>There are solutions.</a:t>
            </a:r>
          </a:p>
          <a:p>
            <a:pPr marL="0" indent="0">
              <a:buNone/>
            </a:pPr>
            <a:endParaRPr lang="en-US" dirty="0" smtClean="0"/>
          </a:p>
        </p:txBody>
      </p:sp>
    </p:spTree>
    <p:extLst>
      <p:ext uri="{BB962C8B-B14F-4D97-AF65-F5344CB8AC3E}">
        <p14:creationId xmlns:p14="http://schemas.microsoft.com/office/powerpoint/2010/main" val="279913253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7"/>
            <a:ext cx="8229600" cy="2370592"/>
          </a:xfrm>
        </p:spPr>
        <p:txBody>
          <a:bodyPr>
            <a:normAutofit/>
          </a:bodyPr>
          <a:lstStyle/>
          <a:p>
            <a:pPr algn="l"/>
            <a:r>
              <a:rPr lang="en-US" sz="3600" b="1" dirty="0" smtClean="0">
                <a:solidFill>
                  <a:srgbClr val="FF0000"/>
                </a:solidFill>
              </a:rPr>
              <a:t>National Council on </a:t>
            </a:r>
            <a:br>
              <a:rPr lang="en-US" sz="3600" b="1" dirty="0" smtClean="0">
                <a:solidFill>
                  <a:srgbClr val="FF0000"/>
                </a:solidFill>
              </a:rPr>
            </a:br>
            <a:r>
              <a:rPr lang="en-US" sz="3600" b="1" dirty="0" smtClean="0">
                <a:solidFill>
                  <a:srgbClr val="FF0000"/>
                </a:solidFill>
              </a:rPr>
              <a:t>Occupational Safety &amp; Health</a:t>
            </a:r>
            <a:br>
              <a:rPr lang="en-US" sz="3600" b="1" dirty="0" smtClean="0">
                <a:solidFill>
                  <a:srgbClr val="FF0000"/>
                </a:solidFill>
              </a:rPr>
            </a:br>
            <a:r>
              <a:rPr lang="en-US" sz="3600" b="1" dirty="0" smtClean="0">
                <a:solidFill>
                  <a:srgbClr val="FF0000"/>
                </a:solidFill>
              </a:rPr>
              <a:t>COSH groups</a:t>
            </a:r>
            <a:endParaRPr lang="en-US" sz="3600" b="1" dirty="0">
              <a:solidFill>
                <a:srgbClr val="FF0000"/>
              </a:solidFill>
            </a:endParaRPr>
          </a:p>
        </p:txBody>
      </p:sp>
      <p:sp>
        <p:nvSpPr>
          <p:cNvPr id="3" name="Content Placeholder 2"/>
          <p:cNvSpPr>
            <a:spLocks noGrp="1"/>
          </p:cNvSpPr>
          <p:nvPr>
            <p:ph idx="1"/>
          </p:nvPr>
        </p:nvSpPr>
        <p:spPr/>
        <p:txBody>
          <a:bodyPr>
            <a:normAutofit lnSpcReduction="10000"/>
          </a:bodyPr>
          <a:lstStyle/>
          <a:p>
            <a:endParaRPr lang="en-US" b="1" dirty="0" smtClean="0"/>
          </a:p>
          <a:p>
            <a:pPr marL="0" indent="0">
              <a:buNone/>
            </a:pPr>
            <a:endParaRPr lang="en-US" b="1" dirty="0" smtClean="0"/>
          </a:p>
          <a:p>
            <a:pPr marL="0" indent="0">
              <a:buNone/>
            </a:pPr>
            <a:r>
              <a:rPr lang="en-US" dirty="0" smtClean="0"/>
              <a:t>Working group sharing information and solutions</a:t>
            </a:r>
          </a:p>
          <a:p>
            <a:r>
              <a:rPr lang="en-US" dirty="0" smtClean="0"/>
              <a:t>Reform of workers comp</a:t>
            </a:r>
          </a:p>
          <a:p>
            <a:r>
              <a:rPr lang="en-US" dirty="0" smtClean="0"/>
              <a:t>Getting worker voices into policy discussions </a:t>
            </a:r>
          </a:p>
          <a:p>
            <a:r>
              <a:rPr lang="en-US" dirty="0" smtClean="0"/>
              <a:t>Improving EAP plans</a:t>
            </a:r>
          </a:p>
          <a:p>
            <a:r>
              <a:rPr lang="en-US" dirty="0" smtClean="0"/>
              <a:t>Job protection for injured workers</a:t>
            </a:r>
          </a:p>
          <a:p>
            <a:pPr marL="0" indent="0">
              <a:buNone/>
            </a:pPr>
            <a:endParaRPr lang="en-US" b="1" dirty="0" smtClean="0"/>
          </a:p>
          <a:p>
            <a:pPr marL="0" indent="0">
              <a:buNone/>
            </a:pPr>
            <a:endParaRPr lang="en-US" b="1" dirty="0"/>
          </a:p>
        </p:txBody>
      </p:sp>
      <p:pic>
        <p:nvPicPr>
          <p:cNvPr id="7171"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330042" y="119745"/>
            <a:ext cx="2558142" cy="23186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23422124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2392362"/>
          </a:xfrm>
        </p:spPr>
        <p:txBody>
          <a:bodyPr>
            <a:normAutofit/>
          </a:bodyPr>
          <a:lstStyle/>
          <a:p>
            <a:pPr algn="l"/>
            <a:r>
              <a:rPr lang="en-US" b="1" dirty="0" smtClean="0">
                <a:solidFill>
                  <a:srgbClr val="FF0000"/>
                </a:solidFill>
              </a:rPr>
              <a:t>What are your experiences as union leaders with your state workers comp system?</a:t>
            </a:r>
            <a:endParaRPr lang="en-US" b="1" dirty="0">
              <a:solidFill>
                <a:srgbClr val="FF0000"/>
              </a:solidFill>
            </a:endParaRPr>
          </a:p>
        </p:txBody>
      </p:sp>
      <p:pic>
        <p:nvPicPr>
          <p:cNvPr id="4" name="Picture 2"/>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bwMode="auto">
          <a:xfrm>
            <a:off x="2667000" y="2939937"/>
            <a:ext cx="2852057" cy="268797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12438019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b="1" dirty="0" smtClean="0">
                <a:solidFill>
                  <a:srgbClr val="FF0000"/>
                </a:solidFill>
              </a:rPr>
              <a:t>Alternative to Discipline Programs</a:t>
            </a:r>
            <a:endParaRPr lang="en-US" b="1" dirty="0">
              <a:solidFill>
                <a:srgbClr val="FF0000"/>
              </a:solidFill>
            </a:endParaRPr>
          </a:p>
        </p:txBody>
      </p:sp>
      <p:sp>
        <p:nvSpPr>
          <p:cNvPr id="3" name="Content Placeholder 2"/>
          <p:cNvSpPr>
            <a:spLocks noGrp="1"/>
          </p:cNvSpPr>
          <p:nvPr>
            <p:ph idx="1"/>
          </p:nvPr>
        </p:nvSpPr>
        <p:spPr>
          <a:xfrm>
            <a:off x="533400" y="1273630"/>
            <a:ext cx="7881258" cy="5377542"/>
          </a:xfrm>
        </p:spPr>
        <p:txBody>
          <a:bodyPr>
            <a:normAutofit/>
          </a:bodyPr>
          <a:lstStyle/>
          <a:p>
            <a:r>
              <a:rPr lang="en-US" sz="3600" dirty="0" smtClean="0"/>
              <a:t>Enrollee must sign a contract &amp;/or have a board order</a:t>
            </a:r>
          </a:p>
          <a:p>
            <a:endParaRPr lang="en-US" sz="1300" dirty="0" smtClean="0"/>
          </a:p>
          <a:p>
            <a:r>
              <a:rPr lang="en-US" sz="3600" dirty="0" smtClean="0"/>
              <a:t>Undergo drug-testing &amp; workplace monitoring</a:t>
            </a:r>
          </a:p>
          <a:p>
            <a:endParaRPr lang="en-US" sz="1200" dirty="0" smtClean="0"/>
          </a:p>
          <a:p>
            <a:r>
              <a:rPr lang="en-US" sz="3600" dirty="0" smtClean="0"/>
              <a:t>Participate in individual  </a:t>
            </a:r>
          </a:p>
          <a:p>
            <a:pPr marL="0" indent="0">
              <a:buNone/>
            </a:pPr>
            <a:r>
              <a:rPr lang="en-US" sz="3600" dirty="0"/>
              <a:t> </a:t>
            </a:r>
            <a:r>
              <a:rPr lang="en-US" sz="3600" dirty="0" smtClean="0"/>
              <a:t>   &amp; group counseling</a:t>
            </a:r>
          </a:p>
          <a:p>
            <a:endParaRPr lang="en-US" sz="1200" dirty="0" smtClean="0"/>
          </a:p>
          <a:p>
            <a:pPr marL="0" indent="0">
              <a:buNone/>
            </a:pPr>
            <a:endParaRPr lang="en-US" sz="3600" dirty="0" smtClean="0"/>
          </a:p>
          <a:p>
            <a:endParaRPr lang="en-US" dirty="0"/>
          </a:p>
        </p:txBody>
      </p:sp>
      <p:pic>
        <p:nvPicPr>
          <p:cNvPr id="8194"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834743" y="3581399"/>
            <a:ext cx="2960913" cy="265611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03940937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l"/>
            <a:r>
              <a:rPr lang="en-US" b="1" dirty="0" smtClean="0">
                <a:solidFill>
                  <a:srgbClr val="FF0000"/>
                </a:solidFill>
              </a:rPr>
              <a:t>Advantages of Alternative to Discipline</a:t>
            </a:r>
            <a:endParaRPr lang="en-US" b="1" dirty="0">
              <a:solidFill>
                <a:srgbClr val="FF0000"/>
              </a:solidFill>
            </a:endParaRPr>
          </a:p>
        </p:txBody>
      </p:sp>
      <p:sp>
        <p:nvSpPr>
          <p:cNvPr id="3" name="Content Placeholder 2"/>
          <p:cNvSpPr>
            <a:spLocks noGrp="1"/>
          </p:cNvSpPr>
          <p:nvPr>
            <p:ph idx="1"/>
          </p:nvPr>
        </p:nvSpPr>
        <p:spPr/>
        <p:txBody>
          <a:bodyPr/>
          <a:lstStyle/>
          <a:p>
            <a:r>
              <a:rPr lang="en-US" dirty="0" smtClean="0"/>
              <a:t>The nurse has an incentive to admit rather than hide the problem.</a:t>
            </a:r>
          </a:p>
          <a:p>
            <a:r>
              <a:rPr lang="en-US" dirty="0" smtClean="0"/>
              <a:t>Patient safety (and hospital liability) are protected.</a:t>
            </a:r>
          </a:p>
          <a:p>
            <a:r>
              <a:rPr lang="en-US" dirty="0"/>
              <a:t>Allows the nurse to continue to work, which aids in recovery</a:t>
            </a:r>
            <a:r>
              <a:rPr lang="en-US" dirty="0" smtClean="0"/>
              <a:t>.</a:t>
            </a:r>
            <a:endParaRPr lang="en-US" dirty="0"/>
          </a:p>
          <a:p>
            <a:endParaRPr lang="en-US" dirty="0"/>
          </a:p>
        </p:txBody>
      </p:sp>
      <p:pic>
        <p:nvPicPr>
          <p:cNvPr id="921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618695" y="5076145"/>
            <a:ext cx="3057525" cy="14954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65515627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7"/>
            <a:ext cx="8229600" cy="2337934"/>
          </a:xfrm>
        </p:spPr>
        <p:txBody>
          <a:bodyPr>
            <a:normAutofit/>
          </a:bodyPr>
          <a:lstStyle/>
          <a:p>
            <a:pPr algn="l"/>
            <a:r>
              <a:rPr lang="en-US" b="1" dirty="0" smtClean="0">
                <a:solidFill>
                  <a:srgbClr val="FF0000"/>
                </a:solidFill>
              </a:rPr>
              <a:t>What are your experiences as union leaders with discipline and alternative to discipline programs?</a:t>
            </a:r>
            <a:endParaRPr lang="en-US" b="1" dirty="0">
              <a:solidFill>
                <a:srgbClr val="FF0000"/>
              </a:solidFill>
            </a:endParaRPr>
          </a:p>
        </p:txBody>
      </p:sp>
      <p:sp>
        <p:nvSpPr>
          <p:cNvPr id="3" name="Content Placeholder 2"/>
          <p:cNvSpPr>
            <a:spLocks noGrp="1"/>
          </p:cNvSpPr>
          <p:nvPr>
            <p:ph idx="1"/>
          </p:nvPr>
        </p:nvSpPr>
        <p:spPr/>
        <p:txBody>
          <a:bodyPr/>
          <a:lstStyle/>
          <a:p>
            <a:endParaRPr lang="en-US" dirty="0" smtClean="0"/>
          </a:p>
          <a:p>
            <a:endParaRPr lang="en-US" dirty="0"/>
          </a:p>
          <a:p>
            <a:endParaRPr lang="en-US" dirty="0"/>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95400" y="2772683"/>
            <a:ext cx="6226629" cy="335348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82651810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2050" name="Picture 2"/>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bwMode="auto">
          <a:xfrm>
            <a:off x="0" y="141514"/>
            <a:ext cx="9144000" cy="65967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44326848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325562"/>
          </a:xfrm>
        </p:spPr>
        <p:txBody>
          <a:bodyPr>
            <a:normAutofit fontScale="90000"/>
          </a:bodyPr>
          <a:lstStyle/>
          <a:p>
            <a:pPr algn="l"/>
            <a:r>
              <a:rPr lang="en-US" b="1" dirty="0" smtClean="0">
                <a:solidFill>
                  <a:srgbClr val="FF0000"/>
                </a:solidFill>
              </a:rPr>
              <a:t>SUD treatment coverage is required under the Affordable Care Act</a:t>
            </a:r>
            <a:endParaRPr lang="en-US" b="1" dirty="0">
              <a:solidFill>
                <a:srgbClr val="FF0000"/>
              </a:solidFill>
            </a:endParaRPr>
          </a:p>
        </p:txBody>
      </p:sp>
      <p:sp>
        <p:nvSpPr>
          <p:cNvPr id="3" name="Content Placeholder 2"/>
          <p:cNvSpPr>
            <a:spLocks noGrp="1"/>
          </p:cNvSpPr>
          <p:nvPr>
            <p:ph idx="1"/>
          </p:nvPr>
        </p:nvSpPr>
        <p:spPr>
          <a:xfrm>
            <a:off x="457200" y="1817914"/>
            <a:ext cx="8229600" cy="4308249"/>
          </a:xfrm>
        </p:spPr>
        <p:txBody>
          <a:bodyPr/>
          <a:lstStyle/>
          <a:p>
            <a:r>
              <a:rPr lang="en-US" dirty="0" smtClean="0"/>
              <a:t>Employer-provided plans</a:t>
            </a:r>
          </a:p>
          <a:p>
            <a:r>
              <a:rPr lang="en-US" dirty="0" smtClean="0"/>
              <a:t>Non-grandfathered small group and individual plans</a:t>
            </a:r>
          </a:p>
          <a:p>
            <a:r>
              <a:rPr lang="en-US" dirty="0" smtClean="0"/>
              <a:t>All plans in the Health Insurance Marketplace or Exchange </a:t>
            </a:r>
          </a:p>
          <a:p>
            <a:r>
              <a:rPr lang="en-US" dirty="0" smtClean="0"/>
              <a:t>All state Medicaid programs that accepted federal expansion funding  </a:t>
            </a:r>
            <a:endParaRPr lang="en-US" dirty="0"/>
          </a:p>
        </p:txBody>
      </p:sp>
    </p:spTree>
    <p:extLst>
      <p:ext uri="{BB962C8B-B14F-4D97-AF65-F5344CB8AC3E}">
        <p14:creationId xmlns:p14="http://schemas.microsoft.com/office/powerpoint/2010/main" val="377904065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solidFill>
                  <a:srgbClr val="FF0000"/>
                </a:solidFill>
              </a:rPr>
              <a:t>It’s your turn!</a:t>
            </a:r>
            <a:endParaRPr lang="en-US" dirty="0"/>
          </a:p>
        </p:txBody>
      </p:sp>
      <p:sp>
        <p:nvSpPr>
          <p:cNvPr id="3" name="Content Placeholder 2"/>
          <p:cNvSpPr>
            <a:spLocks noGrp="1"/>
          </p:cNvSpPr>
          <p:nvPr>
            <p:ph sz="half" idx="1"/>
          </p:nvPr>
        </p:nvSpPr>
        <p:spPr>
          <a:xfrm>
            <a:off x="457200" y="1240972"/>
            <a:ext cx="4038600" cy="4885192"/>
          </a:xfrm>
        </p:spPr>
        <p:txBody>
          <a:bodyPr>
            <a:normAutofit fontScale="92500" lnSpcReduction="20000"/>
          </a:bodyPr>
          <a:lstStyle/>
          <a:p>
            <a:pPr marL="0" indent="0">
              <a:buNone/>
            </a:pPr>
            <a:r>
              <a:rPr lang="en-US" sz="3200" b="1" u="sng" dirty="0" smtClean="0">
                <a:solidFill>
                  <a:srgbClr val="FF0000"/>
                </a:solidFill>
              </a:rPr>
              <a:t>For society</a:t>
            </a:r>
          </a:p>
          <a:p>
            <a:r>
              <a:rPr lang="en-US" sz="3200" dirty="0" smtClean="0"/>
              <a:t>Prevent addiction</a:t>
            </a:r>
            <a:endParaRPr lang="en-US" sz="3200" dirty="0"/>
          </a:p>
          <a:p>
            <a:r>
              <a:rPr lang="en-US" sz="3200" dirty="0" smtClean="0"/>
              <a:t>Expand Medicaid coverage </a:t>
            </a:r>
            <a:endParaRPr lang="en-US" sz="3200" dirty="0"/>
          </a:p>
          <a:p>
            <a:r>
              <a:rPr lang="en-US" sz="3200" dirty="0"/>
              <a:t>Standards for treatment</a:t>
            </a:r>
          </a:p>
          <a:p>
            <a:r>
              <a:rPr lang="en-US" sz="3200" dirty="0" smtClean="0"/>
              <a:t>Reform workers comp</a:t>
            </a:r>
          </a:p>
          <a:p>
            <a:endParaRPr lang="en-US" sz="3200" dirty="0" smtClean="0"/>
          </a:p>
          <a:p>
            <a:endParaRPr lang="en-US" dirty="0"/>
          </a:p>
          <a:p>
            <a:endParaRPr lang="en-US" dirty="0"/>
          </a:p>
        </p:txBody>
      </p:sp>
      <p:sp>
        <p:nvSpPr>
          <p:cNvPr id="4" name="Content Placeholder 3"/>
          <p:cNvSpPr>
            <a:spLocks noGrp="1"/>
          </p:cNvSpPr>
          <p:nvPr>
            <p:ph sz="half" idx="2"/>
          </p:nvPr>
        </p:nvSpPr>
        <p:spPr>
          <a:xfrm>
            <a:off x="4648200" y="1240972"/>
            <a:ext cx="4038600" cy="4885191"/>
          </a:xfrm>
        </p:spPr>
        <p:txBody>
          <a:bodyPr>
            <a:normAutofit fontScale="92500" lnSpcReduction="20000"/>
          </a:bodyPr>
          <a:lstStyle/>
          <a:p>
            <a:pPr marL="0" indent="0">
              <a:buNone/>
            </a:pPr>
            <a:r>
              <a:rPr lang="en-US" sz="3200" b="1" u="sng" dirty="0" smtClean="0">
                <a:solidFill>
                  <a:srgbClr val="FF0000"/>
                </a:solidFill>
              </a:rPr>
              <a:t>For our members</a:t>
            </a:r>
          </a:p>
          <a:p>
            <a:r>
              <a:rPr lang="en-US" dirty="0" smtClean="0"/>
              <a:t>Prevent injury</a:t>
            </a:r>
          </a:p>
          <a:p>
            <a:r>
              <a:rPr lang="en-US" dirty="0" smtClean="0"/>
              <a:t>Prevent addiction</a:t>
            </a:r>
          </a:p>
          <a:p>
            <a:r>
              <a:rPr lang="en-US" dirty="0" smtClean="0"/>
              <a:t>Expand treatment </a:t>
            </a:r>
            <a:r>
              <a:rPr lang="en-US" dirty="0"/>
              <a:t>coverage </a:t>
            </a:r>
            <a:r>
              <a:rPr lang="en-US" dirty="0" smtClean="0"/>
              <a:t>(EAP/insurance)</a:t>
            </a:r>
          </a:p>
          <a:p>
            <a:r>
              <a:rPr lang="en-US" dirty="0" smtClean="0"/>
              <a:t>Help injured members navigate WC </a:t>
            </a:r>
          </a:p>
          <a:p>
            <a:r>
              <a:rPr lang="en-US" dirty="0" smtClean="0"/>
              <a:t>Help addicted members with alternative to discipline</a:t>
            </a:r>
          </a:p>
          <a:p>
            <a:r>
              <a:rPr lang="en-US" dirty="0" smtClean="0"/>
              <a:t>Protection from </a:t>
            </a:r>
            <a:r>
              <a:rPr lang="en-US" smtClean="0"/>
              <a:t>fentanyl exposure</a:t>
            </a:r>
            <a:endParaRPr lang="en-US" dirty="0" smtClean="0"/>
          </a:p>
          <a:p>
            <a:endParaRPr lang="en-US" dirty="0"/>
          </a:p>
          <a:p>
            <a:endParaRPr lang="en-US" dirty="0" smtClean="0"/>
          </a:p>
          <a:p>
            <a:endParaRPr lang="en-US" dirty="0"/>
          </a:p>
          <a:p>
            <a:pPr marL="0" indent="0">
              <a:buNone/>
            </a:pPr>
            <a:endParaRPr lang="en-US" dirty="0"/>
          </a:p>
        </p:txBody>
      </p:sp>
    </p:spTree>
    <p:extLst>
      <p:ext uri="{BB962C8B-B14F-4D97-AF65-F5344CB8AC3E}">
        <p14:creationId xmlns:p14="http://schemas.microsoft.com/office/powerpoint/2010/main" val="428608481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l"/>
            <a:r>
              <a:rPr lang="en-US" b="1" dirty="0" smtClean="0">
                <a:solidFill>
                  <a:srgbClr val="FF0000"/>
                </a:solidFill>
              </a:rPr>
              <a:t>Mental Health Parity &amp; Addiction Equity Act of 2008</a:t>
            </a:r>
            <a:endParaRPr lang="en-US" b="1" dirty="0">
              <a:solidFill>
                <a:srgbClr val="FF0000"/>
              </a:solidFill>
            </a:endParaRPr>
          </a:p>
        </p:txBody>
      </p:sp>
      <p:sp>
        <p:nvSpPr>
          <p:cNvPr id="3" name="Content Placeholder 2"/>
          <p:cNvSpPr>
            <a:spLocks noGrp="1"/>
          </p:cNvSpPr>
          <p:nvPr>
            <p:ph idx="1"/>
          </p:nvPr>
        </p:nvSpPr>
        <p:spPr/>
        <p:txBody>
          <a:bodyPr/>
          <a:lstStyle/>
          <a:p>
            <a:endParaRPr lang="en-US" dirty="0" smtClean="0"/>
          </a:p>
          <a:p>
            <a:r>
              <a:rPr lang="en-US" dirty="0" smtClean="0"/>
              <a:t>Requires that </a:t>
            </a:r>
            <a:r>
              <a:rPr lang="en-US" b="1" i="1" u="sng" dirty="0" smtClean="0"/>
              <a:t>if</a:t>
            </a:r>
            <a:r>
              <a:rPr lang="en-US" dirty="0" smtClean="0"/>
              <a:t> health plans provide mental health and substance use benefits, they must be </a:t>
            </a:r>
            <a:r>
              <a:rPr lang="en-US" b="1" dirty="0" smtClean="0"/>
              <a:t>offered at a level consistent with other medical and surgical benefits</a:t>
            </a:r>
            <a:r>
              <a:rPr lang="en-US" dirty="0" smtClean="0"/>
              <a:t>.  </a:t>
            </a:r>
          </a:p>
          <a:p>
            <a:endParaRPr lang="en-US" dirty="0" smtClean="0"/>
          </a:p>
          <a:p>
            <a:r>
              <a:rPr lang="en-US" dirty="0" smtClean="0"/>
              <a:t>Larger employers only.</a:t>
            </a:r>
            <a:endParaRPr lang="en-US" dirty="0"/>
          </a:p>
        </p:txBody>
      </p:sp>
    </p:spTree>
    <p:extLst>
      <p:ext uri="{BB962C8B-B14F-4D97-AF65-F5344CB8AC3E}">
        <p14:creationId xmlns:p14="http://schemas.microsoft.com/office/powerpoint/2010/main" val="290982991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l"/>
            <a:r>
              <a:rPr lang="en-US" b="1" dirty="0" smtClean="0">
                <a:solidFill>
                  <a:srgbClr val="FF0000"/>
                </a:solidFill>
              </a:rPr>
              <a:t>SUD treatment deemed an essential benefit  under ACA</a:t>
            </a:r>
            <a:endParaRPr lang="en-US" b="1" dirty="0">
              <a:solidFill>
                <a:srgbClr val="FF0000"/>
              </a:solidFill>
            </a:endParaRPr>
          </a:p>
        </p:txBody>
      </p:sp>
      <p:sp>
        <p:nvSpPr>
          <p:cNvPr id="3" name="Content Placeholder 2"/>
          <p:cNvSpPr>
            <a:spLocks noGrp="1"/>
          </p:cNvSpPr>
          <p:nvPr>
            <p:ph idx="1"/>
          </p:nvPr>
        </p:nvSpPr>
        <p:spPr/>
        <p:txBody>
          <a:bodyPr>
            <a:normAutofit/>
          </a:bodyPr>
          <a:lstStyle/>
          <a:p>
            <a:r>
              <a:rPr lang="en-US" dirty="0" smtClean="0"/>
              <a:t>Employer-provided </a:t>
            </a:r>
            <a:r>
              <a:rPr lang="en-US" dirty="0"/>
              <a:t>plans</a:t>
            </a:r>
          </a:p>
          <a:p>
            <a:r>
              <a:rPr lang="en-US" dirty="0"/>
              <a:t>Non-grandfathered small group and individual plans</a:t>
            </a:r>
          </a:p>
          <a:p>
            <a:r>
              <a:rPr lang="en-US" dirty="0"/>
              <a:t>All plans in the Health Insurance Marketplace or Exchange </a:t>
            </a:r>
          </a:p>
          <a:p>
            <a:r>
              <a:rPr lang="en-US" dirty="0"/>
              <a:t>All state </a:t>
            </a:r>
            <a:r>
              <a:rPr lang="en-US" dirty="0" smtClean="0"/>
              <a:t>(34) Medicaid </a:t>
            </a:r>
            <a:r>
              <a:rPr lang="en-US" dirty="0"/>
              <a:t>programs </a:t>
            </a:r>
            <a:endParaRPr lang="en-US" dirty="0" smtClean="0"/>
          </a:p>
          <a:p>
            <a:pPr marL="0" indent="0">
              <a:buNone/>
            </a:pPr>
            <a:r>
              <a:rPr lang="en-US" dirty="0" smtClean="0"/>
              <a:t>    that </a:t>
            </a:r>
            <a:r>
              <a:rPr lang="en-US" dirty="0"/>
              <a:t>accepted federal expansion </a:t>
            </a:r>
            <a:endParaRPr lang="en-US" dirty="0" smtClean="0"/>
          </a:p>
          <a:p>
            <a:pPr marL="0" indent="0">
              <a:buNone/>
            </a:pPr>
            <a:r>
              <a:rPr lang="en-US" dirty="0" smtClean="0"/>
              <a:t>    funding  </a:t>
            </a:r>
            <a:endParaRPr lang="en-US" dirty="0"/>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394677" y="4257675"/>
            <a:ext cx="2124075" cy="21526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26285887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b="1" dirty="0" smtClean="0"/>
              <a:t>So everything is fine, right?</a:t>
            </a:r>
            <a:endParaRPr lang="en-US" b="1" dirty="0"/>
          </a:p>
        </p:txBody>
      </p:sp>
      <p:sp>
        <p:nvSpPr>
          <p:cNvPr id="3" name="Content Placeholder 2"/>
          <p:cNvSpPr>
            <a:spLocks noGrp="1"/>
          </p:cNvSpPr>
          <p:nvPr>
            <p:ph idx="1"/>
          </p:nvPr>
        </p:nvSpPr>
        <p:spPr/>
        <p:txBody>
          <a:bodyPr/>
          <a:lstStyle/>
          <a:p>
            <a:endParaRPr lang="en-US" dirty="0"/>
          </a:p>
          <a:p>
            <a:pPr marL="0" indent="0">
              <a:buNone/>
            </a:pPr>
            <a:r>
              <a:rPr lang="en-US" sz="4000" dirty="0" smtClean="0"/>
              <a:t>Only 29% of adults with opioid addiction received treatment in 2016.</a:t>
            </a:r>
          </a:p>
          <a:p>
            <a:pPr marL="0" indent="0">
              <a:buNone/>
            </a:pPr>
            <a:endParaRPr lang="en-US" dirty="0" smtClean="0"/>
          </a:p>
          <a:p>
            <a:pPr marL="0" indent="0">
              <a:buNone/>
            </a:pPr>
            <a:r>
              <a:rPr lang="en-US" sz="3600" b="1" dirty="0" smtClean="0"/>
              <a:t>Medicaid</a:t>
            </a:r>
            <a:r>
              <a:rPr lang="en-US" sz="3600" dirty="0" smtClean="0"/>
              <a:t> is an important provider of SUD treatment, but only 34* states accepted federal expansion funds under the ACA.</a:t>
            </a:r>
            <a:endParaRPr lang="en-US" sz="3600" dirty="0"/>
          </a:p>
        </p:txBody>
      </p:sp>
      <p:pic>
        <p:nvPicPr>
          <p:cNvPr id="205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911749" y="220209"/>
            <a:ext cx="2047875" cy="22383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91102888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l"/>
            <a:r>
              <a:rPr lang="en-US" b="1" dirty="0" smtClean="0"/>
              <a:t>Medicaid is an important provider of SUD treatment for opioid addiction</a:t>
            </a:r>
            <a:endParaRPr lang="en-US" b="1" dirty="0"/>
          </a:p>
        </p:txBody>
      </p:sp>
      <p:sp>
        <p:nvSpPr>
          <p:cNvPr id="3" name="Content Placeholder 2"/>
          <p:cNvSpPr>
            <a:spLocks noGrp="1"/>
          </p:cNvSpPr>
          <p:nvPr>
            <p:ph idx="1"/>
          </p:nvPr>
        </p:nvSpPr>
        <p:spPr/>
        <p:txBody>
          <a:bodyPr>
            <a:normAutofit/>
          </a:bodyPr>
          <a:lstStyle/>
          <a:p>
            <a:r>
              <a:rPr lang="en-US" sz="3600" b="1" dirty="0" smtClean="0"/>
              <a:t>Medicaid					38% </a:t>
            </a:r>
          </a:p>
          <a:p>
            <a:r>
              <a:rPr lang="en-US" sz="3600" dirty="0" smtClean="0"/>
              <a:t>Private insurance		37%</a:t>
            </a:r>
          </a:p>
          <a:p>
            <a:r>
              <a:rPr lang="en-US" sz="3600" dirty="0" smtClean="0"/>
              <a:t>Uninsured					17% </a:t>
            </a:r>
          </a:p>
          <a:p>
            <a:r>
              <a:rPr lang="en-US" sz="3600" dirty="0" smtClean="0"/>
              <a:t>Other *						  8%</a:t>
            </a:r>
          </a:p>
          <a:p>
            <a:pPr marL="0" indent="0">
              <a:buNone/>
            </a:pPr>
            <a:endParaRPr lang="en-US" dirty="0" smtClean="0"/>
          </a:p>
          <a:p>
            <a:pPr marL="0" indent="0">
              <a:buNone/>
            </a:pPr>
            <a:r>
              <a:rPr lang="en-US" sz="2000" dirty="0" smtClean="0"/>
              <a:t>*Block grants, other state/local funds or unknown. </a:t>
            </a:r>
          </a:p>
          <a:p>
            <a:pPr marL="0" indent="0">
              <a:buNone/>
            </a:pPr>
            <a:r>
              <a:rPr lang="en-US" sz="2000" dirty="0" smtClean="0"/>
              <a:t>  Non-elderly adults only. </a:t>
            </a:r>
          </a:p>
          <a:p>
            <a:pPr marL="0" indent="0">
              <a:buNone/>
            </a:pPr>
            <a:r>
              <a:rPr lang="en-US" sz="2000" dirty="0" smtClean="0"/>
              <a:t>  Kaiser Family Foundation, Non-elderly adults 2016 data</a:t>
            </a:r>
            <a:endParaRPr lang="en-US" sz="2000" dirty="0"/>
          </a:p>
        </p:txBody>
      </p:sp>
    </p:spTree>
    <p:extLst>
      <p:ext uri="{BB962C8B-B14F-4D97-AF65-F5344CB8AC3E}">
        <p14:creationId xmlns:p14="http://schemas.microsoft.com/office/powerpoint/2010/main" val="268618825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a:t>
            </a:r>
            <a:endParaRPr lang="en-US" dirty="0"/>
          </a:p>
        </p:txBody>
      </p:sp>
      <p:pic>
        <p:nvPicPr>
          <p:cNvPr id="5" name="Picture 2" descr="https://kaiserfamilyfoundation.files.wordpress.com/2017/05/9029-figure-6.png?w=735&amp;h=551&amp;crop=1"/>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bwMode="auto">
          <a:xfrm>
            <a:off x="457199" y="468086"/>
            <a:ext cx="8403771" cy="565807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9935590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US" b="1" dirty="0" smtClean="0">
                <a:solidFill>
                  <a:srgbClr val="FF0000"/>
                </a:solidFill>
              </a:rPr>
              <a:t>Gaps in Medicaid Coverage</a:t>
            </a:r>
            <a:endParaRPr lang="en-US" b="1" dirty="0">
              <a:solidFill>
                <a:srgbClr val="FF0000"/>
              </a:solidFill>
            </a:endParaRPr>
          </a:p>
        </p:txBody>
      </p:sp>
      <p:sp>
        <p:nvSpPr>
          <p:cNvPr id="3" name="Content Placeholder 2"/>
          <p:cNvSpPr>
            <a:spLocks noGrp="1"/>
          </p:cNvSpPr>
          <p:nvPr>
            <p:ph idx="1"/>
          </p:nvPr>
        </p:nvSpPr>
        <p:spPr/>
        <p:txBody>
          <a:bodyPr/>
          <a:lstStyle/>
          <a:p>
            <a:pPr marL="0" indent="0">
              <a:buNone/>
            </a:pPr>
            <a:r>
              <a:rPr lang="en-US" b="1" dirty="0" smtClean="0"/>
              <a:t>All state Medicaid programs cover at least one Medically Assisted Treatment, but not all:</a:t>
            </a:r>
          </a:p>
          <a:p>
            <a:endParaRPr lang="en-US" dirty="0" smtClean="0"/>
          </a:p>
          <a:p>
            <a:r>
              <a:rPr lang="en-US" dirty="0" smtClean="0"/>
              <a:t>Methadone				36 states</a:t>
            </a:r>
          </a:p>
          <a:p>
            <a:r>
              <a:rPr lang="en-US" dirty="0" smtClean="0"/>
              <a:t>Buprenorphine		51 states</a:t>
            </a:r>
          </a:p>
          <a:p>
            <a:r>
              <a:rPr lang="en-US" dirty="0" smtClean="0"/>
              <a:t>Naltrexone				49 states	</a:t>
            </a:r>
          </a:p>
          <a:p>
            <a:endParaRPr lang="en-US" dirty="0"/>
          </a:p>
          <a:p>
            <a:endParaRPr lang="en-US" dirty="0"/>
          </a:p>
        </p:txBody>
      </p:sp>
    </p:spTree>
    <p:extLst>
      <p:ext uri="{BB962C8B-B14F-4D97-AF65-F5344CB8AC3E}">
        <p14:creationId xmlns:p14="http://schemas.microsoft.com/office/powerpoint/2010/main" val="322323961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l"/>
            <a:r>
              <a:rPr lang="en-US" b="1" dirty="0" smtClean="0">
                <a:solidFill>
                  <a:srgbClr val="FF0000"/>
                </a:solidFill>
              </a:rPr>
              <a:t>Efforts under the Trump Administration</a:t>
            </a:r>
            <a:endParaRPr lang="en-US" b="1" dirty="0">
              <a:solidFill>
                <a:srgbClr val="FF0000"/>
              </a:solidFill>
            </a:endParaRPr>
          </a:p>
        </p:txBody>
      </p:sp>
      <p:sp>
        <p:nvSpPr>
          <p:cNvPr id="3" name="Content Placeholder 2"/>
          <p:cNvSpPr>
            <a:spLocks noGrp="1"/>
          </p:cNvSpPr>
          <p:nvPr>
            <p:ph idx="1"/>
          </p:nvPr>
        </p:nvSpPr>
        <p:spPr/>
        <p:txBody>
          <a:bodyPr>
            <a:normAutofit/>
          </a:bodyPr>
          <a:lstStyle/>
          <a:p>
            <a:r>
              <a:rPr lang="en-US" sz="3600" dirty="0" smtClean="0"/>
              <a:t>Opioid Commission Report issued in Nov. </a:t>
            </a:r>
          </a:p>
          <a:p>
            <a:r>
              <a:rPr lang="en-US" sz="3600" dirty="0"/>
              <a:t>O</a:t>
            </a:r>
            <a:r>
              <a:rPr lang="en-US" sz="3600" dirty="0" smtClean="0"/>
              <a:t>pioid Emergency declared in Oct. &amp; extended in Jan. &amp; April.</a:t>
            </a:r>
          </a:p>
          <a:p>
            <a:r>
              <a:rPr lang="en-US" sz="3600" dirty="0" smtClean="0"/>
              <a:t>Congress authorized a </a:t>
            </a:r>
          </a:p>
          <a:p>
            <a:pPr marL="0" indent="0">
              <a:buNone/>
            </a:pPr>
            <a:r>
              <a:rPr lang="en-US" sz="3600" dirty="0"/>
              <a:t> </a:t>
            </a:r>
            <a:r>
              <a:rPr lang="en-US" sz="3600" dirty="0" smtClean="0"/>
              <a:t>   $3.3 billion increase </a:t>
            </a:r>
          </a:p>
          <a:p>
            <a:pPr marL="0" indent="0">
              <a:buNone/>
            </a:pPr>
            <a:r>
              <a:rPr lang="en-US" sz="3600" dirty="0"/>
              <a:t> </a:t>
            </a:r>
            <a:r>
              <a:rPr lang="en-US" sz="3600" dirty="0" smtClean="0"/>
              <a:t>   for 2018.</a:t>
            </a:r>
            <a:endParaRPr lang="en-US" sz="3600" dirty="0"/>
          </a:p>
        </p:txBody>
      </p:sp>
      <p:pic>
        <p:nvPicPr>
          <p:cNvPr id="3076"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99314" y="3465739"/>
            <a:ext cx="3526972" cy="306569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647769573"/>
      </p:ext>
    </p:extLst>
  </p:cSld>
  <p:clrMapOvr>
    <a:masterClrMapping/>
  </p:clrMapOvr>
</p:sld>
</file>

<file path=ppt/theme/theme1.xml><?xml version="1.0" encoding="utf-8"?>
<a:theme xmlns:a="http://schemas.openxmlformats.org/drawingml/2006/main" name="NHPPresentation2017">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NHPPresentation2017</Template>
  <TotalTime>1003</TotalTime>
  <Words>1509</Words>
  <Application>Microsoft Office PowerPoint</Application>
  <PresentationFormat>On-screen Show (4:3)</PresentationFormat>
  <Paragraphs>202</Paragraphs>
  <Slides>20</Slides>
  <Notes>20</Notes>
  <HiddenSlides>0</HiddenSlides>
  <MMClips>0</MMClips>
  <ScaleCrop>false</ScaleCrop>
  <HeadingPairs>
    <vt:vector size="4" baseType="variant">
      <vt:variant>
        <vt:lpstr>Theme</vt:lpstr>
      </vt:variant>
      <vt:variant>
        <vt:i4>1</vt:i4>
      </vt:variant>
      <vt:variant>
        <vt:lpstr>Slide Titles</vt:lpstr>
      </vt:variant>
      <vt:variant>
        <vt:i4>20</vt:i4>
      </vt:variant>
    </vt:vector>
  </HeadingPairs>
  <TitlesOfParts>
    <vt:vector size="21" baseType="lpstr">
      <vt:lpstr>NHPPresentation2017</vt:lpstr>
      <vt:lpstr>PowerPoint Presentation</vt:lpstr>
      <vt:lpstr>SUD treatment coverage is required under the Affordable Care Act</vt:lpstr>
      <vt:lpstr>Mental Health Parity &amp; Addiction Equity Act of 2008</vt:lpstr>
      <vt:lpstr>SUD treatment deemed an essential benefit  under ACA</vt:lpstr>
      <vt:lpstr>So everything is fine, right?</vt:lpstr>
      <vt:lpstr>Medicaid is an important provider of SUD treatment for opioid addiction</vt:lpstr>
      <vt:lpstr> </vt:lpstr>
      <vt:lpstr>Gaps in Medicaid Coverage</vt:lpstr>
      <vt:lpstr>Efforts under the Trump Administration</vt:lpstr>
      <vt:lpstr>              Public health advocates                say: </vt:lpstr>
      <vt:lpstr>Workers in high-injury occupations at high risk for opioid addiction</vt:lpstr>
      <vt:lpstr>Healthcare workers are at risk for addiction due to high risk of injury </vt:lpstr>
      <vt:lpstr>Workers compensation exacerbates the risk of addiction</vt:lpstr>
      <vt:lpstr>National Council on  Occupational Safety &amp; Health COSH groups</vt:lpstr>
      <vt:lpstr>What are your experiences as union leaders with your state workers comp system?</vt:lpstr>
      <vt:lpstr>Alternative to Discipline Programs</vt:lpstr>
      <vt:lpstr>Advantages of Alternative to Discipline</vt:lpstr>
      <vt:lpstr>What are your experiences as union leaders with discipline and alternative to discipline programs?</vt:lpstr>
      <vt:lpstr>PowerPoint Presentation</vt:lpstr>
      <vt:lpstr>It’s your turn!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Sara Markle, AFT Health, Safety &amp; Well-Being</dc:creator>
  <cp:lastModifiedBy>Sara Markle, AFT Health, Safety &amp; Well-Being</cp:lastModifiedBy>
  <cp:revision>47</cp:revision>
  <cp:lastPrinted>2018-06-01T23:51:15Z</cp:lastPrinted>
  <dcterms:created xsi:type="dcterms:W3CDTF">2018-05-30T20:46:28Z</dcterms:created>
  <dcterms:modified xsi:type="dcterms:W3CDTF">2018-06-02T00:08:16Z</dcterms:modified>
</cp:coreProperties>
</file>