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4"/>
  </p:notesMasterIdLst>
  <p:sldIdLst>
    <p:sldId id="268" r:id="rId2"/>
    <p:sldId id="257" r:id="rId3"/>
    <p:sldId id="258" r:id="rId4"/>
    <p:sldId id="260" r:id="rId5"/>
    <p:sldId id="261" r:id="rId6"/>
    <p:sldId id="259" r:id="rId7"/>
    <p:sldId id="262" r:id="rId8"/>
    <p:sldId id="263" r:id="rId9"/>
    <p:sldId id="265" r:id="rId10"/>
    <p:sldId id="266" r:id="rId11"/>
    <p:sldId id="267" r:id="rId12"/>
    <p:sldId id="269" r:id="rId1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p:scale>
          <a:sx n="81" d="100"/>
          <a:sy n="81" d="100"/>
        </p:scale>
        <p:origin x="-78" y="-6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A21BA09-C951-44E0-8DD3-96093AE80BAF}" type="datetimeFigureOut">
              <a:rPr lang="en-US" smtClean="0"/>
              <a:t>6/8/2018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36389D5-19F8-4522-995C-1ACC10389F2F}" type="slidenum">
              <a:rPr lang="en-US" smtClean="0"/>
              <a:t>‹#›</a:t>
            </a:fld>
            <a:endParaRPr lang="en-US"/>
          </a:p>
        </p:txBody>
      </p:sp>
    </p:spTree>
    <p:extLst>
      <p:ext uri="{BB962C8B-B14F-4D97-AF65-F5344CB8AC3E}">
        <p14:creationId xmlns:p14="http://schemas.microsoft.com/office/powerpoint/2010/main" val="3820060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FMCS</a:t>
            </a:r>
            <a:r>
              <a:rPr lang="en-US" baseline="0" dirty="0" smtClean="0"/>
              <a:t> was created to assist with labor peace.   Labor disputes do not just effect the Employees and Employers…..they affect communities…..and disputes can lead to long lasting effects…   LMC is a TOOL to assist with labor relations.</a:t>
            </a:r>
          </a:p>
          <a:p>
            <a:endParaRPr lang="en-US" baseline="0" dirty="0" smtClean="0"/>
          </a:p>
          <a:p>
            <a:r>
              <a:rPr lang="en-US" baseline="0" dirty="0" smtClean="0"/>
              <a:t>*A worst case </a:t>
            </a:r>
            <a:r>
              <a:rPr lang="en-US" baseline="0" dirty="0" err="1" smtClean="0"/>
              <a:t>scerenio</a:t>
            </a:r>
            <a:r>
              <a:rPr lang="en-US" baseline="0" dirty="0" smtClean="0"/>
              <a:t> the FMCS was designed to assist with resolution is a labor strike.  A strike leads to a work stoppage for both the employees…..and therefore affecting the employer.  In healthcare, by law you have to give 30 days notice of a </a:t>
            </a:r>
            <a:r>
              <a:rPr lang="en-US" baseline="0" dirty="0" err="1" smtClean="0"/>
              <a:t>stike</a:t>
            </a:r>
            <a:r>
              <a:rPr lang="en-US" baseline="0" dirty="0" smtClean="0"/>
              <a:t> for a 24hr facility.  But think how that will affect the community and patient care.  The FMCS was created to assist with reaching resolutions before a strike.</a:t>
            </a:r>
          </a:p>
          <a:p>
            <a:endParaRPr lang="en-US" baseline="0" dirty="0" smtClean="0"/>
          </a:p>
          <a:p>
            <a:r>
              <a:rPr lang="en-US" baseline="0" dirty="0" smtClean="0"/>
              <a:t>What does the FMCS do besides LM??  Mediation, maintain arbitrators lists. (explain mediation and how we use it…..explain third party arb….how we use it.   FMCS training and mediations is FREE of charge!  </a:t>
            </a:r>
            <a:endParaRPr lang="en-US" dirty="0"/>
          </a:p>
        </p:txBody>
      </p:sp>
      <p:sp>
        <p:nvSpPr>
          <p:cNvPr id="4" name="Slide Number Placeholder 3"/>
          <p:cNvSpPr>
            <a:spLocks noGrp="1"/>
          </p:cNvSpPr>
          <p:nvPr>
            <p:ph type="sldNum" sz="quarter" idx="10"/>
          </p:nvPr>
        </p:nvSpPr>
        <p:spPr/>
        <p:txBody>
          <a:bodyPr/>
          <a:lstStyle/>
          <a:p>
            <a:fld id="{20C63AAB-127A-4FD2-A3A8-D5789D5FA811}" type="slidenum">
              <a:rPr lang="en-US" smtClean="0"/>
              <a:t>2</a:t>
            </a:fld>
            <a:endParaRPr lang="en-US" dirty="0"/>
          </a:p>
        </p:txBody>
      </p:sp>
    </p:spTree>
    <p:extLst>
      <p:ext uri="{BB962C8B-B14F-4D97-AF65-F5344CB8AC3E}">
        <p14:creationId xmlns:p14="http://schemas.microsoft.com/office/powerpoint/2010/main" val="41100521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baseline="0" dirty="0" smtClean="0"/>
          </a:p>
          <a:p>
            <a:pPr defTabSz="931774">
              <a:defRPr/>
            </a:pPr>
            <a:r>
              <a:rPr lang="en-US" dirty="0" smtClean="0"/>
              <a:t>A few</a:t>
            </a:r>
            <a:r>
              <a:rPr lang="en-US" baseline="0" dirty="0" smtClean="0"/>
              <a:t> other success stories in MT:</a:t>
            </a:r>
          </a:p>
          <a:p>
            <a:pPr defTabSz="931774">
              <a:defRPr/>
            </a:pPr>
            <a:endParaRPr lang="en-US" baseline="0" dirty="0" smtClean="0"/>
          </a:p>
          <a:p>
            <a:pPr marL="232943" indent="-232943" defTabSz="931774">
              <a:buFontTx/>
              <a:buAutoNum type="arabicPeriod"/>
              <a:defRPr/>
            </a:pPr>
            <a:r>
              <a:rPr lang="en-US" baseline="0" dirty="0" smtClean="0"/>
              <a:t>At a central MT facility, STD/LTD and </a:t>
            </a:r>
          </a:p>
          <a:p>
            <a:pPr marL="232943" indent="-232943" defTabSz="931774">
              <a:buFontTx/>
              <a:buAutoNum type="arabicPeriod"/>
              <a:defRPr/>
            </a:pPr>
            <a:r>
              <a:rPr lang="en-US" baseline="0" dirty="0" smtClean="0"/>
              <a:t>job share with Denver facility in the trauma center.</a:t>
            </a:r>
            <a:endParaRPr lang="en-US" dirty="0" smtClean="0"/>
          </a:p>
          <a:p>
            <a:endParaRPr lang="en-US" dirty="0"/>
          </a:p>
        </p:txBody>
      </p:sp>
      <p:sp>
        <p:nvSpPr>
          <p:cNvPr id="4" name="Slide Number Placeholder 3"/>
          <p:cNvSpPr>
            <a:spLocks noGrp="1"/>
          </p:cNvSpPr>
          <p:nvPr>
            <p:ph type="sldNum" sz="quarter" idx="10"/>
          </p:nvPr>
        </p:nvSpPr>
        <p:spPr/>
        <p:txBody>
          <a:bodyPr/>
          <a:lstStyle/>
          <a:p>
            <a:fld id="{20C63AAB-127A-4FD2-A3A8-D5789D5FA811}" type="slidenum">
              <a:rPr lang="en-US" smtClean="0"/>
              <a:t>11</a:t>
            </a:fld>
            <a:endParaRPr lang="en-US" dirty="0"/>
          </a:p>
        </p:txBody>
      </p:sp>
    </p:spTree>
    <p:extLst>
      <p:ext uri="{BB962C8B-B14F-4D97-AF65-F5344CB8AC3E}">
        <p14:creationId xmlns:p14="http://schemas.microsoft.com/office/powerpoint/2010/main" val="219058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FMCS is always</a:t>
            </a:r>
            <a:r>
              <a:rPr lang="en-US" baseline="0" dirty="0" smtClean="0"/>
              <a:t> willing to train on effective communication; LMC committees.</a:t>
            </a:r>
          </a:p>
          <a:p>
            <a:pPr marL="232943" indent="-232943">
              <a:buAutoNum type="arabicPeriod"/>
            </a:pPr>
            <a:r>
              <a:rPr lang="en-US" baseline="0" dirty="0" smtClean="0"/>
              <a:t>Questions – have any of you participated in IBB??  Have you participated in the FMCS IBB training??  Really good team building…communication building tools</a:t>
            </a:r>
          </a:p>
          <a:p>
            <a:pPr marL="232943" indent="-232943">
              <a:buAutoNum type="arabicPeriod"/>
            </a:pPr>
            <a:r>
              <a:rPr lang="en-US" baseline="0" dirty="0" smtClean="0"/>
              <a:t>Thoughts – this is why it is a good thing to get a commitment from your members to be on committee for a </a:t>
            </a:r>
            <a:r>
              <a:rPr lang="en-US" baseline="0" dirty="0" err="1" smtClean="0"/>
              <a:t>deifned</a:t>
            </a:r>
            <a:r>
              <a:rPr lang="en-US" baseline="0" dirty="0" smtClean="0"/>
              <a:t> period of time……</a:t>
            </a:r>
            <a:r>
              <a:rPr lang="en-US" baseline="0" dirty="0" err="1" smtClean="0"/>
              <a:t>realtionships</a:t>
            </a:r>
            <a:r>
              <a:rPr lang="en-US" baseline="0" dirty="0" smtClean="0"/>
              <a:t> happen…sometimes even if mgmt. doesn’t want them too!</a:t>
            </a:r>
            <a:endParaRPr lang="en-US" dirty="0"/>
          </a:p>
        </p:txBody>
      </p:sp>
      <p:sp>
        <p:nvSpPr>
          <p:cNvPr id="4" name="Slide Number Placeholder 3"/>
          <p:cNvSpPr>
            <a:spLocks noGrp="1"/>
          </p:cNvSpPr>
          <p:nvPr>
            <p:ph type="sldNum" sz="quarter" idx="10"/>
          </p:nvPr>
        </p:nvSpPr>
        <p:spPr/>
        <p:txBody>
          <a:bodyPr/>
          <a:lstStyle/>
          <a:p>
            <a:fld id="{E36389D5-19F8-4522-995C-1ACC10389F2F}" type="slidenum">
              <a:rPr lang="en-US" smtClean="0"/>
              <a:t>3</a:t>
            </a:fld>
            <a:endParaRPr lang="en-US"/>
          </a:p>
        </p:txBody>
      </p:sp>
    </p:spTree>
    <p:extLst>
      <p:ext uri="{BB962C8B-B14F-4D97-AF65-F5344CB8AC3E}">
        <p14:creationId xmlns:p14="http://schemas.microsoft.com/office/powerpoint/2010/main" val="6695235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training has the parties working together and at the end, they create a Charter….a written agreement defining the processes to which the committee members agree to.</a:t>
            </a:r>
            <a:endParaRPr lang="en-US" dirty="0"/>
          </a:p>
        </p:txBody>
      </p:sp>
      <p:sp>
        <p:nvSpPr>
          <p:cNvPr id="4" name="Slide Number Placeholder 3"/>
          <p:cNvSpPr>
            <a:spLocks noGrp="1"/>
          </p:cNvSpPr>
          <p:nvPr>
            <p:ph type="sldNum" sz="quarter" idx="10"/>
          </p:nvPr>
        </p:nvSpPr>
        <p:spPr/>
        <p:txBody>
          <a:bodyPr/>
          <a:lstStyle/>
          <a:p>
            <a:fld id="{20C63AAB-127A-4FD2-A3A8-D5789D5FA811}" type="slidenum">
              <a:rPr lang="en-US" smtClean="0"/>
              <a:t>4</a:t>
            </a:fld>
            <a:endParaRPr lang="en-US" dirty="0"/>
          </a:p>
        </p:txBody>
      </p:sp>
    </p:spTree>
    <p:extLst>
      <p:ext uri="{BB962C8B-B14F-4D97-AF65-F5344CB8AC3E}">
        <p14:creationId xmlns:p14="http://schemas.microsoft.com/office/powerpoint/2010/main" val="4217978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Throug</a:t>
            </a:r>
            <a:r>
              <a:rPr lang="en-US" baseline="0" dirty="0" smtClean="0"/>
              <a:t>h mutual agreement, a charter can contain any item that follows the LMC principals. </a:t>
            </a:r>
          </a:p>
          <a:p>
            <a:endParaRPr lang="en-US" baseline="0" dirty="0" smtClean="0"/>
          </a:p>
          <a:p>
            <a:r>
              <a:rPr lang="en-US" baseline="0" dirty="0" smtClean="0"/>
              <a:t>Explain </a:t>
            </a:r>
            <a:r>
              <a:rPr lang="en-US" baseline="0" dirty="0" err="1" smtClean="0"/>
              <a:t>shere</a:t>
            </a:r>
            <a:r>
              <a:rPr lang="en-US" baseline="0" dirty="0" smtClean="0"/>
              <a:t> of influence and give an example…</a:t>
            </a:r>
            <a:endParaRPr lang="en-US" dirty="0"/>
          </a:p>
        </p:txBody>
      </p:sp>
      <p:sp>
        <p:nvSpPr>
          <p:cNvPr id="4" name="Slide Number Placeholder 3"/>
          <p:cNvSpPr>
            <a:spLocks noGrp="1"/>
          </p:cNvSpPr>
          <p:nvPr>
            <p:ph type="sldNum" sz="quarter" idx="10"/>
          </p:nvPr>
        </p:nvSpPr>
        <p:spPr/>
        <p:txBody>
          <a:bodyPr/>
          <a:lstStyle/>
          <a:p>
            <a:fld id="{20C63AAB-127A-4FD2-A3A8-D5789D5FA811}" type="slidenum">
              <a:rPr lang="en-US" smtClean="0"/>
              <a:t>5</a:t>
            </a:fld>
            <a:endParaRPr lang="en-US" dirty="0"/>
          </a:p>
        </p:txBody>
      </p:sp>
    </p:spTree>
    <p:extLst>
      <p:ext uri="{BB962C8B-B14F-4D97-AF65-F5344CB8AC3E}">
        <p14:creationId xmlns:p14="http://schemas.microsoft.com/office/powerpoint/2010/main" val="34121827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adding </a:t>
            </a:r>
            <a:r>
              <a:rPr lang="en-US" dirty="0" err="1" smtClean="0"/>
              <a:t>languge</a:t>
            </a:r>
            <a:r>
              <a:rPr lang="en-US" dirty="0" smtClean="0"/>
              <a:t> into your CBA’s…get creative with the names!  Some</a:t>
            </a:r>
            <a:r>
              <a:rPr lang="en-US" baseline="0" dirty="0" smtClean="0"/>
              <a:t> other names are Professional Nursing Committee, Nursing Care Committees…..this can help with mgmt.</a:t>
            </a:r>
          </a:p>
          <a:p>
            <a:endParaRPr lang="en-US" baseline="0" dirty="0" smtClean="0"/>
          </a:p>
          <a:p>
            <a:r>
              <a:rPr lang="en-US" baseline="0" dirty="0" smtClean="0"/>
              <a:t>Follow up….important from BOTH parties!!!  Clearly define in these </a:t>
            </a:r>
            <a:r>
              <a:rPr lang="en-US" baseline="0" dirty="0" err="1" smtClean="0"/>
              <a:t>meetins</a:t>
            </a:r>
            <a:r>
              <a:rPr lang="en-US" baseline="0" dirty="0" smtClean="0"/>
              <a:t> who is doing what..</a:t>
            </a:r>
          </a:p>
          <a:p>
            <a:endParaRPr lang="en-US" baseline="0" dirty="0" smtClean="0"/>
          </a:p>
          <a:p>
            <a:r>
              <a:rPr lang="en-US" baseline="0" dirty="0" smtClean="0"/>
              <a:t>EG – CHA holiday schedule!  </a:t>
            </a:r>
            <a:r>
              <a:rPr lang="en-US" baseline="0" dirty="0" err="1" smtClean="0"/>
              <a:t>Barg</a:t>
            </a:r>
            <a:r>
              <a:rPr lang="en-US" baseline="0" dirty="0" smtClean="0"/>
              <a:t> name change…DON hated it….but after 6</a:t>
            </a:r>
            <a:r>
              <a:rPr lang="en-US" baseline="30000" dirty="0" smtClean="0"/>
              <a:t>th</a:t>
            </a:r>
            <a:r>
              <a:rPr lang="en-US" baseline="0" dirty="0" smtClean="0"/>
              <a:t> meeting….had a question.  Led to RN </a:t>
            </a:r>
            <a:r>
              <a:rPr lang="en-US" baseline="0" dirty="0" err="1" smtClean="0"/>
              <a:t>devel</a:t>
            </a:r>
            <a:r>
              <a:rPr lang="en-US" baseline="0" dirty="0" smtClean="0"/>
              <a:t> new holiday…trial period…</a:t>
            </a:r>
            <a:r>
              <a:rPr lang="en-US" baseline="0" dirty="0" err="1" smtClean="0"/>
              <a:t>ect</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E36389D5-19F8-4522-995C-1ACC10389F2F}" type="slidenum">
              <a:rPr lang="en-US" smtClean="0"/>
              <a:t>6</a:t>
            </a:fld>
            <a:endParaRPr lang="en-US"/>
          </a:p>
        </p:txBody>
      </p:sp>
    </p:spTree>
    <p:extLst>
      <p:ext uri="{BB962C8B-B14F-4D97-AF65-F5344CB8AC3E}">
        <p14:creationId xmlns:p14="http://schemas.microsoft.com/office/powerpoint/2010/main" val="9440124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Workplace violence reporting….</a:t>
            </a:r>
            <a:endParaRPr lang="en-US" dirty="0"/>
          </a:p>
        </p:txBody>
      </p:sp>
      <p:sp>
        <p:nvSpPr>
          <p:cNvPr id="4" name="Slide Number Placeholder 3"/>
          <p:cNvSpPr>
            <a:spLocks noGrp="1"/>
          </p:cNvSpPr>
          <p:nvPr>
            <p:ph type="sldNum" sz="quarter" idx="10"/>
          </p:nvPr>
        </p:nvSpPr>
        <p:spPr/>
        <p:txBody>
          <a:bodyPr/>
          <a:lstStyle/>
          <a:p>
            <a:fld id="{20C63AAB-127A-4FD2-A3A8-D5789D5FA811}" type="slidenum">
              <a:rPr lang="en-US" smtClean="0"/>
              <a:t>7</a:t>
            </a:fld>
            <a:endParaRPr lang="en-US" dirty="0"/>
          </a:p>
        </p:txBody>
      </p:sp>
    </p:spTree>
    <p:extLst>
      <p:ext uri="{BB962C8B-B14F-4D97-AF65-F5344CB8AC3E}">
        <p14:creationId xmlns:p14="http://schemas.microsoft.com/office/powerpoint/2010/main" val="11930719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Talk about how many of these</a:t>
            </a:r>
            <a:r>
              <a:rPr lang="en-US" baseline="0" dirty="0" smtClean="0"/>
              <a:t> facilities USA LMC regularly or are working at establishing; in a charter make it OK for electronic participation!!!!!!  USE technology…..can help with participation.</a:t>
            </a:r>
          </a:p>
          <a:p>
            <a:endParaRPr lang="en-US" baseline="0" dirty="0" smtClean="0"/>
          </a:p>
          <a:p>
            <a:r>
              <a:rPr lang="en-US" dirty="0" smtClean="0"/>
              <a:t>I wanted</a:t>
            </a:r>
            <a:r>
              <a:rPr lang="en-US" baseline="0" dirty="0" smtClean="0"/>
              <a:t> to share a few success stories….</a:t>
            </a:r>
          </a:p>
          <a:p>
            <a:pPr marL="232943" indent="-232943">
              <a:buAutoNum type="arabicPeriod"/>
            </a:pPr>
            <a:r>
              <a:rPr lang="en-US" baseline="0" dirty="0" smtClean="0"/>
              <a:t>Butte – being kicked out!</a:t>
            </a:r>
          </a:p>
          <a:p>
            <a:pPr marL="232943" indent="-232943">
              <a:buAutoNum type="arabicPeriod"/>
            </a:pPr>
            <a:r>
              <a:rPr lang="en-US" baseline="0" dirty="0" smtClean="0"/>
              <a:t>Another Western MT – another OR department innovative</a:t>
            </a:r>
          </a:p>
          <a:p>
            <a:pPr marL="232943" indent="-232943">
              <a:buAutoNum type="arabicPeriod"/>
            </a:pPr>
            <a:endParaRPr lang="en-US" baseline="0" dirty="0" smtClean="0"/>
          </a:p>
        </p:txBody>
      </p:sp>
      <p:sp>
        <p:nvSpPr>
          <p:cNvPr id="4" name="Slide Number Placeholder 3"/>
          <p:cNvSpPr>
            <a:spLocks noGrp="1"/>
          </p:cNvSpPr>
          <p:nvPr>
            <p:ph type="sldNum" sz="quarter" idx="10"/>
          </p:nvPr>
        </p:nvSpPr>
        <p:spPr/>
        <p:txBody>
          <a:bodyPr/>
          <a:lstStyle/>
          <a:p>
            <a:fld id="{20C63AAB-127A-4FD2-A3A8-D5789D5FA811}" type="slidenum">
              <a:rPr lang="en-US" smtClean="0"/>
              <a:t>8</a:t>
            </a:fld>
            <a:endParaRPr lang="en-US" dirty="0"/>
          </a:p>
        </p:txBody>
      </p:sp>
    </p:spTree>
    <p:extLst>
      <p:ext uri="{BB962C8B-B14F-4D97-AF65-F5344CB8AC3E}">
        <p14:creationId xmlns:p14="http://schemas.microsoft.com/office/powerpoint/2010/main" val="10588020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According</a:t>
            </a:r>
            <a:r>
              <a:rPr lang="en-US" baseline="0" dirty="0" smtClean="0"/>
              <a:t> to ANA in 2014……</a:t>
            </a:r>
          </a:p>
          <a:p>
            <a:endParaRPr lang="en-US" baseline="0" dirty="0" smtClean="0"/>
          </a:p>
          <a:p>
            <a:r>
              <a:rPr lang="en-US" dirty="0" smtClean="0"/>
              <a:t>YOUR VOICE</a:t>
            </a:r>
            <a:r>
              <a:rPr lang="en-US" baseline="0" dirty="0" smtClean="0"/>
              <a:t> really matters…….when nurses speak, people listen!!!!!!!!</a:t>
            </a:r>
          </a:p>
          <a:p>
            <a:endParaRPr lang="en-US" baseline="0" dirty="0" smtClean="0"/>
          </a:p>
          <a:p>
            <a:r>
              <a:rPr lang="en-US" baseline="0" dirty="0" smtClean="0"/>
              <a:t>USE your voice</a:t>
            </a:r>
            <a:endParaRPr lang="en-US" dirty="0"/>
          </a:p>
        </p:txBody>
      </p:sp>
      <p:sp>
        <p:nvSpPr>
          <p:cNvPr id="4" name="Slide Number Placeholder 3"/>
          <p:cNvSpPr>
            <a:spLocks noGrp="1"/>
          </p:cNvSpPr>
          <p:nvPr>
            <p:ph type="sldNum" sz="quarter" idx="10"/>
          </p:nvPr>
        </p:nvSpPr>
        <p:spPr/>
        <p:txBody>
          <a:bodyPr/>
          <a:lstStyle/>
          <a:p>
            <a:fld id="{20C63AAB-127A-4FD2-A3A8-D5789D5FA811}" type="slidenum">
              <a:rPr lang="en-US" smtClean="0"/>
              <a:t>9</a:t>
            </a:fld>
            <a:endParaRPr lang="en-US" dirty="0"/>
          </a:p>
        </p:txBody>
      </p:sp>
    </p:spTree>
    <p:extLst>
      <p:ext uri="{BB962C8B-B14F-4D97-AF65-F5344CB8AC3E}">
        <p14:creationId xmlns:p14="http://schemas.microsoft.com/office/powerpoint/2010/main" val="30746165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CHANGE IS SLOW</a:t>
            </a:r>
            <a:r>
              <a:rPr lang="en-US" baseline="0" dirty="0" smtClean="0"/>
              <a:t> at times!    </a:t>
            </a:r>
            <a:r>
              <a:rPr lang="en-US" dirty="0" smtClean="0"/>
              <a:t>I am a firm believer</a:t>
            </a:r>
            <a:r>
              <a:rPr lang="en-US" baseline="0" dirty="0" smtClean="0"/>
              <a:t> in the fact it can improve communication.  It helps by creating an equal playing field for communication…..meaning everyone thoughts matter.   It can take time to build that mutual trust and all participants need to really be committed.</a:t>
            </a:r>
            <a:endParaRPr lang="en-US" dirty="0"/>
          </a:p>
        </p:txBody>
      </p:sp>
      <p:sp>
        <p:nvSpPr>
          <p:cNvPr id="4" name="Slide Number Placeholder 3"/>
          <p:cNvSpPr>
            <a:spLocks noGrp="1"/>
          </p:cNvSpPr>
          <p:nvPr>
            <p:ph type="sldNum" sz="quarter" idx="10"/>
          </p:nvPr>
        </p:nvSpPr>
        <p:spPr/>
        <p:txBody>
          <a:bodyPr/>
          <a:lstStyle/>
          <a:p>
            <a:fld id="{20C63AAB-127A-4FD2-A3A8-D5789D5FA811}" type="slidenum">
              <a:rPr lang="en-US" smtClean="0"/>
              <a:t>10</a:t>
            </a:fld>
            <a:endParaRPr lang="en-US" dirty="0"/>
          </a:p>
        </p:txBody>
      </p:sp>
    </p:spTree>
    <p:extLst>
      <p:ext uri="{BB962C8B-B14F-4D97-AF65-F5344CB8AC3E}">
        <p14:creationId xmlns:p14="http://schemas.microsoft.com/office/powerpoint/2010/main" val="5367274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FF79B8D-AADF-40FD-87C9-0426791DF473}" type="datetimeFigureOut">
              <a:rPr lang="en-US" smtClean="0"/>
              <a:t>6/8/2018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02AF5F-1CED-4213-A4BB-146E29D89929}" type="slidenum">
              <a:rPr lang="en-US" smtClean="0"/>
              <a:t>‹#›</a:t>
            </a:fld>
            <a:endParaRPr lang="en-US"/>
          </a:p>
        </p:txBody>
      </p:sp>
    </p:spTree>
    <p:extLst>
      <p:ext uri="{BB962C8B-B14F-4D97-AF65-F5344CB8AC3E}">
        <p14:creationId xmlns:p14="http://schemas.microsoft.com/office/powerpoint/2010/main" val="185173234"/>
      </p:ext>
    </p:extLst>
  </p:cSld>
  <p:clrMapOvr>
    <a:masterClrMapping/>
  </p:clrMapOvr>
  <p:extLst>
    <p:ext uri="{DCECCB84-F9BA-43D5-87BE-67443E8EF086}">
      <p15:sldGuideLst xmlns:p15="http://schemas.microsoft.com/office/powerpoint/2012/main" xmlns=""/>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F79B8D-AADF-40FD-87C9-0426791DF473}" type="datetimeFigureOut">
              <a:rPr lang="en-US" smtClean="0"/>
              <a:t>6/8/2018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02AF5F-1CED-4213-A4BB-146E29D89929}" type="slidenum">
              <a:rPr lang="en-US" smtClean="0"/>
              <a:t>‹#›</a:t>
            </a:fld>
            <a:endParaRPr lang="en-US"/>
          </a:p>
        </p:txBody>
      </p:sp>
    </p:spTree>
    <p:extLst>
      <p:ext uri="{BB962C8B-B14F-4D97-AF65-F5344CB8AC3E}">
        <p14:creationId xmlns:p14="http://schemas.microsoft.com/office/powerpoint/2010/main" val="1702937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F79B8D-AADF-40FD-87C9-0426791DF473}" type="datetimeFigureOut">
              <a:rPr lang="en-US" smtClean="0"/>
              <a:t>6/8/2018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02AF5F-1CED-4213-A4BB-146E29D89929}" type="slidenum">
              <a:rPr lang="en-US" smtClean="0"/>
              <a:t>‹#›</a:t>
            </a:fld>
            <a:endParaRPr lang="en-US"/>
          </a:p>
        </p:txBody>
      </p:sp>
    </p:spTree>
    <p:extLst>
      <p:ext uri="{BB962C8B-B14F-4D97-AF65-F5344CB8AC3E}">
        <p14:creationId xmlns:p14="http://schemas.microsoft.com/office/powerpoint/2010/main" val="91442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F79B8D-AADF-40FD-87C9-0426791DF473}" type="datetimeFigureOut">
              <a:rPr lang="en-US" smtClean="0"/>
              <a:t>6/8/2018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02AF5F-1CED-4213-A4BB-146E29D89929}" type="slidenum">
              <a:rPr lang="en-US" smtClean="0"/>
              <a:t>‹#›</a:t>
            </a:fld>
            <a:endParaRPr lang="en-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8636315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F79B8D-AADF-40FD-87C9-0426791DF473}" type="datetimeFigureOut">
              <a:rPr lang="en-US" smtClean="0"/>
              <a:t>6/8/2018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02AF5F-1CED-4213-A4BB-146E29D89929}" type="slidenum">
              <a:rPr lang="en-US" smtClean="0"/>
              <a:t>‹#›</a:t>
            </a:fld>
            <a:endParaRPr lang="en-US"/>
          </a:p>
        </p:txBody>
      </p:sp>
    </p:spTree>
    <p:extLst>
      <p:ext uri="{BB962C8B-B14F-4D97-AF65-F5344CB8AC3E}">
        <p14:creationId xmlns:p14="http://schemas.microsoft.com/office/powerpoint/2010/main" val="16760030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2FF79B8D-AADF-40FD-87C9-0426791DF473}" type="datetimeFigureOut">
              <a:rPr lang="en-US" smtClean="0"/>
              <a:t>6/8/2018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02AF5F-1CED-4213-A4BB-146E29D89929}" type="slidenum">
              <a:rPr lang="en-US" smtClean="0"/>
              <a:t>‹#›</a:t>
            </a:fld>
            <a:endParaRPr lang="en-US"/>
          </a:p>
        </p:txBody>
      </p:sp>
    </p:spTree>
    <p:extLst>
      <p:ext uri="{BB962C8B-B14F-4D97-AF65-F5344CB8AC3E}">
        <p14:creationId xmlns:p14="http://schemas.microsoft.com/office/powerpoint/2010/main" val="9635151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2FF79B8D-AADF-40FD-87C9-0426791DF473}" type="datetimeFigureOut">
              <a:rPr lang="en-US" smtClean="0"/>
              <a:t>6/8/2018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02AF5F-1CED-4213-A4BB-146E29D89929}" type="slidenum">
              <a:rPr lang="en-US" smtClean="0"/>
              <a:t>‹#›</a:t>
            </a:fld>
            <a:endParaRPr lang="en-US"/>
          </a:p>
        </p:txBody>
      </p:sp>
    </p:spTree>
    <p:extLst>
      <p:ext uri="{BB962C8B-B14F-4D97-AF65-F5344CB8AC3E}">
        <p14:creationId xmlns:p14="http://schemas.microsoft.com/office/powerpoint/2010/main" val="22294596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FF79B8D-AADF-40FD-87C9-0426791DF473}" type="datetimeFigureOut">
              <a:rPr lang="en-US" smtClean="0"/>
              <a:t>6/8/2018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02AF5F-1CED-4213-A4BB-146E29D89929}" type="slidenum">
              <a:rPr lang="en-US" smtClean="0"/>
              <a:t>‹#›</a:t>
            </a:fld>
            <a:endParaRPr lang="en-US"/>
          </a:p>
        </p:txBody>
      </p:sp>
    </p:spTree>
    <p:extLst>
      <p:ext uri="{BB962C8B-B14F-4D97-AF65-F5344CB8AC3E}">
        <p14:creationId xmlns:p14="http://schemas.microsoft.com/office/powerpoint/2010/main" val="12821781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FF79B8D-AADF-40FD-87C9-0426791DF473}" type="datetimeFigureOut">
              <a:rPr lang="en-US" smtClean="0"/>
              <a:t>6/8/2018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02AF5F-1CED-4213-A4BB-146E29D89929}" type="slidenum">
              <a:rPr lang="en-US" smtClean="0"/>
              <a:t>‹#›</a:t>
            </a:fld>
            <a:endParaRPr lang="en-US"/>
          </a:p>
        </p:txBody>
      </p:sp>
    </p:spTree>
    <p:extLst>
      <p:ext uri="{BB962C8B-B14F-4D97-AF65-F5344CB8AC3E}">
        <p14:creationId xmlns:p14="http://schemas.microsoft.com/office/powerpoint/2010/main" val="25493836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F43325-43BA-402D-8405-6927832C14DA}" type="datetime1">
              <a:rPr lang="en-US" smtClean="0"/>
              <a:t>6/8/2018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B5D63ED-0BEE-4B90-8856-A5A23D78D4B9}" type="slidenum">
              <a:rPr lang="en-US" smtClean="0"/>
              <a:t>‹#›</a:t>
            </a:fld>
            <a:endParaRPr lang="en-US" dirty="0"/>
          </a:p>
        </p:txBody>
      </p:sp>
    </p:spTree>
    <p:extLst>
      <p:ext uri="{BB962C8B-B14F-4D97-AF65-F5344CB8AC3E}">
        <p14:creationId xmlns:p14="http://schemas.microsoft.com/office/powerpoint/2010/main" val="462789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FF79B8D-AADF-40FD-87C9-0426791DF473}" type="datetimeFigureOut">
              <a:rPr lang="en-US" smtClean="0"/>
              <a:t>6/8/2018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02AF5F-1CED-4213-A4BB-146E29D89929}" type="slidenum">
              <a:rPr lang="en-US" smtClean="0"/>
              <a:t>‹#›</a:t>
            </a:fld>
            <a:endParaRPr lang="en-US"/>
          </a:p>
        </p:txBody>
      </p:sp>
    </p:spTree>
    <p:extLst>
      <p:ext uri="{BB962C8B-B14F-4D97-AF65-F5344CB8AC3E}">
        <p14:creationId xmlns:p14="http://schemas.microsoft.com/office/powerpoint/2010/main" val="17082856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FF79B8D-AADF-40FD-87C9-0426791DF473}" type="datetimeFigureOut">
              <a:rPr lang="en-US" smtClean="0"/>
              <a:t>6/8/2018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02AF5F-1CED-4213-A4BB-146E29D89929}" type="slidenum">
              <a:rPr lang="en-US" smtClean="0"/>
              <a:t>‹#›</a:t>
            </a:fld>
            <a:endParaRPr lang="en-US"/>
          </a:p>
        </p:txBody>
      </p:sp>
    </p:spTree>
    <p:extLst>
      <p:ext uri="{BB962C8B-B14F-4D97-AF65-F5344CB8AC3E}">
        <p14:creationId xmlns:p14="http://schemas.microsoft.com/office/powerpoint/2010/main" val="4176308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FF79B8D-AADF-40FD-87C9-0426791DF473}" type="datetimeFigureOut">
              <a:rPr lang="en-US" smtClean="0"/>
              <a:t>6/8/2018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02AF5F-1CED-4213-A4BB-146E29D89929}" type="slidenum">
              <a:rPr lang="en-US" smtClean="0"/>
              <a:t>‹#›</a:t>
            </a:fld>
            <a:endParaRPr lang="en-US"/>
          </a:p>
        </p:txBody>
      </p:sp>
    </p:spTree>
    <p:extLst>
      <p:ext uri="{BB962C8B-B14F-4D97-AF65-F5344CB8AC3E}">
        <p14:creationId xmlns:p14="http://schemas.microsoft.com/office/powerpoint/2010/main" val="19010345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FF79B8D-AADF-40FD-87C9-0426791DF473}" type="datetimeFigureOut">
              <a:rPr lang="en-US" smtClean="0"/>
              <a:t>6/8/2018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02AF5F-1CED-4213-A4BB-146E29D89929}" type="slidenum">
              <a:rPr lang="en-US" smtClean="0"/>
              <a:t>‹#›</a:t>
            </a:fld>
            <a:endParaRPr lang="en-US"/>
          </a:p>
        </p:txBody>
      </p:sp>
    </p:spTree>
    <p:extLst>
      <p:ext uri="{BB962C8B-B14F-4D97-AF65-F5344CB8AC3E}">
        <p14:creationId xmlns:p14="http://schemas.microsoft.com/office/powerpoint/2010/main" val="33903746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FF79B8D-AADF-40FD-87C9-0426791DF473}" type="datetimeFigureOut">
              <a:rPr lang="en-US" smtClean="0"/>
              <a:t>6/8/2018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02AF5F-1CED-4213-A4BB-146E29D89929}" type="slidenum">
              <a:rPr lang="en-US" smtClean="0"/>
              <a:t>‹#›</a:t>
            </a:fld>
            <a:endParaRPr lang="en-US"/>
          </a:p>
        </p:txBody>
      </p:sp>
    </p:spTree>
    <p:extLst>
      <p:ext uri="{BB962C8B-B14F-4D97-AF65-F5344CB8AC3E}">
        <p14:creationId xmlns:p14="http://schemas.microsoft.com/office/powerpoint/2010/main" val="29836984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2FF79B8D-AADF-40FD-87C9-0426791DF473}" type="datetimeFigureOut">
              <a:rPr lang="en-US" smtClean="0"/>
              <a:t>6/8/2018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002AF5F-1CED-4213-A4BB-146E29D89929}" type="slidenum">
              <a:rPr lang="en-US" smtClean="0"/>
              <a:t>‹#›</a:t>
            </a:fld>
            <a:endParaRPr lang="en-US"/>
          </a:p>
        </p:txBody>
      </p:sp>
    </p:spTree>
    <p:extLst>
      <p:ext uri="{BB962C8B-B14F-4D97-AF65-F5344CB8AC3E}">
        <p14:creationId xmlns:p14="http://schemas.microsoft.com/office/powerpoint/2010/main" val="217638567"/>
      </p:ext>
    </p:extLst>
  </p:cSld>
  <p:clrMapOvr>
    <a:masterClrMapping/>
  </p:clrMapOvr>
  <p:extLst>
    <p:ext uri="{DCECCB84-F9BA-43D5-87BE-67443E8EF086}">
      <p15:sldGuideLst xmlns:p15="http://schemas.microsoft.com/office/powerpoint/2012/main" xmlns=""/>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F79B8D-AADF-40FD-87C9-0426791DF473}" type="datetimeFigureOut">
              <a:rPr lang="en-US" smtClean="0"/>
              <a:t>6/8/2018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02AF5F-1CED-4213-A4BB-146E29D89929}" type="slidenum">
              <a:rPr lang="en-US" smtClean="0"/>
              <a:t>‹#›</a:t>
            </a:fld>
            <a:endParaRPr lang="en-US"/>
          </a:p>
        </p:txBody>
      </p:sp>
    </p:spTree>
    <p:extLst>
      <p:ext uri="{BB962C8B-B14F-4D97-AF65-F5344CB8AC3E}">
        <p14:creationId xmlns:p14="http://schemas.microsoft.com/office/powerpoint/2010/main" val="1125154418"/>
      </p:ext>
    </p:extLst>
  </p:cSld>
  <p:clrMapOvr>
    <a:masterClrMapping/>
  </p:clrMapOvr>
  <p:extLst>
    <p:ext uri="{DCECCB84-F9BA-43D5-87BE-67443E8EF086}">
      <p15:sldGuideLst xmlns:p15="http://schemas.microsoft.com/office/powerpoint/2012/main" xmlns=""/>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F79B8D-AADF-40FD-87C9-0426791DF473}" type="datetimeFigureOut">
              <a:rPr lang="en-US" smtClean="0"/>
              <a:t>6/8/2018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02AF5F-1CED-4213-A4BB-146E29D89929}" type="slidenum">
              <a:rPr lang="en-US" smtClean="0"/>
              <a:t>‹#›</a:t>
            </a:fld>
            <a:endParaRPr lang="en-US"/>
          </a:p>
        </p:txBody>
      </p:sp>
    </p:spTree>
    <p:extLst>
      <p:ext uri="{BB962C8B-B14F-4D97-AF65-F5344CB8AC3E}">
        <p14:creationId xmlns:p14="http://schemas.microsoft.com/office/powerpoint/2010/main" val="2851658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2FF79B8D-AADF-40FD-87C9-0426791DF473}" type="datetimeFigureOut">
              <a:rPr lang="en-US" smtClean="0"/>
              <a:t>6/8/2018</a:t>
            </a:fld>
            <a:endParaRPr lang="en-US"/>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0002AF5F-1CED-4213-A4BB-146E29D89929}" type="slidenum">
              <a:rPr lang="en-US" smtClean="0"/>
              <a:t>‹#›</a:t>
            </a:fld>
            <a:endParaRPr lang="en-US"/>
          </a:p>
        </p:txBody>
      </p:sp>
    </p:spTree>
    <p:extLst>
      <p:ext uri="{BB962C8B-B14F-4D97-AF65-F5344CB8AC3E}">
        <p14:creationId xmlns:p14="http://schemas.microsoft.com/office/powerpoint/2010/main" val="187826127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mailto:robin@mtnurses.org"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8.xml"/><Relationship Id="rId1" Type="http://schemas.openxmlformats.org/officeDocument/2006/relationships/tags" Target="../tags/tag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941021"/>
            <a:ext cx="8689976" cy="2509213"/>
          </a:xfrm>
        </p:spPr>
        <p:txBody>
          <a:bodyPr/>
          <a:lstStyle/>
          <a:p>
            <a:r>
              <a:rPr lang="en-US" dirty="0" smtClean="0"/>
              <a:t>The FMCS and you!</a:t>
            </a:r>
            <a:endParaRPr lang="en-US" dirty="0"/>
          </a:p>
        </p:txBody>
      </p:sp>
      <p:sp>
        <p:nvSpPr>
          <p:cNvPr id="3" name="Subtitle 2"/>
          <p:cNvSpPr>
            <a:spLocks noGrp="1"/>
          </p:cNvSpPr>
          <p:nvPr>
            <p:ph type="subTitle" idx="1"/>
          </p:nvPr>
        </p:nvSpPr>
        <p:spPr>
          <a:xfrm>
            <a:off x="1855943" y="3931170"/>
            <a:ext cx="8689976" cy="1371599"/>
          </a:xfrm>
        </p:spPr>
        <p:txBody>
          <a:bodyPr>
            <a:normAutofit/>
          </a:bodyPr>
          <a:lstStyle/>
          <a:p>
            <a:r>
              <a:rPr lang="en-US" dirty="0" smtClean="0"/>
              <a:t>Robin Haux, Montana nurses association</a:t>
            </a:r>
          </a:p>
          <a:p>
            <a:r>
              <a:rPr lang="en-US" dirty="0" smtClean="0">
                <a:hlinkClick r:id="rId2"/>
              </a:rPr>
              <a:t>robin@mtnurses.org</a:t>
            </a:r>
            <a:r>
              <a:rPr lang="en-US" dirty="0" smtClean="0"/>
              <a:t>  *  406.431.5934</a:t>
            </a:r>
            <a:endParaRPr lang="en-US" dirty="0"/>
          </a:p>
        </p:txBody>
      </p:sp>
      <p:pic>
        <p:nvPicPr>
          <p:cNvPr id="1026" name="Picture 2" descr="Image result for finger pointing imag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281168">
            <a:off x="9209634" y="1393183"/>
            <a:ext cx="2167901" cy="22975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75229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1700650" y="3953773"/>
            <a:ext cx="8229600" cy="914400"/>
          </a:xfrm>
        </p:spPr>
        <p:txBody>
          <a:bodyPr>
            <a:noAutofit/>
          </a:bodyPr>
          <a:lstStyle/>
          <a:p>
            <a:r>
              <a:rPr lang="en-US" sz="4800" dirty="0">
                <a:solidFill>
                  <a:schemeClr val="accent2">
                    <a:lumMod val="50000"/>
                  </a:schemeClr>
                </a:solidFill>
              </a:rPr>
              <a:t>Do you think LMC committees could improve communication in your workplace?</a:t>
            </a:r>
          </a:p>
        </p:txBody>
      </p:sp>
      <p:sp>
        <p:nvSpPr>
          <p:cNvPr id="4" name="Slide Number Placeholder 3"/>
          <p:cNvSpPr>
            <a:spLocks noGrp="1"/>
          </p:cNvSpPr>
          <p:nvPr>
            <p:ph type="sldNum" sz="quarter" idx="12"/>
          </p:nvPr>
        </p:nvSpPr>
        <p:spPr/>
        <p:txBody>
          <a:bodyPr/>
          <a:lstStyle/>
          <a:p>
            <a:fld id="{EB5D63ED-0BEE-4B90-8856-A5A23D78D4B9}" type="slidenum">
              <a:rPr lang="en-US" smtClean="0"/>
              <a:t>10</a:t>
            </a:fld>
            <a:endParaRPr lang="en-US" dirty="0"/>
          </a:p>
        </p:txBody>
      </p:sp>
      <p:sp>
        <p:nvSpPr>
          <p:cNvPr id="7" name="TextBox 6"/>
          <p:cNvSpPr txBox="1"/>
          <p:nvPr/>
        </p:nvSpPr>
        <p:spPr>
          <a:xfrm>
            <a:off x="1946031" y="533400"/>
            <a:ext cx="8229600" cy="2123658"/>
          </a:xfrm>
          <a:prstGeom prst="rect">
            <a:avLst/>
          </a:prstGeom>
          <a:noFill/>
        </p:spPr>
        <p:txBody>
          <a:bodyPr wrap="square" rtlCol="0">
            <a:spAutoFit/>
          </a:bodyPr>
          <a:lstStyle/>
          <a:p>
            <a:pPr algn="ctr"/>
            <a:r>
              <a:rPr lang="en-US" sz="6600" dirty="0">
                <a:solidFill>
                  <a:schemeClr val="accent1">
                    <a:lumMod val="50000"/>
                  </a:schemeClr>
                </a:solidFill>
              </a:rPr>
              <a:t>Something to think about?</a:t>
            </a:r>
          </a:p>
        </p:txBody>
      </p:sp>
    </p:spTree>
    <p:custDataLst>
      <p:tags r:id="rId1"/>
    </p:custDataLst>
    <p:extLst>
      <p:ext uri="{BB962C8B-B14F-4D97-AF65-F5344CB8AC3E}">
        <p14:creationId xmlns:p14="http://schemas.microsoft.com/office/powerpoint/2010/main" val="19247387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1363" y="2667000"/>
            <a:ext cx="8229600" cy="914400"/>
          </a:xfrm>
        </p:spPr>
        <p:txBody>
          <a:bodyPr>
            <a:noAutofit/>
          </a:bodyPr>
          <a:lstStyle/>
          <a:p>
            <a:r>
              <a:rPr lang="en-US" sz="6600" dirty="0">
                <a:solidFill>
                  <a:schemeClr val="accent2">
                    <a:lumMod val="50000"/>
                  </a:schemeClr>
                </a:solidFill>
              </a:rPr>
              <a:t>What are some topics you believe could be improved if you were </a:t>
            </a:r>
            <a:r>
              <a:rPr lang="en-US" sz="6600" dirty="0" smtClean="0">
                <a:solidFill>
                  <a:schemeClr val="accent2">
                    <a:lumMod val="50000"/>
                  </a:schemeClr>
                </a:solidFill>
              </a:rPr>
              <a:t>to </a:t>
            </a:r>
            <a:r>
              <a:rPr lang="en-US" sz="6600" dirty="0">
                <a:solidFill>
                  <a:schemeClr val="accent2">
                    <a:lumMod val="50000"/>
                  </a:schemeClr>
                </a:solidFill>
              </a:rPr>
              <a:t>participate on a LMC Committee?</a:t>
            </a:r>
          </a:p>
        </p:txBody>
      </p:sp>
      <p:sp>
        <p:nvSpPr>
          <p:cNvPr id="4" name="Slide Number Placeholder 3"/>
          <p:cNvSpPr>
            <a:spLocks noGrp="1"/>
          </p:cNvSpPr>
          <p:nvPr>
            <p:ph type="sldNum" sz="quarter" idx="11"/>
          </p:nvPr>
        </p:nvSpPr>
        <p:spPr>
          <a:xfrm>
            <a:off x="10210800" y="6610350"/>
            <a:ext cx="436880" cy="247650"/>
          </a:xfrm>
        </p:spPr>
        <p:txBody>
          <a:bodyPr/>
          <a:lstStyle/>
          <a:p>
            <a:fld id="{EB5D63ED-0BEE-4B90-8856-A5A23D78D4B9}" type="slidenum">
              <a:rPr lang="en-US" sz="1600"/>
              <a:t>11</a:t>
            </a:fld>
            <a:endParaRPr lang="en-US" sz="1600" dirty="0"/>
          </a:p>
        </p:txBody>
      </p:sp>
    </p:spTree>
    <p:extLst>
      <p:ext uri="{BB962C8B-B14F-4D97-AF65-F5344CB8AC3E}">
        <p14:creationId xmlns:p14="http://schemas.microsoft.com/office/powerpoint/2010/main" val="3335877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38859" y="1933731"/>
            <a:ext cx="8244590" cy="1569660"/>
          </a:xfrm>
          <a:prstGeom prst="rect">
            <a:avLst/>
          </a:prstGeom>
          <a:noFill/>
        </p:spPr>
        <p:txBody>
          <a:bodyPr wrap="square" rtlCol="0">
            <a:spAutoFit/>
          </a:bodyPr>
          <a:lstStyle/>
          <a:p>
            <a:pPr algn="ctr"/>
            <a:r>
              <a:rPr lang="en-US" sz="9600" dirty="0" smtClean="0"/>
              <a:t>Questions??</a:t>
            </a:r>
            <a:endParaRPr lang="en-US" sz="9600" dirty="0"/>
          </a:p>
        </p:txBody>
      </p:sp>
    </p:spTree>
    <p:extLst>
      <p:ext uri="{BB962C8B-B14F-4D97-AF65-F5344CB8AC3E}">
        <p14:creationId xmlns:p14="http://schemas.microsoft.com/office/powerpoint/2010/main" val="7968755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3511" y="174171"/>
            <a:ext cx="8229600" cy="914400"/>
          </a:xfrm>
          <a:solidFill>
            <a:schemeClr val="accent2">
              <a:lumMod val="60000"/>
              <a:lumOff val="40000"/>
            </a:schemeClr>
          </a:solidFill>
        </p:spPr>
        <p:txBody>
          <a:bodyPr>
            <a:normAutofit fontScale="90000"/>
          </a:bodyPr>
          <a:lstStyle/>
          <a:p>
            <a:pPr algn="ctr"/>
            <a:r>
              <a:rPr lang="en-US" dirty="0" smtClean="0">
                <a:solidFill>
                  <a:schemeClr val="tx1"/>
                </a:solidFill>
              </a:rPr>
              <a:t>History of the Federal Mediation and conciliation Service (FMCS)</a:t>
            </a:r>
            <a:endParaRPr lang="en-US" dirty="0">
              <a:solidFill>
                <a:schemeClr val="tx1"/>
              </a:solidFill>
            </a:endParaRPr>
          </a:p>
        </p:txBody>
      </p:sp>
      <p:sp>
        <p:nvSpPr>
          <p:cNvPr id="3" name="Content Placeholder 2"/>
          <p:cNvSpPr>
            <a:spLocks noGrp="1"/>
          </p:cNvSpPr>
          <p:nvPr>
            <p:ph sz="quarter" idx="13"/>
          </p:nvPr>
        </p:nvSpPr>
        <p:spPr>
          <a:xfrm>
            <a:off x="1663511" y="1181427"/>
            <a:ext cx="8763000" cy="4724400"/>
          </a:xfrm>
        </p:spPr>
        <p:txBody>
          <a:bodyPr>
            <a:noAutofit/>
          </a:bodyPr>
          <a:lstStyle/>
          <a:p>
            <a:r>
              <a:rPr lang="en-US" sz="2400" dirty="0"/>
              <a:t>The Federal Mediation and Conciliation Service (FMCS), and independent agency within the federal government was established by the Labor Management Relations Act of 1947.</a:t>
            </a:r>
          </a:p>
          <a:p>
            <a:r>
              <a:rPr lang="en-US" sz="2400" dirty="0"/>
              <a:t>The FMCS was created to resolve collective bargaining disputes AND to promote the development of sound and stable labor-management relations</a:t>
            </a:r>
          </a:p>
          <a:p>
            <a:r>
              <a:rPr lang="en-US" sz="2400" dirty="0"/>
              <a:t>Through practice and legislation, this mission has evolved to include “fostering the establishment and maintenance of constructive joint processes to improve labor-management relationships, employment security and organizational effectiveness”</a:t>
            </a:r>
          </a:p>
        </p:txBody>
      </p:sp>
      <p:sp>
        <p:nvSpPr>
          <p:cNvPr id="4" name="Slide Number Placeholder 3"/>
          <p:cNvSpPr>
            <a:spLocks noGrp="1"/>
          </p:cNvSpPr>
          <p:nvPr>
            <p:ph type="sldNum" sz="quarter" idx="12"/>
          </p:nvPr>
        </p:nvSpPr>
        <p:spPr>
          <a:xfrm>
            <a:off x="10240617" y="6629400"/>
            <a:ext cx="381000" cy="228600"/>
          </a:xfrm>
        </p:spPr>
        <p:txBody>
          <a:bodyPr/>
          <a:lstStyle/>
          <a:p>
            <a:fld id="{EB5D63ED-0BEE-4B90-8856-A5A23D78D4B9}" type="slidenum">
              <a:rPr lang="en-US" sz="1600"/>
              <a:t>2</a:t>
            </a:fld>
            <a:endParaRPr lang="en-US" sz="1600" dirty="0"/>
          </a:p>
        </p:txBody>
      </p:sp>
    </p:spTree>
    <p:extLst>
      <p:ext uri="{BB962C8B-B14F-4D97-AF65-F5344CB8AC3E}">
        <p14:creationId xmlns:p14="http://schemas.microsoft.com/office/powerpoint/2010/main" val="6470310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lstStyle/>
          <a:p>
            <a:endParaRPr lang="en-US"/>
          </a:p>
        </p:txBody>
      </p:sp>
      <p:pic>
        <p:nvPicPr>
          <p:cNvPr id="4" name="Picture 3"/>
          <p:cNvPicPr>
            <a:picLocks noChangeAspect="1"/>
          </p:cNvPicPr>
          <p:nvPr/>
        </p:nvPicPr>
        <p:blipFill>
          <a:blip r:embed="rId3"/>
          <a:stretch>
            <a:fillRect/>
          </a:stretch>
        </p:blipFill>
        <p:spPr>
          <a:xfrm>
            <a:off x="323850" y="247650"/>
            <a:ext cx="11544300" cy="6362700"/>
          </a:xfrm>
          <a:prstGeom prst="rect">
            <a:avLst/>
          </a:prstGeom>
        </p:spPr>
      </p:pic>
      <p:sp>
        <p:nvSpPr>
          <p:cNvPr id="5" name="Left Arrow 4"/>
          <p:cNvSpPr/>
          <p:nvPr/>
        </p:nvSpPr>
        <p:spPr>
          <a:xfrm>
            <a:off x="6095687" y="3769743"/>
            <a:ext cx="690113" cy="38818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Left Arrow 5"/>
          <p:cNvSpPr/>
          <p:nvPr/>
        </p:nvSpPr>
        <p:spPr>
          <a:xfrm>
            <a:off x="6877815" y="4218427"/>
            <a:ext cx="690113" cy="38818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22971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4"/>
          <p:cNvSpPr>
            <a:spLocks noGrp="1"/>
          </p:cNvSpPr>
          <p:nvPr>
            <p:ph type="title"/>
          </p:nvPr>
        </p:nvSpPr>
        <p:spPr>
          <a:xfrm>
            <a:off x="1752600" y="609600"/>
            <a:ext cx="8229600" cy="914400"/>
          </a:xfrm>
          <a:effectLst>
            <a:outerShdw blurRad="50800" dist="38100" dir="2700000" algn="tl" rotWithShape="0">
              <a:prstClr val="black">
                <a:alpha val="40000"/>
              </a:prstClr>
            </a:outerShdw>
          </a:effectLst>
          <a:scene3d>
            <a:camera prst="orthographicFront"/>
            <a:lightRig rig="threePt" dir="t"/>
          </a:scene3d>
          <a:sp3d>
            <a:bevelT w="241300" h="292100"/>
          </a:sp3d>
        </p:spPr>
        <p:style>
          <a:lnRef idx="1">
            <a:schemeClr val="accent3"/>
          </a:lnRef>
          <a:fillRef idx="2">
            <a:schemeClr val="accent3"/>
          </a:fillRef>
          <a:effectRef idx="1">
            <a:schemeClr val="accent3"/>
          </a:effectRef>
          <a:fontRef idx="minor">
            <a:schemeClr val="dk1"/>
          </a:fontRef>
        </p:style>
        <p:txBody>
          <a:bodyPr>
            <a:normAutofit/>
          </a:bodyPr>
          <a:lstStyle/>
          <a:p>
            <a:pPr algn="ctr"/>
            <a:r>
              <a:rPr lang="en-US" sz="3200" b="1" dirty="0"/>
              <a:t>In the LMC training, the parties learn…</a:t>
            </a:r>
          </a:p>
        </p:txBody>
      </p:sp>
      <p:sp>
        <p:nvSpPr>
          <p:cNvPr id="4" name="Slide Number Placeholder 3"/>
          <p:cNvSpPr>
            <a:spLocks noGrp="1"/>
          </p:cNvSpPr>
          <p:nvPr>
            <p:ph type="sldNum" sz="quarter" idx="11"/>
          </p:nvPr>
        </p:nvSpPr>
        <p:spPr>
          <a:effectLst>
            <a:outerShdw blurRad="50800" dist="38100" dir="2700000" algn="tl" rotWithShape="0">
              <a:prstClr val="black">
                <a:alpha val="40000"/>
              </a:prstClr>
            </a:outerShdw>
          </a:effectLst>
          <a:scene3d>
            <a:camera prst="orthographicFront"/>
            <a:lightRig rig="threePt" dir="t"/>
          </a:scene3d>
          <a:sp3d>
            <a:bevelT w="184150"/>
          </a:sp3d>
        </p:spPr>
        <p:txBody>
          <a:bodyPr/>
          <a:lstStyle/>
          <a:p>
            <a:fld id="{EB5D63ED-0BEE-4B90-8856-A5A23D78D4B9}" type="slidenum">
              <a:rPr lang="en-US" sz="1600"/>
              <a:t>4</a:t>
            </a:fld>
            <a:endParaRPr lang="en-US" sz="1600" dirty="0"/>
          </a:p>
        </p:txBody>
      </p:sp>
      <p:sp>
        <p:nvSpPr>
          <p:cNvPr id="6" name="Subtitle 5"/>
          <p:cNvSpPr>
            <a:spLocks noGrp="1"/>
          </p:cNvSpPr>
          <p:nvPr>
            <p:ph type="subTitle" idx="4294967295"/>
          </p:nvPr>
        </p:nvSpPr>
        <p:spPr>
          <a:xfrm>
            <a:off x="1524000" y="2057400"/>
            <a:ext cx="8915400" cy="4419600"/>
          </a:xfrm>
        </p:spPr>
        <p:txBody>
          <a:bodyPr>
            <a:normAutofit fontScale="85000" lnSpcReduction="20000"/>
          </a:bodyPr>
          <a:lstStyle/>
          <a:p>
            <a:pPr marL="514350" indent="-514350">
              <a:buAutoNum type="arabicPeriod"/>
            </a:pPr>
            <a:r>
              <a:rPr lang="en-US" sz="2800" dirty="0">
                <a:solidFill>
                  <a:schemeClr val="accent5">
                    <a:lumMod val="75000"/>
                  </a:schemeClr>
                </a:solidFill>
              </a:rPr>
              <a:t>Establish and maintain LMC Committees by bringing representatives together to communicate over subjects of mutual interest.</a:t>
            </a:r>
          </a:p>
          <a:p>
            <a:pPr marL="514350" indent="-514350">
              <a:buAutoNum type="arabicPeriod"/>
            </a:pPr>
            <a:r>
              <a:rPr lang="en-US" sz="2800" dirty="0">
                <a:solidFill>
                  <a:schemeClr val="accent5">
                    <a:lumMod val="75000"/>
                  </a:schemeClr>
                </a:solidFill>
              </a:rPr>
              <a:t>Begin building the foundation for an working organization committed to cooperative efforts through an ongoing forum to deal with common problems</a:t>
            </a:r>
          </a:p>
          <a:p>
            <a:pPr marL="514350" indent="-514350">
              <a:buAutoNum type="arabicPeriod" startAt="3"/>
            </a:pPr>
            <a:r>
              <a:rPr lang="en-US" sz="2800" dirty="0">
                <a:solidFill>
                  <a:schemeClr val="accent5">
                    <a:lumMod val="75000"/>
                  </a:schemeClr>
                </a:solidFill>
              </a:rPr>
              <a:t>Consensus – building and problem solving processes to collaborate on issues in the work place.</a:t>
            </a:r>
          </a:p>
          <a:p>
            <a:pPr marL="514350" indent="-514350">
              <a:buAutoNum type="arabicPeriod" startAt="3"/>
            </a:pPr>
            <a:r>
              <a:rPr lang="en-US" sz="2800" dirty="0">
                <a:solidFill>
                  <a:schemeClr val="accent5">
                    <a:lumMod val="75000"/>
                  </a:schemeClr>
                </a:solidFill>
              </a:rPr>
              <a:t>Finally, they create a LMC Charter</a:t>
            </a:r>
          </a:p>
        </p:txBody>
      </p:sp>
    </p:spTree>
    <p:extLst>
      <p:ext uri="{BB962C8B-B14F-4D97-AF65-F5344CB8AC3E}">
        <p14:creationId xmlns:p14="http://schemas.microsoft.com/office/powerpoint/2010/main" val="12826257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1" y="455106"/>
            <a:ext cx="4876257" cy="766396"/>
          </a:xfrm>
        </p:spPr>
        <p:txBody>
          <a:bodyPr>
            <a:normAutofit fontScale="90000"/>
          </a:bodyPr>
          <a:lstStyle/>
          <a:p>
            <a:r>
              <a:rPr lang="en-US" dirty="0" smtClean="0"/>
              <a:t>What is the LMC Charter?</a:t>
            </a:r>
            <a:endParaRPr lang="en-US" dirty="0"/>
          </a:p>
        </p:txBody>
      </p:sp>
      <p:sp>
        <p:nvSpPr>
          <p:cNvPr id="3" name="Slide Number Placeholder 2"/>
          <p:cNvSpPr>
            <a:spLocks noGrp="1"/>
          </p:cNvSpPr>
          <p:nvPr>
            <p:ph type="sldNum" sz="quarter" idx="11"/>
          </p:nvPr>
        </p:nvSpPr>
        <p:spPr/>
        <p:txBody>
          <a:bodyPr/>
          <a:lstStyle/>
          <a:p>
            <a:fld id="{EB5D63ED-0BEE-4B90-8856-A5A23D78D4B9}" type="slidenum">
              <a:rPr lang="en-US" smtClean="0"/>
              <a:t>5</a:t>
            </a:fld>
            <a:endParaRPr lang="en-US" dirty="0"/>
          </a:p>
        </p:txBody>
      </p:sp>
      <p:sp>
        <p:nvSpPr>
          <p:cNvPr id="4" name="TextBox 3"/>
          <p:cNvSpPr txBox="1"/>
          <p:nvPr/>
        </p:nvSpPr>
        <p:spPr>
          <a:xfrm>
            <a:off x="1675857" y="1254692"/>
            <a:ext cx="6248400" cy="5386090"/>
          </a:xfrm>
          <a:prstGeom prst="rect">
            <a:avLst/>
          </a:prstGeom>
          <a:noFill/>
        </p:spPr>
        <p:txBody>
          <a:bodyPr wrap="square" rtlCol="0">
            <a:spAutoFit/>
          </a:bodyPr>
          <a:lstStyle/>
          <a:p>
            <a:pPr marL="285750" indent="-285750">
              <a:buFont typeface="Arial" panose="020B0604020202020204" pitchFamily="34" charset="0"/>
              <a:buChar char="•"/>
            </a:pPr>
            <a:r>
              <a:rPr lang="en-US" sz="2800" dirty="0"/>
              <a:t>A LMC Charter contains (through mutual agreement)</a:t>
            </a:r>
          </a:p>
          <a:p>
            <a:pPr marL="285750" indent="-285750">
              <a:buFont typeface="Arial" panose="020B0604020202020204" pitchFamily="34" charset="0"/>
              <a:buChar char="•"/>
            </a:pPr>
            <a:endParaRPr lang="en-US" sz="2800" dirty="0"/>
          </a:p>
          <a:p>
            <a:pPr marL="742950" lvl="1" indent="-285750">
              <a:buFont typeface="Arial" panose="020B0604020202020204" pitchFamily="34" charset="0"/>
              <a:buChar char="•"/>
            </a:pPr>
            <a:r>
              <a:rPr lang="en-US" sz="2400" dirty="0">
                <a:solidFill>
                  <a:schemeClr val="accent1">
                    <a:lumMod val="75000"/>
                  </a:schemeClr>
                </a:solidFill>
              </a:rPr>
              <a:t>Mission Statement</a:t>
            </a:r>
          </a:p>
          <a:p>
            <a:pPr marL="742950" lvl="1" indent="-285750">
              <a:buFont typeface="Arial" panose="020B0604020202020204" pitchFamily="34" charset="0"/>
              <a:buChar char="•"/>
            </a:pPr>
            <a:r>
              <a:rPr lang="en-US" sz="2400" dirty="0">
                <a:solidFill>
                  <a:schemeClr val="accent1">
                    <a:lumMod val="75000"/>
                  </a:schemeClr>
                </a:solidFill>
              </a:rPr>
              <a:t>Goals and Objectives</a:t>
            </a:r>
          </a:p>
          <a:p>
            <a:pPr marL="742950" lvl="1" indent="-285750">
              <a:buFont typeface="Arial" panose="020B0604020202020204" pitchFamily="34" charset="0"/>
              <a:buChar char="•"/>
            </a:pPr>
            <a:r>
              <a:rPr lang="en-US" sz="2400" dirty="0">
                <a:solidFill>
                  <a:schemeClr val="accent1">
                    <a:lumMod val="75000"/>
                  </a:schemeClr>
                </a:solidFill>
              </a:rPr>
              <a:t>Defined membership</a:t>
            </a:r>
          </a:p>
          <a:p>
            <a:pPr marL="742950" lvl="1" indent="-285750">
              <a:buFont typeface="Arial" panose="020B0604020202020204" pitchFamily="34" charset="0"/>
              <a:buChar char="•"/>
            </a:pPr>
            <a:r>
              <a:rPr lang="en-US" sz="2400" dirty="0">
                <a:solidFill>
                  <a:schemeClr val="accent1">
                    <a:lumMod val="75000"/>
                  </a:schemeClr>
                </a:solidFill>
              </a:rPr>
              <a:t>Meeting chairs</a:t>
            </a:r>
          </a:p>
          <a:p>
            <a:pPr marL="742950" lvl="1" indent="-285750">
              <a:buFont typeface="Arial" panose="020B0604020202020204" pitchFamily="34" charset="0"/>
              <a:buChar char="•"/>
            </a:pPr>
            <a:r>
              <a:rPr lang="en-US" sz="2400" dirty="0">
                <a:solidFill>
                  <a:schemeClr val="accent1">
                    <a:lumMod val="75000"/>
                  </a:schemeClr>
                </a:solidFill>
              </a:rPr>
              <a:t>Decision making process (consensus, </a:t>
            </a:r>
            <a:r>
              <a:rPr lang="en-US" sz="2400" dirty="0" err="1">
                <a:solidFill>
                  <a:schemeClr val="accent1">
                    <a:lumMod val="75000"/>
                  </a:schemeClr>
                </a:solidFill>
              </a:rPr>
              <a:t>etc</a:t>
            </a:r>
            <a:r>
              <a:rPr lang="en-US" sz="2400" dirty="0">
                <a:solidFill>
                  <a:schemeClr val="accent1">
                    <a:lumMod val="75000"/>
                  </a:schemeClr>
                </a:solidFill>
              </a:rPr>
              <a:t>)</a:t>
            </a:r>
          </a:p>
          <a:p>
            <a:pPr marL="742950" lvl="1" indent="-285750">
              <a:buFont typeface="Arial" panose="020B0604020202020204" pitchFamily="34" charset="0"/>
              <a:buChar char="•"/>
            </a:pPr>
            <a:r>
              <a:rPr lang="en-US" sz="2400" dirty="0">
                <a:solidFill>
                  <a:schemeClr val="accent1">
                    <a:lumMod val="75000"/>
                  </a:schemeClr>
                </a:solidFill>
              </a:rPr>
              <a:t>Sphere of Influence </a:t>
            </a:r>
            <a:r>
              <a:rPr lang="en-US" sz="2000" dirty="0">
                <a:solidFill>
                  <a:schemeClr val="accent1">
                    <a:lumMod val="75000"/>
                  </a:schemeClr>
                </a:solidFill>
              </a:rPr>
              <a:t>(level of authority: 1-full, 2- recommended, 3-no authority**</a:t>
            </a:r>
          </a:p>
          <a:p>
            <a:pPr marL="742950" lvl="1" indent="-285750">
              <a:buFont typeface="Arial" panose="020B0604020202020204" pitchFamily="34" charset="0"/>
              <a:buChar char="•"/>
            </a:pPr>
            <a:r>
              <a:rPr lang="en-US" sz="2400" dirty="0">
                <a:solidFill>
                  <a:schemeClr val="accent1">
                    <a:lumMod val="75000"/>
                  </a:schemeClr>
                </a:solidFill>
              </a:rPr>
              <a:t>Behavior Norms</a:t>
            </a:r>
          </a:p>
          <a:p>
            <a:pPr marL="742950" lvl="1" indent="-285750">
              <a:buFont typeface="Arial" panose="020B0604020202020204" pitchFamily="34" charset="0"/>
              <a:buChar char="•"/>
            </a:pPr>
            <a:r>
              <a:rPr lang="en-US" sz="2400" dirty="0">
                <a:solidFill>
                  <a:schemeClr val="accent1">
                    <a:lumMod val="75000"/>
                  </a:schemeClr>
                </a:solidFill>
              </a:rPr>
              <a:t>Guests/Observers</a:t>
            </a:r>
          </a:p>
          <a:p>
            <a:pPr marL="742950" lvl="1" indent="-285750">
              <a:buFont typeface="Arial" panose="020B0604020202020204" pitchFamily="34" charset="0"/>
              <a:buChar char="•"/>
            </a:pPr>
            <a:r>
              <a:rPr lang="en-US" sz="2400" dirty="0">
                <a:solidFill>
                  <a:schemeClr val="accent1">
                    <a:lumMod val="75000"/>
                  </a:schemeClr>
                </a:solidFill>
              </a:rPr>
              <a:t>Meeting frequency and Agenda process</a:t>
            </a:r>
          </a:p>
          <a:p>
            <a:pPr marL="742950" lvl="1" indent="-285750">
              <a:buFont typeface="Arial" panose="020B0604020202020204" pitchFamily="34" charset="0"/>
              <a:buChar char="•"/>
            </a:pPr>
            <a:r>
              <a:rPr lang="en-US" sz="2400" dirty="0" err="1">
                <a:solidFill>
                  <a:schemeClr val="accent1">
                    <a:lumMod val="75000"/>
                  </a:schemeClr>
                </a:solidFill>
              </a:rPr>
              <a:t>Etc</a:t>
            </a:r>
            <a:r>
              <a:rPr lang="en-US" sz="2400" dirty="0">
                <a:solidFill>
                  <a:schemeClr val="accent1">
                    <a:lumMod val="75000"/>
                  </a:schemeClr>
                </a:solidFill>
              </a:rPr>
              <a:t>…</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703582">
            <a:off x="8366011" y="585311"/>
            <a:ext cx="2581275" cy="1771650"/>
          </a:xfrm>
          <a:prstGeom prst="rect">
            <a:avLst/>
          </a:prstGeom>
        </p:spPr>
      </p:pic>
    </p:spTree>
    <p:extLst>
      <p:ext uri="{BB962C8B-B14F-4D97-AF65-F5344CB8AC3E}">
        <p14:creationId xmlns:p14="http://schemas.microsoft.com/office/powerpoint/2010/main" val="18172220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#1 issue for LMC or PCC (Professional Conference Committees)*</a:t>
            </a:r>
            <a:endParaRPr lang="en-US" dirty="0"/>
          </a:p>
        </p:txBody>
      </p:sp>
      <p:sp>
        <p:nvSpPr>
          <p:cNvPr id="4" name="Rectangle 3"/>
          <p:cNvSpPr/>
          <p:nvPr/>
        </p:nvSpPr>
        <p:spPr>
          <a:xfrm rot="21155262">
            <a:off x="1035169" y="2967335"/>
            <a:ext cx="9998015" cy="1569660"/>
          </a:xfrm>
          <a:prstGeom prst="rect">
            <a:avLst/>
          </a:prstGeom>
          <a:noFill/>
          <a:scene3d>
            <a:camera prst="orthographicFront"/>
            <a:lightRig rig="threePt" dir="t"/>
          </a:scene3d>
          <a:sp3d>
            <a:bevelT/>
          </a:sp3d>
        </p:spPr>
        <p:txBody>
          <a:bodyPr wrap="square" lIns="91440" tIns="45720" rIns="91440" bIns="45720">
            <a:spAutoFit/>
          </a:bodyPr>
          <a:lstStyle/>
          <a:p>
            <a:pPr algn="ctr"/>
            <a:r>
              <a:rPr lang="en-US" sz="96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FOLLOW UP</a:t>
            </a:r>
            <a:endParaRPr lang="en-US" sz="96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34584851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1066800"/>
            <a:ext cx="8229600" cy="914400"/>
          </a:xfrm>
        </p:spPr>
        <p:txBody>
          <a:bodyPr>
            <a:noAutofit/>
          </a:bodyPr>
          <a:lstStyle/>
          <a:p>
            <a:r>
              <a:rPr lang="en-US" sz="7200" dirty="0">
                <a:solidFill>
                  <a:schemeClr val="accent1">
                    <a:lumMod val="75000"/>
                  </a:schemeClr>
                </a:solidFill>
                <a:latin typeface="+mn-lt"/>
              </a:rPr>
              <a:t>How is LMC working in Montana?</a:t>
            </a:r>
          </a:p>
        </p:txBody>
      </p:sp>
      <p:sp>
        <p:nvSpPr>
          <p:cNvPr id="3" name="Slide Number Placeholder 2"/>
          <p:cNvSpPr>
            <a:spLocks noGrp="1"/>
          </p:cNvSpPr>
          <p:nvPr>
            <p:ph type="sldNum" sz="quarter" idx="11"/>
          </p:nvPr>
        </p:nvSpPr>
        <p:spPr/>
        <p:txBody>
          <a:bodyPr/>
          <a:lstStyle/>
          <a:p>
            <a:fld id="{EB5D63ED-0BEE-4B90-8856-A5A23D78D4B9}" type="slidenum">
              <a:rPr lang="en-US" smtClean="0"/>
              <a:t>7</a:t>
            </a:fld>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964349">
            <a:off x="5303028" y="3034836"/>
            <a:ext cx="4720671" cy="3144693"/>
          </a:xfrm>
          <a:prstGeom prst="rect">
            <a:avLst/>
          </a:prstGeom>
          <a:solidFill>
            <a:schemeClr val="bg2">
              <a:lumMod val="50000"/>
              <a:alpha val="23000"/>
            </a:schemeClr>
          </a:solidFill>
        </p:spPr>
      </p:pic>
    </p:spTree>
    <p:extLst>
      <p:ext uri="{BB962C8B-B14F-4D97-AF65-F5344CB8AC3E}">
        <p14:creationId xmlns:p14="http://schemas.microsoft.com/office/powerpoint/2010/main" val="37512219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457200"/>
            <a:ext cx="8229600" cy="914400"/>
          </a:xfrm>
        </p:spPr>
        <p:txBody>
          <a:bodyPr/>
          <a:lstStyle/>
          <a:p>
            <a:r>
              <a:rPr lang="en-US" dirty="0" smtClean="0"/>
              <a:t>MNA Facilities covered by a CBA:</a:t>
            </a:r>
            <a:endParaRPr lang="en-US" dirty="0"/>
          </a:p>
        </p:txBody>
      </p:sp>
      <p:pic>
        <p:nvPicPr>
          <p:cNvPr id="5" name="Content Placeholder 4"/>
          <p:cNvPicPr>
            <a:picLocks noGrp="1" noChangeAspect="1"/>
          </p:cNvPicPr>
          <p:nvPr>
            <p:ph idx="4294967295"/>
          </p:nvPr>
        </p:nvPicPr>
        <p:blipFill>
          <a:blip r:embed="rId3" cstate="print">
            <a:extLst>
              <a:ext uri="{28A0092B-C50C-407E-A947-70E740481C1C}">
                <a14:useLocalDpi xmlns:a14="http://schemas.microsoft.com/office/drawing/2010/main" val="0"/>
              </a:ext>
            </a:extLst>
          </a:blip>
          <a:stretch>
            <a:fillRect/>
          </a:stretch>
        </p:blipFill>
        <p:spPr>
          <a:xfrm>
            <a:off x="2590801" y="1490419"/>
            <a:ext cx="7099101" cy="5237895"/>
          </a:xfrm>
          <a:prstGeom prst="rect">
            <a:avLst/>
          </a:prstGeom>
        </p:spPr>
      </p:pic>
      <p:sp>
        <p:nvSpPr>
          <p:cNvPr id="4" name="Slide Number Placeholder 3"/>
          <p:cNvSpPr>
            <a:spLocks noGrp="1"/>
          </p:cNvSpPr>
          <p:nvPr>
            <p:ph type="sldNum" sz="quarter" idx="11"/>
          </p:nvPr>
        </p:nvSpPr>
        <p:spPr>
          <a:xfrm>
            <a:off x="10210800" y="6610350"/>
            <a:ext cx="436880" cy="247650"/>
          </a:xfrm>
        </p:spPr>
        <p:txBody>
          <a:bodyPr/>
          <a:lstStyle/>
          <a:p>
            <a:fld id="{EB5D63ED-0BEE-4B90-8856-A5A23D78D4B9}" type="slidenum">
              <a:rPr lang="en-US" sz="1600"/>
              <a:t>8</a:t>
            </a:fld>
            <a:endParaRPr lang="en-US" sz="1600" dirty="0"/>
          </a:p>
        </p:txBody>
      </p:sp>
    </p:spTree>
    <p:extLst>
      <p:ext uri="{BB962C8B-B14F-4D97-AF65-F5344CB8AC3E}">
        <p14:creationId xmlns:p14="http://schemas.microsoft.com/office/powerpoint/2010/main" val="11407204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i="1" dirty="0">
                <a:solidFill>
                  <a:schemeClr val="accent2">
                    <a:lumMod val="50000"/>
                  </a:schemeClr>
                </a:solidFill>
              </a:rPr>
              <a:t>Why is increasing RN input in the workplace so important?</a:t>
            </a:r>
          </a:p>
        </p:txBody>
      </p:sp>
      <p:sp>
        <p:nvSpPr>
          <p:cNvPr id="3" name="Content Placeholder 2"/>
          <p:cNvSpPr>
            <a:spLocks noGrp="1"/>
          </p:cNvSpPr>
          <p:nvPr>
            <p:ph idx="4294967295"/>
          </p:nvPr>
        </p:nvSpPr>
        <p:spPr>
          <a:xfrm>
            <a:off x="1981200" y="2209801"/>
            <a:ext cx="8229600" cy="3200400"/>
          </a:xfrm>
          <a:prstGeom prst="rect">
            <a:avLst/>
          </a:prstGeom>
        </p:spPr>
        <p:txBody>
          <a:bodyPr>
            <a:normAutofit fontScale="85000" lnSpcReduction="10000"/>
          </a:bodyPr>
          <a:lstStyle/>
          <a:p>
            <a:pPr algn="ctr"/>
            <a:r>
              <a:rPr lang="en-US" sz="3200" dirty="0"/>
              <a:t> 22 states and Washington, DC have more that</a:t>
            </a:r>
          </a:p>
          <a:p>
            <a:pPr marL="0" indent="0" algn="ctr">
              <a:buNone/>
            </a:pPr>
            <a:r>
              <a:rPr lang="en-US" sz="4400" b="1" i="1" dirty="0"/>
              <a:t>ONE</a:t>
            </a:r>
            <a:r>
              <a:rPr lang="en-US" sz="4400" dirty="0"/>
              <a:t> </a:t>
            </a:r>
            <a:r>
              <a:rPr lang="en-US" sz="4400" i="1" dirty="0"/>
              <a:t>nurse for every </a:t>
            </a:r>
            <a:r>
              <a:rPr lang="en-US" sz="4400" b="1" i="1" dirty="0"/>
              <a:t>100</a:t>
            </a:r>
            <a:r>
              <a:rPr lang="en-US" sz="4400" i="1" dirty="0"/>
              <a:t> people</a:t>
            </a:r>
            <a:r>
              <a:rPr lang="en-US" sz="3200" dirty="0"/>
              <a:t>!</a:t>
            </a:r>
          </a:p>
          <a:p>
            <a:pPr marL="0" indent="0" algn="ctr">
              <a:buNone/>
            </a:pPr>
            <a:r>
              <a:rPr lang="en-US" sz="3200" dirty="0"/>
              <a:t>and</a:t>
            </a:r>
          </a:p>
          <a:p>
            <a:pPr marL="0" indent="0" algn="ctr">
              <a:buNone/>
            </a:pPr>
            <a:r>
              <a:rPr lang="en-US" sz="3600" dirty="0"/>
              <a:t>Nurses are the </a:t>
            </a:r>
            <a:r>
              <a:rPr lang="en-US" sz="4800" b="1" i="1" dirty="0"/>
              <a:t>MOST</a:t>
            </a:r>
            <a:r>
              <a:rPr lang="en-US" sz="3600" dirty="0"/>
              <a:t> trusted profession!</a:t>
            </a:r>
          </a:p>
          <a:p>
            <a:pPr marL="0" indent="0" algn="ctr">
              <a:buNone/>
            </a:pPr>
            <a:endParaRPr lang="en-US" sz="3200" dirty="0"/>
          </a:p>
        </p:txBody>
      </p:sp>
      <p:sp>
        <p:nvSpPr>
          <p:cNvPr id="4" name="Slide Number Placeholder 3"/>
          <p:cNvSpPr>
            <a:spLocks noGrp="1"/>
          </p:cNvSpPr>
          <p:nvPr>
            <p:ph type="sldNum" sz="quarter" idx="11"/>
          </p:nvPr>
        </p:nvSpPr>
        <p:spPr/>
        <p:txBody>
          <a:bodyPr/>
          <a:lstStyle/>
          <a:p>
            <a:fld id="{EB5D63ED-0BEE-4B90-8856-A5A23D78D4B9}" type="slidenum">
              <a:rPr lang="en-US" smtClean="0"/>
              <a:t>9</a:t>
            </a:fld>
            <a:endParaRPr lang="en-US" dirty="0"/>
          </a:p>
        </p:txBody>
      </p:sp>
      <p:sp>
        <p:nvSpPr>
          <p:cNvPr id="6" name="TextBox 5"/>
          <p:cNvSpPr txBox="1"/>
          <p:nvPr/>
        </p:nvSpPr>
        <p:spPr>
          <a:xfrm>
            <a:off x="3581400" y="5943600"/>
            <a:ext cx="6685280" cy="523220"/>
          </a:xfrm>
          <a:prstGeom prst="rect">
            <a:avLst/>
          </a:prstGeom>
          <a:noFill/>
        </p:spPr>
        <p:txBody>
          <a:bodyPr wrap="square" rtlCol="0">
            <a:spAutoFit/>
          </a:bodyPr>
          <a:lstStyle/>
          <a:p>
            <a:pPr algn="r"/>
            <a:r>
              <a:rPr lang="en-US" sz="1400" i="1" dirty="0">
                <a:solidFill>
                  <a:schemeClr val="tx2">
                    <a:lumMod val="50000"/>
                  </a:schemeClr>
                </a:solidFill>
              </a:rPr>
              <a:t>American Nurses Association, Fast Facts, The nursing Workforce 2014:  Growth, Salaries, Education, Demographics, and Trends </a:t>
            </a:r>
          </a:p>
        </p:txBody>
      </p:sp>
    </p:spTree>
    <p:extLst>
      <p:ext uri="{BB962C8B-B14F-4D97-AF65-F5344CB8AC3E}">
        <p14:creationId xmlns:p14="http://schemas.microsoft.com/office/powerpoint/2010/main" val="280798683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DF31E36C322F4D69B59EACF88A1D04EE&lt;/guid&gt;&#10;        &lt;description /&gt;&#10;        &lt;date&gt;11/11/2015 3:21:43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924CD94A5E6A4EBF8AC8451847DDC806&lt;/guid&gt;&#10;            &lt;repollguid&gt;4A5DC86EC927442CBBA8E0E5DC94A5CE&lt;/repollguid&gt;&#10;            &lt;sourceid&gt;4C45BD0DBB1E42239BA19C91B61C51F3&lt;/sourceid&gt;&#10;            &lt;questiontext&gt;Do you think LMC/PCC committees could improve communication?&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DBA00F7D0D5D46F0A9F52CA90D4CA44E&lt;/guid&gt;&#10;                    &lt;answertext&gt;Yes&lt;/answertext&gt;&#10;                    &lt;valuetype&gt;0&lt;/valuetype&gt;&#10;                &lt;/answer&gt;&#10;                &lt;answer&gt;&#10;                    &lt;guid&gt;721E062A64534E1D96308122CEBCA594&lt;/guid&gt;&#10;                    &lt;answertext&gt;No&lt;/answertext&gt;&#10;                    &lt;valuetype&gt;0&lt;/valuetype&gt;&#10;                &lt;/answer&gt;&#10;            &lt;/answers&gt;&#10;        &lt;/multichoice&gt;&#10;    &lt;/questions&gt;&#10;&lt;/questionlist&gt;"/>
  <p:tag name="LIVECHARTING" val="False"/>
  <p:tag name="AUTOOPENPOLL" val="True"/>
  <p:tag name="AUTOFORMATCHART" val="True"/>
</p:tagLst>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xmlns="" name="Droplet" id="{8984A317-299A-4E50-B45D-BFC9EDE2337A}" vid="{A633B6A3-9E7F-4C10-9C98-2517A31343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TM04033925[[fn=Droplet]]</Template>
  <TotalTime>69</TotalTime>
  <Words>914</Words>
  <Application>Microsoft Office PowerPoint</Application>
  <PresentationFormat>Custom</PresentationFormat>
  <Paragraphs>91</Paragraphs>
  <Slides>12</Slides>
  <Notes>10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Droplet</vt:lpstr>
      <vt:lpstr>The FMCS and you!</vt:lpstr>
      <vt:lpstr>History of the Federal Mediation and conciliation Service (FMCS)</vt:lpstr>
      <vt:lpstr>PowerPoint Presentation</vt:lpstr>
      <vt:lpstr>In the LMC training, the parties learn…</vt:lpstr>
      <vt:lpstr>What is the LMC Charter?</vt:lpstr>
      <vt:lpstr>What is the #1 issue for LMC or PCC (Professional Conference Committees)*</vt:lpstr>
      <vt:lpstr>How is LMC working in Montana?</vt:lpstr>
      <vt:lpstr>MNA Facilities covered by a CBA:</vt:lpstr>
      <vt:lpstr>Why is increasing RN input in the workplace so important?</vt:lpstr>
      <vt:lpstr>Do you think LMC committees could improve communication in your workplace?</vt:lpstr>
      <vt:lpstr>What are some topics you believe could be improved if you were to participate on a LMC Committee?</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Who is the FMCS and how can they help!</dc:title>
  <dc:creator>Robin Haux</dc:creator>
  <cp:lastModifiedBy>Sara Markle, AFT Health, Safety &amp; Well-Being</cp:lastModifiedBy>
  <cp:revision>10</cp:revision>
  <cp:lastPrinted>2018-05-31T20:29:51Z</cp:lastPrinted>
  <dcterms:created xsi:type="dcterms:W3CDTF">2018-05-31T19:52:00Z</dcterms:created>
  <dcterms:modified xsi:type="dcterms:W3CDTF">2018-06-08T20:13:04Z</dcterms:modified>
</cp:coreProperties>
</file>