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99" r:id="rId2"/>
    <p:sldId id="340" r:id="rId3"/>
    <p:sldId id="327" r:id="rId4"/>
    <p:sldId id="380" r:id="rId5"/>
    <p:sldId id="306" r:id="rId6"/>
    <p:sldId id="379" r:id="rId7"/>
    <p:sldId id="378" r:id="rId8"/>
    <p:sldId id="371" r:id="rId9"/>
    <p:sldId id="366" r:id="rId10"/>
    <p:sldId id="266" r:id="rId11"/>
    <p:sldId id="367" r:id="rId12"/>
    <p:sldId id="265" r:id="rId13"/>
    <p:sldId id="300" r:id="rId14"/>
    <p:sldId id="354" r:id="rId15"/>
    <p:sldId id="355" r:id="rId16"/>
    <p:sldId id="312" r:id="rId17"/>
    <p:sldId id="356" r:id="rId18"/>
    <p:sldId id="372" r:id="rId19"/>
    <p:sldId id="271" r:id="rId20"/>
    <p:sldId id="357" r:id="rId21"/>
    <p:sldId id="274" r:id="rId22"/>
    <p:sldId id="303" r:id="rId23"/>
    <p:sldId id="374" r:id="rId24"/>
    <p:sldId id="307" r:id="rId25"/>
    <p:sldId id="276" r:id="rId26"/>
    <p:sldId id="277" r:id="rId27"/>
    <p:sldId id="364" r:id="rId28"/>
    <p:sldId id="313" r:id="rId29"/>
    <p:sldId id="278" r:id="rId30"/>
    <p:sldId id="358" r:id="rId31"/>
    <p:sldId id="362" r:id="rId32"/>
    <p:sldId id="301" r:id="rId33"/>
    <p:sldId id="381" r:id="rId34"/>
    <p:sldId id="373" r:id="rId35"/>
    <p:sldId id="282" r:id="rId36"/>
    <p:sldId id="323" r:id="rId37"/>
    <p:sldId id="359" r:id="rId38"/>
    <p:sldId id="377" r:id="rId39"/>
    <p:sldId id="285" r:id="rId40"/>
    <p:sldId id="317" r:id="rId41"/>
    <p:sldId id="286" r:id="rId42"/>
    <p:sldId id="360" r:id="rId43"/>
    <p:sldId id="365" r:id="rId44"/>
    <p:sldId id="363" r:id="rId45"/>
    <p:sldId id="336" r:id="rId46"/>
    <p:sldId id="369" r:id="rId47"/>
    <p:sldId id="370" r:id="rId48"/>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24B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91" autoAdjust="0"/>
    <p:restoredTop sz="99812" autoAdjust="0"/>
  </p:normalViewPr>
  <p:slideViewPr>
    <p:cSldViewPr snapToGrid="0" snapToObjects="1">
      <p:cViewPr varScale="1">
        <p:scale>
          <a:sx n="91" d="100"/>
          <a:sy n="91" d="100"/>
        </p:scale>
        <p:origin x="-3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81193872322356E-3"/>
          <c:y val="6.6804340755812805E-2"/>
          <c:w val="0.90213267312179601"/>
          <c:h val="0.84797834645669301"/>
        </c:manualLayout>
      </c:layout>
      <c:scatterChart>
        <c:scatterStyle val="lineMarker"/>
        <c:varyColors val="0"/>
        <c:ser>
          <c:idx val="0"/>
          <c:order val="0"/>
          <c:tx>
            <c:strRef>
              <c:f>Sheet1!$B$1</c:f>
              <c:strCache>
                <c:ptCount val="1"/>
                <c:pt idx="0">
                  <c:v>Favorable</c:v>
                </c:pt>
              </c:strCache>
            </c:strRef>
          </c:tx>
          <c:spPr>
            <a:ln w="31671">
              <a:noFill/>
            </a:ln>
            <a:effectLst/>
          </c:spPr>
          <c:marker>
            <c:symbol val="circle"/>
            <c:size val="3"/>
            <c:spPr>
              <a:solidFill>
                <a:srgbClr val="559785"/>
              </a:solidFill>
              <a:ln w="6334">
                <a:noFill/>
              </a:ln>
              <a:effectLst/>
            </c:spPr>
          </c:marker>
          <c:trendline>
            <c:spPr>
              <a:ln w="25400">
                <a:solidFill>
                  <a:srgbClr val="559785"/>
                </a:solidFill>
                <a:prstDash val="solid"/>
              </a:ln>
            </c:spPr>
            <c:trendlineType val="movingAvg"/>
            <c:period val="20"/>
            <c:dispRSqr val="0"/>
            <c:dispEq val="0"/>
          </c:trendline>
          <c:xVal>
            <c:numRef>
              <c:f>Sheet1!$A$2:$A$444</c:f>
              <c:numCache>
                <c:formatCode>m/d/yyyy</c:formatCode>
                <c:ptCount val="443"/>
                <c:pt idx="0">
                  <c:v>42757</c:v>
                </c:pt>
                <c:pt idx="1">
                  <c:v>42759</c:v>
                </c:pt>
                <c:pt idx="2">
                  <c:v>42759</c:v>
                </c:pt>
                <c:pt idx="3">
                  <c:v>42760</c:v>
                </c:pt>
                <c:pt idx="4">
                  <c:v>42760</c:v>
                </c:pt>
                <c:pt idx="5">
                  <c:v>42761</c:v>
                </c:pt>
                <c:pt idx="6">
                  <c:v>42763</c:v>
                </c:pt>
                <c:pt idx="7">
                  <c:v>42764</c:v>
                </c:pt>
                <c:pt idx="8">
                  <c:v>42765</c:v>
                </c:pt>
                <c:pt idx="9">
                  <c:v>42766</c:v>
                </c:pt>
                <c:pt idx="10">
                  <c:v>42766</c:v>
                </c:pt>
                <c:pt idx="11">
                  <c:v>42767</c:v>
                </c:pt>
                <c:pt idx="12">
                  <c:v>42768</c:v>
                </c:pt>
                <c:pt idx="13">
                  <c:v>42770</c:v>
                </c:pt>
                <c:pt idx="14">
                  <c:v>42770</c:v>
                </c:pt>
                <c:pt idx="15">
                  <c:v>42771</c:v>
                </c:pt>
                <c:pt idx="16">
                  <c:v>42772</c:v>
                </c:pt>
                <c:pt idx="17">
                  <c:v>42772</c:v>
                </c:pt>
                <c:pt idx="18">
                  <c:v>42773</c:v>
                </c:pt>
                <c:pt idx="19">
                  <c:v>42774</c:v>
                </c:pt>
                <c:pt idx="20">
                  <c:v>42774</c:v>
                </c:pt>
                <c:pt idx="21">
                  <c:v>42775</c:v>
                </c:pt>
                <c:pt idx="22">
                  <c:v>42776</c:v>
                </c:pt>
                <c:pt idx="23">
                  <c:v>42778</c:v>
                </c:pt>
                <c:pt idx="24">
                  <c:v>42779</c:v>
                </c:pt>
                <c:pt idx="25">
                  <c:v>42779</c:v>
                </c:pt>
                <c:pt idx="26">
                  <c:v>42779</c:v>
                </c:pt>
                <c:pt idx="27">
                  <c:v>42780</c:v>
                </c:pt>
                <c:pt idx="28">
                  <c:v>42781</c:v>
                </c:pt>
                <c:pt idx="29">
                  <c:v>42782</c:v>
                </c:pt>
                <c:pt idx="30">
                  <c:v>42785</c:v>
                </c:pt>
                <c:pt idx="31">
                  <c:v>42785</c:v>
                </c:pt>
                <c:pt idx="32">
                  <c:v>42785</c:v>
                </c:pt>
                <c:pt idx="33">
                  <c:v>42786</c:v>
                </c:pt>
                <c:pt idx="34">
                  <c:v>42787</c:v>
                </c:pt>
                <c:pt idx="35">
                  <c:v>42787</c:v>
                </c:pt>
                <c:pt idx="36">
                  <c:v>42788</c:v>
                </c:pt>
                <c:pt idx="37">
                  <c:v>42788</c:v>
                </c:pt>
                <c:pt idx="38">
                  <c:v>42789</c:v>
                </c:pt>
                <c:pt idx="39">
                  <c:v>42792</c:v>
                </c:pt>
                <c:pt idx="40">
                  <c:v>42792</c:v>
                </c:pt>
                <c:pt idx="41">
                  <c:v>42793</c:v>
                </c:pt>
                <c:pt idx="42">
                  <c:v>42794</c:v>
                </c:pt>
                <c:pt idx="43">
                  <c:v>42795</c:v>
                </c:pt>
                <c:pt idx="44">
                  <c:v>42796</c:v>
                </c:pt>
                <c:pt idx="45">
                  <c:v>42799</c:v>
                </c:pt>
                <c:pt idx="46">
                  <c:v>42799</c:v>
                </c:pt>
                <c:pt idx="47">
                  <c:v>42800</c:v>
                </c:pt>
                <c:pt idx="48">
                  <c:v>42800</c:v>
                </c:pt>
                <c:pt idx="49">
                  <c:v>42800</c:v>
                </c:pt>
                <c:pt idx="50">
                  <c:v>42801</c:v>
                </c:pt>
                <c:pt idx="51">
                  <c:v>42802</c:v>
                </c:pt>
                <c:pt idx="52">
                  <c:v>42803</c:v>
                </c:pt>
                <c:pt idx="53">
                  <c:v>42806</c:v>
                </c:pt>
                <c:pt idx="54">
                  <c:v>42806</c:v>
                </c:pt>
                <c:pt idx="55">
                  <c:v>42807</c:v>
                </c:pt>
                <c:pt idx="56">
                  <c:v>42807</c:v>
                </c:pt>
                <c:pt idx="57">
                  <c:v>42808</c:v>
                </c:pt>
                <c:pt idx="58">
                  <c:v>42808</c:v>
                </c:pt>
                <c:pt idx="59">
                  <c:v>42809</c:v>
                </c:pt>
                <c:pt idx="60">
                  <c:v>42810</c:v>
                </c:pt>
                <c:pt idx="61">
                  <c:v>42810</c:v>
                </c:pt>
                <c:pt idx="62">
                  <c:v>42813</c:v>
                </c:pt>
                <c:pt idx="63">
                  <c:v>42813</c:v>
                </c:pt>
                <c:pt idx="64">
                  <c:v>42814</c:v>
                </c:pt>
                <c:pt idx="65">
                  <c:v>42815</c:v>
                </c:pt>
                <c:pt idx="66">
                  <c:v>42815</c:v>
                </c:pt>
                <c:pt idx="67">
                  <c:v>42816</c:v>
                </c:pt>
                <c:pt idx="68">
                  <c:v>42817</c:v>
                </c:pt>
                <c:pt idx="69">
                  <c:v>42819</c:v>
                </c:pt>
                <c:pt idx="70">
                  <c:v>42820</c:v>
                </c:pt>
                <c:pt idx="71">
                  <c:v>42821</c:v>
                </c:pt>
                <c:pt idx="72">
                  <c:v>42821</c:v>
                </c:pt>
                <c:pt idx="73">
                  <c:v>42822</c:v>
                </c:pt>
                <c:pt idx="74">
                  <c:v>42822</c:v>
                </c:pt>
                <c:pt idx="75">
                  <c:v>42823</c:v>
                </c:pt>
                <c:pt idx="76">
                  <c:v>42824</c:v>
                </c:pt>
                <c:pt idx="77">
                  <c:v>42826</c:v>
                </c:pt>
                <c:pt idx="78">
                  <c:v>42827</c:v>
                </c:pt>
                <c:pt idx="79">
                  <c:v>42828</c:v>
                </c:pt>
                <c:pt idx="80">
                  <c:v>42828</c:v>
                </c:pt>
                <c:pt idx="81">
                  <c:v>42829</c:v>
                </c:pt>
                <c:pt idx="82">
                  <c:v>42830</c:v>
                </c:pt>
                <c:pt idx="83">
                  <c:v>42831</c:v>
                </c:pt>
                <c:pt idx="84">
                  <c:v>42834</c:v>
                </c:pt>
                <c:pt idx="85">
                  <c:v>42834</c:v>
                </c:pt>
                <c:pt idx="86">
                  <c:v>42835</c:v>
                </c:pt>
                <c:pt idx="87">
                  <c:v>42836</c:v>
                </c:pt>
                <c:pt idx="88">
                  <c:v>42837</c:v>
                </c:pt>
                <c:pt idx="89">
                  <c:v>42837</c:v>
                </c:pt>
                <c:pt idx="90">
                  <c:v>42838</c:v>
                </c:pt>
                <c:pt idx="91">
                  <c:v>42840</c:v>
                </c:pt>
                <c:pt idx="92">
                  <c:v>42841</c:v>
                </c:pt>
                <c:pt idx="93">
                  <c:v>42842</c:v>
                </c:pt>
                <c:pt idx="94">
                  <c:v>42842</c:v>
                </c:pt>
                <c:pt idx="95">
                  <c:v>42843</c:v>
                </c:pt>
                <c:pt idx="96">
                  <c:v>42843</c:v>
                </c:pt>
                <c:pt idx="97">
                  <c:v>42843</c:v>
                </c:pt>
                <c:pt idx="98">
                  <c:v>42844</c:v>
                </c:pt>
                <c:pt idx="99">
                  <c:v>42845</c:v>
                </c:pt>
                <c:pt idx="100">
                  <c:v>42845</c:v>
                </c:pt>
                <c:pt idx="101">
                  <c:v>42848</c:v>
                </c:pt>
                <c:pt idx="102">
                  <c:v>42849</c:v>
                </c:pt>
                <c:pt idx="103">
                  <c:v>42849</c:v>
                </c:pt>
                <c:pt idx="104">
                  <c:v>42850</c:v>
                </c:pt>
                <c:pt idx="105">
                  <c:v>42850</c:v>
                </c:pt>
                <c:pt idx="106">
                  <c:v>42851</c:v>
                </c:pt>
                <c:pt idx="107">
                  <c:v>42852</c:v>
                </c:pt>
                <c:pt idx="108">
                  <c:v>42854</c:v>
                </c:pt>
                <c:pt idx="109">
                  <c:v>42855</c:v>
                </c:pt>
                <c:pt idx="110">
                  <c:v>42855</c:v>
                </c:pt>
                <c:pt idx="111">
                  <c:v>42856</c:v>
                </c:pt>
                <c:pt idx="112">
                  <c:v>42857</c:v>
                </c:pt>
                <c:pt idx="113">
                  <c:v>42858</c:v>
                </c:pt>
                <c:pt idx="114">
                  <c:v>42859</c:v>
                </c:pt>
                <c:pt idx="115">
                  <c:v>42861</c:v>
                </c:pt>
                <c:pt idx="116">
                  <c:v>42862</c:v>
                </c:pt>
                <c:pt idx="117">
                  <c:v>42863</c:v>
                </c:pt>
                <c:pt idx="118">
                  <c:v>42864</c:v>
                </c:pt>
                <c:pt idx="119">
                  <c:v>42864</c:v>
                </c:pt>
                <c:pt idx="120">
                  <c:v>42865</c:v>
                </c:pt>
                <c:pt idx="121">
                  <c:v>42866</c:v>
                </c:pt>
                <c:pt idx="122">
                  <c:v>42866</c:v>
                </c:pt>
                <c:pt idx="123">
                  <c:v>42869</c:v>
                </c:pt>
                <c:pt idx="124">
                  <c:v>42869</c:v>
                </c:pt>
                <c:pt idx="125">
                  <c:v>42869</c:v>
                </c:pt>
                <c:pt idx="126">
                  <c:v>42870</c:v>
                </c:pt>
                <c:pt idx="127">
                  <c:v>42871</c:v>
                </c:pt>
                <c:pt idx="128">
                  <c:v>42872</c:v>
                </c:pt>
                <c:pt idx="129">
                  <c:v>42873</c:v>
                </c:pt>
                <c:pt idx="130">
                  <c:v>42873</c:v>
                </c:pt>
                <c:pt idx="131">
                  <c:v>42875</c:v>
                </c:pt>
                <c:pt idx="132">
                  <c:v>42876</c:v>
                </c:pt>
                <c:pt idx="133">
                  <c:v>42877</c:v>
                </c:pt>
                <c:pt idx="134">
                  <c:v>42877</c:v>
                </c:pt>
                <c:pt idx="135">
                  <c:v>42878</c:v>
                </c:pt>
                <c:pt idx="136">
                  <c:v>42878</c:v>
                </c:pt>
                <c:pt idx="137">
                  <c:v>42878</c:v>
                </c:pt>
                <c:pt idx="138">
                  <c:v>42879</c:v>
                </c:pt>
                <c:pt idx="139">
                  <c:v>42880</c:v>
                </c:pt>
                <c:pt idx="140">
                  <c:v>42883</c:v>
                </c:pt>
                <c:pt idx="141">
                  <c:v>42884</c:v>
                </c:pt>
                <c:pt idx="142">
                  <c:v>42885</c:v>
                </c:pt>
                <c:pt idx="143">
                  <c:v>42885</c:v>
                </c:pt>
                <c:pt idx="144">
                  <c:v>42886</c:v>
                </c:pt>
                <c:pt idx="145">
                  <c:v>42887</c:v>
                </c:pt>
                <c:pt idx="146">
                  <c:v>42888</c:v>
                </c:pt>
                <c:pt idx="147">
                  <c:v>42890</c:v>
                </c:pt>
                <c:pt idx="148">
                  <c:v>42891</c:v>
                </c:pt>
                <c:pt idx="149">
                  <c:v>42892</c:v>
                </c:pt>
                <c:pt idx="150">
                  <c:v>42892</c:v>
                </c:pt>
                <c:pt idx="151">
                  <c:v>42893</c:v>
                </c:pt>
                <c:pt idx="152">
                  <c:v>42894</c:v>
                </c:pt>
                <c:pt idx="153">
                  <c:v>42897</c:v>
                </c:pt>
                <c:pt idx="154">
                  <c:v>42897</c:v>
                </c:pt>
                <c:pt idx="155">
                  <c:v>42898</c:v>
                </c:pt>
                <c:pt idx="156">
                  <c:v>42898</c:v>
                </c:pt>
                <c:pt idx="157">
                  <c:v>42898</c:v>
                </c:pt>
                <c:pt idx="158">
                  <c:v>42899</c:v>
                </c:pt>
                <c:pt idx="159">
                  <c:v>42900</c:v>
                </c:pt>
                <c:pt idx="160">
                  <c:v>42901</c:v>
                </c:pt>
                <c:pt idx="161">
                  <c:v>42904</c:v>
                </c:pt>
                <c:pt idx="162">
                  <c:v>42905</c:v>
                </c:pt>
                <c:pt idx="163">
                  <c:v>42905</c:v>
                </c:pt>
                <c:pt idx="164">
                  <c:v>42906</c:v>
                </c:pt>
                <c:pt idx="165">
                  <c:v>42907</c:v>
                </c:pt>
                <c:pt idx="166">
                  <c:v>42907</c:v>
                </c:pt>
                <c:pt idx="167">
                  <c:v>42908</c:v>
                </c:pt>
                <c:pt idx="168">
                  <c:v>42910</c:v>
                </c:pt>
                <c:pt idx="169">
                  <c:v>42911</c:v>
                </c:pt>
                <c:pt idx="170">
                  <c:v>42912</c:v>
                </c:pt>
                <c:pt idx="171">
                  <c:v>42913</c:v>
                </c:pt>
                <c:pt idx="172">
                  <c:v>42913</c:v>
                </c:pt>
                <c:pt idx="173">
                  <c:v>42913</c:v>
                </c:pt>
                <c:pt idx="174">
                  <c:v>42913</c:v>
                </c:pt>
                <c:pt idx="175">
                  <c:v>42914</c:v>
                </c:pt>
                <c:pt idx="176">
                  <c:v>42915</c:v>
                </c:pt>
                <c:pt idx="177">
                  <c:v>42918</c:v>
                </c:pt>
                <c:pt idx="178">
                  <c:v>42919</c:v>
                </c:pt>
                <c:pt idx="179">
                  <c:v>42921</c:v>
                </c:pt>
                <c:pt idx="180">
                  <c:v>42922</c:v>
                </c:pt>
                <c:pt idx="181">
                  <c:v>42925</c:v>
                </c:pt>
                <c:pt idx="182">
                  <c:v>42925</c:v>
                </c:pt>
                <c:pt idx="183">
                  <c:v>42926</c:v>
                </c:pt>
                <c:pt idx="184">
                  <c:v>42927</c:v>
                </c:pt>
                <c:pt idx="185">
                  <c:v>42928</c:v>
                </c:pt>
                <c:pt idx="186">
                  <c:v>42929</c:v>
                </c:pt>
                <c:pt idx="187">
                  <c:v>42931</c:v>
                </c:pt>
                <c:pt idx="188">
                  <c:v>42932</c:v>
                </c:pt>
                <c:pt idx="189">
                  <c:v>42932</c:v>
                </c:pt>
                <c:pt idx="190">
                  <c:v>42933</c:v>
                </c:pt>
                <c:pt idx="191">
                  <c:v>42933</c:v>
                </c:pt>
                <c:pt idx="192">
                  <c:v>42934</c:v>
                </c:pt>
                <c:pt idx="193">
                  <c:v>42934</c:v>
                </c:pt>
                <c:pt idx="194">
                  <c:v>42935</c:v>
                </c:pt>
                <c:pt idx="195">
                  <c:v>42936</c:v>
                </c:pt>
                <c:pt idx="196">
                  <c:v>42939</c:v>
                </c:pt>
                <c:pt idx="197">
                  <c:v>42940</c:v>
                </c:pt>
                <c:pt idx="198">
                  <c:v>42940</c:v>
                </c:pt>
                <c:pt idx="199">
                  <c:v>42940</c:v>
                </c:pt>
                <c:pt idx="200">
                  <c:v>42941</c:v>
                </c:pt>
                <c:pt idx="201">
                  <c:v>42942</c:v>
                </c:pt>
                <c:pt idx="202">
                  <c:v>42943</c:v>
                </c:pt>
                <c:pt idx="203">
                  <c:v>42945</c:v>
                </c:pt>
                <c:pt idx="204">
                  <c:v>42946</c:v>
                </c:pt>
                <c:pt idx="205">
                  <c:v>42947</c:v>
                </c:pt>
                <c:pt idx="206">
                  <c:v>42948</c:v>
                </c:pt>
                <c:pt idx="207">
                  <c:v>42948</c:v>
                </c:pt>
                <c:pt idx="208">
                  <c:v>42949</c:v>
                </c:pt>
                <c:pt idx="209">
                  <c:v>42950</c:v>
                </c:pt>
                <c:pt idx="210">
                  <c:v>42953</c:v>
                </c:pt>
                <c:pt idx="211">
                  <c:v>42953</c:v>
                </c:pt>
                <c:pt idx="212">
                  <c:v>42954</c:v>
                </c:pt>
                <c:pt idx="213">
                  <c:v>42955</c:v>
                </c:pt>
                <c:pt idx="214">
                  <c:v>42956</c:v>
                </c:pt>
                <c:pt idx="215">
                  <c:v>42957</c:v>
                </c:pt>
                <c:pt idx="216">
                  <c:v>42960</c:v>
                </c:pt>
                <c:pt idx="217">
                  <c:v>42961</c:v>
                </c:pt>
                <c:pt idx="218">
                  <c:v>42961</c:v>
                </c:pt>
                <c:pt idx="219">
                  <c:v>42962</c:v>
                </c:pt>
                <c:pt idx="220">
                  <c:v>42962</c:v>
                </c:pt>
                <c:pt idx="221">
                  <c:v>42963</c:v>
                </c:pt>
                <c:pt idx="222">
                  <c:v>42964</c:v>
                </c:pt>
                <c:pt idx="223">
                  <c:v>42964</c:v>
                </c:pt>
                <c:pt idx="224">
                  <c:v>42966</c:v>
                </c:pt>
                <c:pt idx="225">
                  <c:v>42967</c:v>
                </c:pt>
                <c:pt idx="226">
                  <c:v>42968</c:v>
                </c:pt>
                <c:pt idx="227">
                  <c:v>42968</c:v>
                </c:pt>
                <c:pt idx="228">
                  <c:v>42969</c:v>
                </c:pt>
                <c:pt idx="229">
                  <c:v>42969</c:v>
                </c:pt>
                <c:pt idx="230">
                  <c:v>42969</c:v>
                </c:pt>
                <c:pt idx="231">
                  <c:v>42970</c:v>
                </c:pt>
                <c:pt idx="232">
                  <c:v>42971</c:v>
                </c:pt>
                <c:pt idx="233">
                  <c:v>42974</c:v>
                </c:pt>
                <c:pt idx="234">
                  <c:v>42975</c:v>
                </c:pt>
                <c:pt idx="235">
                  <c:v>42975</c:v>
                </c:pt>
                <c:pt idx="236">
                  <c:v>42976</c:v>
                </c:pt>
                <c:pt idx="237">
                  <c:v>42976</c:v>
                </c:pt>
                <c:pt idx="238">
                  <c:v>42977</c:v>
                </c:pt>
                <c:pt idx="239">
                  <c:v>42978</c:v>
                </c:pt>
                <c:pt idx="240">
                  <c:v>42981</c:v>
                </c:pt>
                <c:pt idx="241">
                  <c:v>42981</c:v>
                </c:pt>
                <c:pt idx="242">
                  <c:v>42982</c:v>
                </c:pt>
                <c:pt idx="243">
                  <c:v>42983</c:v>
                </c:pt>
                <c:pt idx="244">
                  <c:v>42984</c:v>
                </c:pt>
                <c:pt idx="245">
                  <c:v>42985</c:v>
                </c:pt>
                <c:pt idx="246">
                  <c:v>42988</c:v>
                </c:pt>
                <c:pt idx="247">
                  <c:v>42989</c:v>
                </c:pt>
                <c:pt idx="248">
                  <c:v>42989</c:v>
                </c:pt>
                <c:pt idx="249">
                  <c:v>42990</c:v>
                </c:pt>
                <c:pt idx="250">
                  <c:v>42991</c:v>
                </c:pt>
                <c:pt idx="251">
                  <c:v>42992</c:v>
                </c:pt>
                <c:pt idx="252">
                  <c:v>42995</c:v>
                </c:pt>
                <c:pt idx="253">
                  <c:v>42995</c:v>
                </c:pt>
                <c:pt idx="254">
                  <c:v>42996</c:v>
                </c:pt>
                <c:pt idx="255">
                  <c:v>42997</c:v>
                </c:pt>
                <c:pt idx="256">
                  <c:v>42998</c:v>
                </c:pt>
                <c:pt idx="257">
                  <c:v>42998</c:v>
                </c:pt>
                <c:pt idx="258">
                  <c:v>42999</c:v>
                </c:pt>
                <c:pt idx="259">
                  <c:v>43002</c:v>
                </c:pt>
                <c:pt idx="260">
                  <c:v>43002</c:v>
                </c:pt>
                <c:pt idx="261">
                  <c:v>43003</c:v>
                </c:pt>
                <c:pt idx="262">
                  <c:v>43003</c:v>
                </c:pt>
                <c:pt idx="263">
                  <c:v>43004</c:v>
                </c:pt>
                <c:pt idx="264">
                  <c:v>43004</c:v>
                </c:pt>
                <c:pt idx="265">
                  <c:v>43004</c:v>
                </c:pt>
                <c:pt idx="266">
                  <c:v>43005</c:v>
                </c:pt>
                <c:pt idx="267">
                  <c:v>43006</c:v>
                </c:pt>
                <c:pt idx="268">
                  <c:v>43009</c:v>
                </c:pt>
                <c:pt idx="269">
                  <c:v>43009</c:v>
                </c:pt>
                <c:pt idx="270">
                  <c:v>43009</c:v>
                </c:pt>
                <c:pt idx="271">
                  <c:v>43010</c:v>
                </c:pt>
                <c:pt idx="272">
                  <c:v>43011</c:v>
                </c:pt>
                <c:pt idx="273">
                  <c:v>43012</c:v>
                </c:pt>
                <c:pt idx="274">
                  <c:v>43013</c:v>
                </c:pt>
                <c:pt idx="275">
                  <c:v>43016</c:v>
                </c:pt>
                <c:pt idx="276">
                  <c:v>43017</c:v>
                </c:pt>
                <c:pt idx="277">
                  <c:v>43017</c:v>
                </c:pt>
                <c:pt idx="278">
                  <c:v>43018</c:v>
                </c:pt>
                <c:pt idx="279">
                  <c:v>43018</c:v>
                </c:pt>
                <c:pt idx="280">
                  <c:v>43019</c:v>
                </c:pt>
                <c:pt idx="281">
                  <c:v>43020</c:v>
                </c:pt>
                <c:pt idx="282">
                  <c:v>43023</c:v>
                </c:pt>
                <c:pt idx="283">
                  <c:v>43024</c:v>
                </c:pt>
                <c:pt idx="284">
                  <c:v>43024</c:v>
                </c:pt>
                <c:pt idx="285">
                  <c:v>43025</c:v>
                </c:pt>
                <c:pt idx="286">
                  <c:v>43026</c:v>
                </c:pt>
                <c:pt idx="287">
                  <c:v>43026</c:v>
                </c:pt>
                <c:pt idx="288">
                  <c:v>43027</c:v>
                </c:pt>
                <c:pt idx="289">
                  <c:v>43030</c:v>
                </c:pt>
                <c:pt idx="290">
                  <c:v>43031</c:v>
                </c:pt>
                <c:pt idx="291">
                  <c:v>43031</c:v>
                </c:pt>
                <c:pt idx="292">
                  <c:v>43032</c:v>
                </c:pt>
                <c:pt idx="293">
                  <c:v>43032</c:v>
                </c:pt>
                <c:pt idx="294">
                  <c:v>43033</c:v>
                </c:pt>
                <c:pt idx="295">
                  <c:v>43033</c:v>
                </c:pt>
                <c:pt idx="296">
                  <c:v>43034</c:v>
                </c:pt>
                <c:pt idx="297">
                  <c:v>43037</c:v>
                </c:pt>
                <c:pt idx="298">
                  <c:v>43038</c:v>
                </c:pt>
                <c:pt idx="299">
                  <c:v>43038</c:v>
                </c:pt>
                <c:pt idx="300">
                  <c:v>43039</c:v>
                </c:pt>
                <c:pt idx="301">
                  <c:v>43040</c:v>
                </c:pt>
                <c:pt idx="302">
                  <c:v>43041</c:v>
                </c:pt>
                <c:pt idx="303">
                  <c:v>43044</c:v>
                </c:pt>
                <c:pt idx="304">
                  <c:v>43045</c:v>
                </c:pt>
                <c:pt idx="305">
                  <c:v>43045</c:v>
                </c:pt>
                <c:pt idx="306">
                  <c:v>43046</c:v>
                </c:pt>
                <c:pt idx="307">
                  <c:v>43047</c:v>
                </c:pt>
                <c:pt idx="308">
                  <c:v>43048</c:v>
                </c:pt>
                <c:pt idx="309">
                  <c:v>43050</c:v>
                </c:pt>
                <c:pt idx="310">
                  <c:v>43051</c:v>
                </c:pt>
                <c:pt idx="311">
                  <c:v>43052</c:v>
                </c:pt>
                <c:pt idx="312">
                  <c:v>43052</c:v>
                </c:pt>
                <c:pt idx="313">
                  <c:v>43053</c:v>
                </c:pt>
                <c:pt idx="314">
                  <c:v>43053</c:v>
                </c:pt>
                <c:pt idx="315">
                  <c:v>43054</c:v>
                </c:pt>
                <c:pt idx="316">
                  <c:v>43055</c:v>
                </c:pt>
                <c:pt idx="317">
                  <c:v>43058</c:v>
                </c:pt>
                <c:pt idx="318">
                  <c:v>43058</c:v>
                </c:pt>
                <c:pt idx="319">
                  <c:v>43059</c:v>
                </c:pt>
                <c:pt idx="320">
                  <c:v>43059</c:v>
                </c:pt>
                <c:pt idx="321">
                  <c:v>43060</c:v>
                </c:pt>
                <c:pt idx="322">
                  <c:v>43064</c:v>
                </c:pt>
                <c:pt idx="323">
                  <c:v>43065</c:v>
                </c:pt>
                <c:pt idx="324">
                  <c:v>43066</c:v>
                </c:pt>
                <c:pt idx="325">
                  <c:v>43067</c:v>
                </c:pt>
                <c:pt idx="326">
                  <c:v>43068</c:v>
                </c:pt>
                <c:pt idx="327">
                  <c:v>43069</c:v>
                </c:pt>
                <c:pt idx="328">
                  <c:v>43072</c:v>
                </c:pt>
                <c:pt idx="329">
                  <c:v>43072</c:v>
                </c:pt>
                <c:pt idx="330">
                  <c:v>43073</c:v>
                </c:pt>
                <c:pt idx="331">
                  <c:v>43073</c:v>
                </c:pt>
                <c:pt idx="332">
                  <c:v>43074</c:v>
                </c:pt>
                <c:pt idx="333">
                  <c:v>43075</c:v>
                </c:pt>
                <c:pt idx="334">
                  <c:v>43076</c:v>
                </c:pt>
                <c:pt idx="335">
                  <c:v>43079</c:v>
                </c:pt>
                <c:pt idx="336">
                  <c:v>43080</c:v>
                </c:pt>
                <c:pt idx="337">
                  <c:v>43080</c:v>
                </c:pt>
                <c:pt idx="338">
                  <c:v>43080</c:v>
                </c:pt>
                <c:pt idx="339">
                  <c:v>43080</c:v>
                </c:pt>
                <c:pt idx="340">
                  <c:v>43081</c:v>
                </c:pt>
                <c:pt idx="341">
                  <c:v>43081</c:v>
                </c:pt>
                <c:pt idx="342">
                  <c:v>43082</c:v>
                </c:pt>
                <c:pt idx="343">
                  <c:v>43083</c:v>
                </c:pt>
                <c:pt idx="344">
                  <c:v>43086</c:v>
                </c:pt>
                <c:pt idx="345">
                  <c:v>43087</c:v>
                </c:pt>
                <c:pt idx="346">
                  <c:v>43087</c:v>
                </c:pt>
                <c:pt idx="347">
                  <c:v>43087</c:v>
                </c:pt>
                <c:pt idx="348">
                  <c:v>43088</c:v>
                </c:pt>
                <c:pt idx="349">
                  <c:v>43089</c:v>
                </c:pt>
                <c:pt idx="350">
                  <c:v>43090</c:v>
                </c:pt>
                <c:pt idx="351">
                  <c:v>43095</c:v>
                </c:pt>
                <c:pt idx="352">
                  <c:v>43096</c:v>
                </c:pt>
                <c:pt idx="353">
                  <c:v>43097</c:v>
                </c:pt>
                <c:pt idx="354">
                  <c:v>43102</c:v>
                </c:pt>
                <c:pt idx="355">
                  <c:v>43103</c:v>
                </c:pt>
                <c:pt idx="356">
                  <c:v>43104</c:v>
                </c:pt>
                <c:pt idx="357">
                  <c:v>43105</c:v>
                </c:pt>
                <c:pt idx="358">
                  <c:v>43107</c:v>
                </c:pt>
                <c:pt idx="359">
                  <c:v>43108</c:v>
                </c:pt>
                <c:pt idx="360">
                  <c:v>43109</c:v>
                </c:pt>
                <c:pt idx="361">
                  <c:v>43109</c:v>
                </c:pt>
                <c:pt idx="362">
                  <c:v>43110</c:v>
                </c:pt>
                <c:pt idx="363">
                  <c:v>43111</c:v>
                </c:pt>
                <c:pt idx="364">
                  <c:v>43114</c:v>
                </c:pt>
                <c:pt idx="365">
                  <c:v>43115</c:v>
                </c:pt>
                <c:pt idx="366">
                  <c:v>43116</c:v>
                </c:pt>
                <c:pt idx="367">
                  <c:v>43116</c:v>
                </c:pt>
                <c:pt idx="368">
                  <c:v>43116</c:v>
                </c:pt>
                <c:pt idx="369">
                  <c:v>43116</c:v>
                </c:pt>
                <c:pt idx="370">
                  <c:v>43117</c:v>
                </c:pt>
                <c:pt idx="371">
                  <c:v>43118</c:v>
                </c:pt>
                <c:pt idx="372">
                  <c:v>43120</c:v>
                </c:pt>
                <c:pt idx="373">
                  <c:v>43121</c:v>
                </c:pt>
                <c:pt idx="374">
                  <c:v>43121</c:v>
                </c:pt>
                <c:pt idx="375">
                  <c:v>43122</c:v>
                </c:pt>
                <c:pt idx="376">
                  <c:v>43123</c:v>
                </c:pt>
                <c:pt idx="377">
                  <c:v>43123</c:v>
                </c:pt>
                <c:pt idx="378">
                  <c:v>43123</c:v>
                </c:pt>
                <c:pt idx="379">
                  <c:v>43124</c:v>
                </c:pt>
                <c:pt idx="380">
                  <c:v>43125</c:v>
                </c:pt>
                <c:pt idx="381">
                  <c:v>43128</c:v>
                </c:pt>
                <c:pt idx="382">
                  <c:v>43129</c:v>
                </c:pt>
                <c:pt idx="383">
                  <c:v>43130</c:v>
                </c:pt>
                <c:pt idx="384">
                  <c:v>43131</c:v>
                </c:pt>
                <c:pt idx="385">
                  <c:v>43132</c:v>
                </c:pt>
                <c:pt idx="386">
                  <c:v>43135</c:v>
                </c:pt>
                <c:pt idx="387">
                  <c:v>43135</c:v>
                </c:pt>
                <c:pt idx="388">
                  <c:v>43136</c:v>
                </c:pt>
                <c:pt idx="389">
                  <c:v>43136</c:v>
                </c:pt>
                <c:pt idx="390">
                  <c:v>43137</c:v>
                </c:pt>
                <c:pt idx="391">
                  <c:v>43138</c:v>
                </c:pt>
                <c:pt idx="392">
                  <c:v>43139</c:v>
                </c:pt>
                <c:pt idx="393">
                  <c:v>43142</c:v>
                </c:pt>
                <c:pt idx="394">
                  <c:v>43142</c:v>
                </c:pt>
                <c:pt idx="395">
                  <c:v>43143</c:v>
                </c:pt>
                <c:pt idx="396">
                  <c:v>43143</c:v>
                </c:pt>
                <c:pt idx="397">
                  <c:v>43144</c:v>
                </c:pt>
                <c:pt idx="398">
                  <c:v>43144</c:v>
                </c:pt>
                <c:pt idx="399">
                  <c:v>43145</c:v>
                </c:pt>
                <c:pt idx="400">
                  <c:v>43146</c:v>
                </c:pt>
                <c:pt idx="401">
                  <c:v>43149</c:v>
                </c:pt>
                <c:pt idx="402">
                  <c:v>43150</c:v>
                </c:pt>
                <c:pt idx="403">
                  <c:v>43150</c:v>
                </c:pt>
                <c:pt idx="404">
                  <c:v>43150</c:v>
                </c:pt>
                <c:pt idx="405">
                  <c:v>43150</c:v>
                </c:pt>
                <c:pt idx="406">
                  <c:v>43151</c:v>
                </c:pt>
                <c:pt idx="407">
                  <c:v>43152</c:v>
                </c:pt>
                <c:pt idx="408">
                  <c:v>43153</c:v>
                </c:pt>
                <c:pt idx="409">
                  <c:v>43155</c:v>
                </c:pt>
                <c:pt idx="410">
                  <c:v>43156</c:v>
                </c:pt>
                <c:pt idx="411">
                  <c:v>43157</c:v>
                </c:pt>
                <c:pt idx="412">
                  <c:v>43157</c:v>
                </c:pt>
                <c:pt idx="413">
                  <c:v>43158</c:v>
                </c:pt>
                <c:pt idx="414">
                  <c:v>43159</c:v>
                </c:pt>
                <c:pt idx="415" formatCode="m/d/yy">
                  <c:v>43160</c:v>
                </c:pt>
                <c:pt idx="416" formatCode="m/d/yy">
                  <c:v>43163</c:v>
                </c:pt>
                <c:pt idx="417" formatCode="m/d/yy">
                  <c:v>43164</c:v>
                </c:pt>
                <c:pt idx="418" formatCode="m/d/yy">
                  <c:v>43164</c:v>
                </c:pt>
                <c:pt idx="419" formatCode="m/d/yy">
                  <c:v>43164</c:v>
                </c:pt>
                <c:pt idx="420" formatCode="m/d/yy">
                  <c:v>43166</c:v>
                </c:pt>
                <c:pt idx="421" formatCode="m/d/yy">
                  <c:v>43166</c:v>
                </c:pt>
                <c:pt idx="422" formatCode="m/d/yy">
                  <c:v>43167</c:v>
                </c:pt>
                <c:pt idx="423" formatCode="m/d/yy">
                  <c:v>43167</c:v>
                </c:pt>
                <c:pt idx="424" formatCode="m/d/yy">
                  <c:v>43170</c:v>
                </c:pt>
                <c:pt idx="425" formatCode="m/d/yy">
                  <c:v>43171</c:v>
                </c:pt>
                <c:pt idx="426" formatCode="m/d/yy">
                  <c:v>43171</c:v>
                </c:pt>
                <c:pt idx="427" formatCode="m/d/yy">
                  <c:v>43172</c:v>
                </c:pt>
                <c:pt idx="428" formatCode="m/d/yy">
                  <c:v>43173</c:v>
                </c:pt>
                <c:pt idx="429" formatCode="m/d/yy">
                  <c:v>43174</c:v>
                </c:pt>
                <c:pt idx="430" formatCode="m/d/yy">
                  <c:v>43177</c:v>
                </c:pt>
                <c:pt idx="431" formatCode="m/d/yy">
                  <c:v>43178</c:v>
                </c:pt>
                <c:pt idx="432" formatCode="m/d/yy">
                  <c:v>43178</c:v>
                </c:pt>
                <c:pt idx="433" formatCode="m/d/yy">
                  <c:v>43179</c:v>
                </c:pt>
                <c:pt idx="434" formatCode="m/d/yy">
                  <c:v>43179</c:v>
                </c:pt>
                <c:pt idx="435" formatCode="m/d/yy">
                  <c:v>43180</c:v>
                </c:pt>
                <c:pt idx="436" formatCode="m/d/yy">
                  <c:v>43180</c:v>
                </c:pt>
                <c:pt idx="437" formatCode="m/d/yy">
                  <c:v>43181</c:v>
                </c:pt>
                <c:pt idx="438" formatCode="m/d/yy">
                  <c:v>43184</c:v>
                </c:pt>
                <c:pt idx="439" formatCode="m/d/yy">
                  <c:v>43184</c:v>
                </c:pt>
                <c:pt idx="440" formatCode="m/d/yy">
                  <c:v>43185</c:v>
                </c:pt>
                <c:pt idx="441" formatCode="m/d/yy">
                  <c:v>43186</c:v>
                </c:pt>
                <c:pt idx="442" formatCode="m/d/yy">
                  <c:v>43186</c:v>
                </c:pt>
              </c:numCache>
            </c:numRef>
          </c:xVal>
          <c:yVal>
            <c:numRef>
              <c:f>Sheet1!$B$2:$B$444</c:f>
              <c:numCache>
                <c:formatCode>General</c:formatCode>
                <c:ptCount val="443"/>
                <c:pt idx="0">
                  <c:v>0.46</c:v>
                </c:pt>
                <c:pt idx="1">
                  <c:v>0.44</c:v>
                </c:pt>
                <c:pt idx="2">
                  <c:v>0.56999999999999995</c:v>
                </c:pt>
                <c:pt idx="3">
                  <c:v>0.59</c:v>
                </c:pt>
                <c:pt idx="4">
                  <c:v>0.36</c:v>
                </c:pt>
                <c:pt idx="5">
                  <c:v>0.55000000000000004</c:v>
                </c:pt>
                <c:pt idx="6">
                  <c:v>0.49</c:v>
                </c:pt>
                <c:pt idx="7">
                  <c:v>0.53</c:v>
                </c:pt>
                <c:pt idx="8">
                  <c:v>0.51</c:v>
                </c:pt>
                <c:pt idx="9">
                  <c:v>0.47</c:v>
                </c:pt>
                <c:pt idx="10">
                  <c:v>0.53</c:v>
                </c:pt>
                <c:pt idx="11">
                  <c:v>0.53</c:v>
                </c:pt>
                <c:pt idx="12">
                  <c:v>0.54</c:v>
                </c:pt>
                <c:pt idx="13">
                  <c:v>0.47</c:v>
                </c:pt>
                <c:pt idx="14">
                  <c:v>0.47</c:v>
                </c:pt>
                <c:pt idx="15">
                  <c:v>0.53</c:v>
                </c:pt>
                <c:pt idx="16">
                  <c:v>0.42</c:v>
                </c:pt>
                <c:pt idx="17">
                  <c:v>0.53</c:v>
                </c:pt>
                <c:pt idx="18">
                  <c:v>0.53</c:v>
                </c:pt>
                <c:pt idx="19">
                  <c:v>0.43</c:v>
                </c:pt>
                <c:pt idx="20">
                  <c:v>0.53</c:v>
                </c:pt>
                <c:pt idx="21">
                  <c:v>0.53</c:v>
                </c:pt>
                <c:pt idx="22">
                  <c:v>0.49</c:v>
                </c:pt>
                <c:pt idx="23">
                  <c:v>0.52</c:v>
                </c:pt>
                <c:pt idx="24">
                  <c:v>0.48</c:v>
                </c:pt>
                <c:pt idx="25">
                  <c:v>0.48</c:v>
                </c:pt>
                <c:pt idx="26">
                  <c:v>0.52</c:v>
                </c:pt>
                <c:pt idx="27">
                  <c:v>0.53</c:v>
                </c:pt>
                <c:pt idx="28">
                  <c:v>0.55000000000000004</c:v>
                </c:pt>
                <c:pt idx="29">
                  <c:v>0.55000000000000004</c:v>
                </c:pt>
                <c:pt idx="30">
                  <c:v>0.49</c:v>
                </c:pt>
                <c:pt idx="31">
                  <c:v>0.41</c:v>
                </c:pt>
                <c:pt idx="32">
                  <c:v>0.51</c:v>
                </c:pt>
                <c:pt idx="33">
                  <c:v>0.5</c:v>
                </c:pt>
                <c:pt idx="34">
                  <c:v>0.51</c:v>
                </c:pt>
                <c:pt idx="35">
                  <c:v>0.38</c:v>
                </c:pt>
                <c:pt idx="36">
                  <c:v>0.45</c:v>
                </c:pt>
                <c:pt idx="37">
                  <c:v>0.52</c:v>
                </c:pt>
                <c:pt idx="38">
                  <c:v>0.53</c:v>
                </c:pt>
                <c:pt idx="39">
                  <c:v>0.5</c:v>
                </c:pt>
                <c:pt idx="40">
                  <c:v>0.51</c:v>
                </c:pt>
                <c:pt idx="41">
                  <c:v>0.5</c:v>
                </c:pt>
                <c:pt idx="42">
                  <c:v>0.5</c:v>
                </c:pt>
                <c:pt idx="43">
                  <c:v>0.52</c:v>
                </c:pt>
                <c:pt idx="44">
                  <c:v>0.53</c:v>
                </c:pt>
                <c:pt idx="45">
                  <c:v>0.47</c:v>
                </c:pt>
                <c:pt idx="46">
                  <c:v>0.52</c:v>
                </c:pt>
                <c:pt idx="47">
                  <c:v>0.5</c:v>
                </c:pt>
                <c:pt idx="48">
                  <c:v>0.51</c:v>
                </c:pt>
                <c:pt idx="49">
                  <c:v>0.41</c:v>
                </c:pt>
                <c:pt idx="50">
                  <c:v>0.49</c:v>
                </c:pt>
                <c:pt idx="51">
                  <c:v>0.49</c:v>
                </c:pt>
                <c:pt idx="52">
                  <c:v>0.48</c:v>
                </c:pt>
                <c:pt idx="53">
                  <c:v>0.43</c:v>
                </c:pt>
                <c:pt idx="54">
                  <c:v>0.47</c:v>
                </c:pt>
                <c:pt idx="55">
                  <c:v>0.52</c:v>
                </c:pt>
                <c:pt idx="56">
                  <c:v>0.46</c:v>
                </c:pt>
                <c:pt idx="57">
                  <c:v>0.43</c:v>
                </c:pt>
                <c:pt idx="58">
                  <c:v>0.45</c:v>
                </c:pt>
                <c:pt idx="59">
                  <c:v>0.47</c:v>
                </c:pt>
                <c:pt idx="60">
                  <c:v>0.49</c:v>
                </c:pt>
                <c:pt idx="61">
                  <c:v>0.48</c:v>
                </c:pt>
                <c:pt idx="62">
                  <c:v>0.5</c:v>
                </c:pt>
                <c:pt idx="63">
                  <c:v>0.49</c:v>
                </c:pt>
                <c:pt idx="64">
                  <c:v>0.5</c:v>
                </c:pt>
                <c:pt idx="65">
                  <c:v>0.46</c:v>
                </c:pt>
                <c:pt idx="66">
                  <c:v>0.37</c:v>
                </c:pt>
                <c:pt idx="67">
                  <c:v>0.47</c:v>
                </c:pt>
                <c:pt idx="68">
                  <c:v>0.44</c:v>
                </c:pt>
                <c:pt idx="69">
                  <c:v>0.45</c:v>
                </c:pt>
                <c:pt idx="70">
                  <c:v>0.45</c:v>
                </c:pt>
                <c:pt idx="71">
                  <c:v>0.45</c:v>
                </c:pt>
                <c:pt idx="72">
                  <c:v>0.38</c:v>
                </c:pt>
                <c:pt idx="73">
                  <c:v>0.4</c:v>
                </c:pt>
                <c:pt idx="74">
                  <c:v>0.44</c:v>
                </c:pt>
                <c:pt idx="75">
                  <c:v>0.44</c:v>
                </c:pt>
                <c:pt idx="76">
                  <c:v>0.43</c:v>
                </c:pt>
                <c:pt idx="77">
                  <c:v>0.47</c:v>
                </c:pt>
                <c:pt idx="78">
                  <c:v>0.42</c:v>
                </c:pt>
                <c:pt idx="79">
                  <c:v>0.35</c:v>
                </c:pt>
                <c:pt idx="80">
                  <c:v>0.43</c:v>
                </c:pt>
                <c:pt idx="81">
                  <c:v>0.46</c:v>
                </c:pt>
                <c:pt idx="82">
                  <c:v>0.46</c:v>
                </c:pt>
                <c:pt idx="83">
                  <c:v>0.45</c:v>
                </c:pt>
                <c:pt idx="84">
                  <c:v>0.48</c:v>
                </c:pt>
                <c:pt idx="85">
                  <c:v>0.44</c:v>
                </c:pt>
                <c:pt idx="86">
                  <c:v>0.47</c:v>
                </c:pt>
                <c:pt idx="87">
                  <c:v>0.47</c:v>
                </c:pt>
                <c:pt idx="88">
                  <c:v>0.39</c:v>
                </c:pt>
                <c:pt idx="89">
                  <c:v>0.48</c:v>
                </c:pt>
                <c:pt idx="90">
                  <c:v>0.48</c:v>
                </c:pt>
                <c:pt idx="91">
                  <c:v>0.48</c:v>
                </c:pt>
                <c:pt idx="92">
                  <c:v>0.5</c:v>
                </c:pt>
                <c:pt idx="93">
                  <c:v>0.48</c:v>
                </c:pt>
                <c:pt idx="94">
                  <c:v>0.5</c:v>
                </c:pt>
                <c:pt idx="95">
                  <c:v>0.43</c:v>
                </c:pt>
                <c:pt idx="96">
                  <c:v>0.48</c:v>
                </c:pt>
                <c:pt idx="97">
                  <c:v>0.4</c:v>
                </c:pt>
                <c:pt idx="98">
                  <c:v>0.49</c:v>
                </c:pt>
                <c:pt idx="99">
                  <c:v>0.49</c:v>
                </c:pt>
                <c:pt idx="100">
                  <c:v>0.42</c:v>
                </c:pt>
                <c:pt idx="101">
                  <c:v>0.51</c:v>
                </c:pt>
                <c:pt idx="102">
                  <c:v>0.51</c:v>
                </c:pt>
                <c:pt idx="103">
                  <c:v>0.47</c:v>
                </c:pt>
                <c:pt idx="104">
                  <c:v>0.45</c:v>
                </c:pt>
                <c:pt idx="105">
                  <c:v>0.46</c:v>
                </c:pt>
                <c:pt idx="106">
                  <c:v>0.45</c:v>
                </c:pt>
                <c:pt idx="107">
                  <c:v>0.47</c:v>
                </c:pt>
                <c:pt idx="108">
                  <c:v>0.44</c:v>
                </c:pt>
                <c:pt idx="109">
                  <c:v>0.48</c:v>
                </c:pt>
                <c:pt idx="110">
                  <c:v>0.47</c:v>
                </c:pt>
                <c:pt idx="111">
                  <c:v>0.48</c:v>
                </c:pt>
                <c:pt idx="112">
                  <c:v>0.49</c:v>
                </c:pt>
                <c:pt idx="113">
                  <c:v>0.48</c:v>
                </c:pt>
                <c:pt idx="114">
                  <c:v>0.46</c:v>
                </c:pt>
                <c:pt idx="115">
                  <c:v>0.44</c:v>
                </c:pt>
                <c:pt idx="116">
                  <c:v>0.45</c:v>
                </c:pt>
                <c:pt idx="117">
                  <c:v>0.46</c:v>
                </c:pt>
                <c:pt idx="118">
                  <c:v>0.47</c:v>
                </c:pt>
                <c:pt idx="119">
                  <c:v>0.36</c:v>
                </c:pt>
                <c:pt idx="120">
                  <c:v>0.48</c:v>
                </c:pt>
                <c:pt idx="121">
                  <c:v>0.45</c:v>
                </c:pt>
                <c:pt idx="122">
                  <c:v>0.45</c:v>
                </c:pt>
                <c:pt idx="123">
                  <c:v>0.43</c:v>
                </c:pt>
                <c:pt idx="124">
                  <c:v>0.4</c:v>
                </c:pt>
                <c:pt idx="125">
                  <c:v>0.44</c:v>
                </c:pt>
                <c:pt idx="126">
                  <c:v>0.43</c:v>
                </c:pt>
                <c:pt idx="127">
                  <c:v>0.44</c:v>
                </c:pt>
                <c:pt idx="128">
                  <c:v>0.44</c:v>
                </c:pt>
                <c:pt idx="129">
                  <c:v>0.44</c:v>
                </c:pt>
                <c:pt idx="130">
                  <c:v>0.41</c:v>
                </c:pt>
                <c:pt idx="131">
                  <c:v>0.45</c:v>
                </c:pt>
                <c:pt idx="132">
                  <c:v>0.44</c:v>
                </c:pt>
                <c:pt idx="133">
                  <c:v>0.46</c:v>
                </c:pt>
                <c:pt idx="134">
                  <c:v>0.46</c:v>
                </c:pt>
                <c:pt idx="135">
                  <c:v>0.4</c:v>
                </c:pt>
                <c:pt idx="136">
                  <c:v>0.48</c:v>
                </c:pt>
                <c:pt idx="137">
                  <c:v>0.37</c:v>
                </c:pt>
                <c:pt idx="138">
                  <c:v>0.48</c:v>
                </c:pt>
                <c:pt idx="139">
                  <c:v>0.46</c:v>
                </c:pt>
                <c:pt idx="140">
                  <c:v>0.45</c:v>
                </c:pt>
                <c:pt idx="141">
                  <c:v>0.44</c:v>
                </c:pt>
                <c:pt idx="142">
                  <c:v>0.43</c:v>
                </c:pt>
                <c:pt idx="143">
                  <c:v>0.45</c:v>
                </c:pt>
                <c:pt idx="144">
                  <c:v>0.43</c:v>
                </c:pt>
                <c:pt idx="145">
                  <c:v>0.44</c:v>
                </c:pt>
                <c:pt idx="146">
                  <c:v>0.44</c:v>
                </c:pt>
                <c:pt idx="147">
                  <c:v>0.46</c:v>
                </c:pt>
                <c:pt idx="148">
                  <c:v>0.46</c:v>
                </c:pt>
                <c:pt idx="149">
                  <c:v>0.45</c:v>
                </c:pt>
                <c:pt idx="150">
                  <c:v>0.34</c:v>
                </c:pt>
                <c:pt idx="151">
                  <c:v>0.46</c:v>
                </c:pt>
                <c:pt idx="152">
                  <c:v>0.46</c:v>
                </c:pt>
                <c:pt idx="153">
                  <c:v>0.41</c:v>
                </c:pt>
                <c:pt idx="154">
                  <c:v>0.46</c:v>
                </c:pt>
                <c:pt idx="155">
                  <c:v>0.41</c:v>
                </c:pt>
                <c:pt idx="156">
                  <c:v>0.45</c:v>
                </c:pt>
                <c:pt idx="157">
                  <c:v>0.43</c:v>
                </c:pt>
                <c:pt idx="158">
                  <c:v>0.45</c:v>
                </c:pt>
                <c:pt idx="159">
                  <c:v>0.47</c:v>
                </c:pt>
                <c:pt idx="160">
                  <c:v>0.5</c:v>
                </c:pt>
                <c:pt idx="161">
                  <c:v>0.48</c:v>
                </c:pt>
                <c:pt idx="162">
                  <c:v>0.44</c:v>
                </c:pt>
                <c:pt idx="163">
                  <c:v>0.47</c:v>
                </c:pt>
                <c:pt idx="164">
                  <c:v>0.45</c:v>
                </c:pt>
                <c:pt idx="165">
                  <c:v>0.48</c:v>
                </c:pt>
                <c:pt idx="166">
                  <c:v>0.46</c:v>
                </c:pt>
                <c:pt idx="167">
                  <c:v>0.46</c:v>
                </c:pt>
                <c:pt idx="168">
                  <c:v>0.45</c:v>
                </c:pt>
                <c:pt idx="169">
                  <c:v>0.47</c:v>
                </c:pt>
                <c:pt idx="170">
                  <c:v>0.46</c:v>
                </c:pt>
                <c:pt idx="171">
                  <c:v>0.44</c:v>
                </c:pt>
                <c:pt idx="172">
                  <c:v>0.46</c:v>
                </c:pt>
                <c:pt idx="173">
                  <c:v>0.42</c:v>
                </c:pt>
                <c:pt idx="174">
                  <c:v>0.4</c:v>
                </c:pt>
                <c:pt idx="175">
                  <c:v>0.45</c:v>
                </c:pt>
                <c:pt idx="176">
                  <c:v>0.46</c:v>
                </c:pt>
                <c:pt idx="177">
                  <c:v>0.44</c:v>
                </c:pt>
                <c:pt idx="178">
                  <c:v>0.44</c:v>
                </c:pt>
                <c:pt idx="179">
                  <c:v>0.44</c:v>
                </c:pt>
                <c:pt idx="180">
                  <c:v>0.45</c:v>
                </c:pt>
                <c:pt idx="181">
                  <c:v>0.46</c:v>
                </c:pt>
                <c:pt idx="182">
                  <c:v>0.45</c:v>
                </c:pt>
                <c:pt idx="183">
                  <c:v>0.45</c:v>
                </c:pt>
                <c:pt idx="184">
                  <c:v>0.45</c:v>
                </c:pt>
                <c:pt idx="185">
                  <c:v>0.44</c:v>
                </c:pt>
                <c:pt idx="186">
                  <c:v>0.43</c:v>
                </c:pt>
                <c:pt idx="187">
                  <c:v>0.43</c:v>
                </c:pt>
                <c:pt idx="188">
                  <c:v>0.42</c:v>
                </c:pt>
                <c:pt idx="189">
                  <c:v>0.43</c:v>
                </c:pt>
                <c:pt idx="190">
                  <c:v>0.41</c:v>
                </c:pt>
                <c:pt idx="191">
                  <c:v>0.43</c:v>
                </c:pt>
                <c:pt idx="192">
                  <c:v>0.41</c:v>
                </c:pt>
                <c:pt idx="193">
                  <c:v>0.42</c:v>
                </c:pt>
                <c:pt idx="194">
                  <c:v>0.43</c:v>
                </c:pt>
                <c:pt idx="195">
                  <c:v>0.43</c:v>
                </c:pt>
                <c:pt idx="196">
                  <c:v>0.44</c:v>
                </c:pt>
                <c:pt idx="197">
                  <c:v>0.44</c:v>
                </c:pt>
                <c:pt idx="198">
                  <c:v>0.42</c:v>
                </c:pt>
                <c:pt idx="199">
                  <c:v>0.44</c:v>
                </c:pt>
                <c:pt idx="200">
                  <c:v>0.42</c:v>
                </c:pt>
                <c:pt idx="201">
                  <c:v>0.41</c:v>
                </c:pt>
                <c:pt idx="202">
                  <c:v>0.41</c:v>
                </c:pt>
                <c:pt idx="203">
                  <c:v>0.43</c:v>
                </c:pt>
                <c:pt idx="204">
                  <c:v>0.39</c:v>
                </c:pt>
                <c:pt idx="205">
                  <c:v>0.39</c:v>
                </c:pt>
                <c:pt idx="206">
                  <c:v>0.38</c:v>
                </c:pt>
                <c:pt idx="207">
                  <c:v>0.33</c:v>
                </c:pt>
                <c:pt idx="208">
                  <c:v>0.39</c:v>
                </c:pt>
                <c:pt idx="209">
                  <c:v>0.39</c:v>
                </c:pt>
                <c:pt idx="210">
                  <c:v>0.4</c:v>
                </c:pt>
                <c:pt idx="211">
                  <c:v>0.41</c:v>
                </c:pt>
                <c:pt idx="212">
                  <c:v>0.41</c:v>
                </c:pt>
                <c:pt idx="213">
                  <c:v>0.42</c:v>
                </c:pt>
                <c:pt idx="214">
                  <c:v>0.44</c:v>
                </c:pt>
                <c:pt idx="215">
                  <c:v>0.45</c:v>
                </c:pt>
                <c:pt idx="216">
                  <c:v>0.43</c:v>
                </c:pt>
                <c:pt idx="217">
                  <c:v>0.44</c:v>
                </c:pt>
                <c:pt idx="218">
                  <c:v>0.42</c:v>
                </c:pt>
                <c:pt idx="219">
                  <c:v>0.4</c:v>
                </c:pt>
                <c:pt idx="220">
                  <c:v>0.39</c:v>
                </c:pt>
                <c:pt idx="221">
                  <c:v>0.4</c:v>
                </c:pt>
                <c:pt idx="222">
                  <c:v>0.42</c:v>
                </c:pt>
                <c:pt idx="223">
                  <c:v>0.42</c:v>
                </c:pt>
                <c:pt idx="224">
                  <c:v>0.39</c:v>
                </c:pt>
                <c:pt idx="225">
                  <c:v>0.42</c:v>
                </c:pt>
                <c:pt idx="226">
                  <c:v>0.4</c:v>
                </c:pt>
                <c:pt idx="227">
                  <c:v>0.43</c:v>
                </c:pt>
                <c:pt idx="228">
                  <c:v>0.41</c:v>
                </c:pt>
                <c:pt idx="229">
                  <c:v>0.43</c:v>
                </c:pt>
                <c:pt idx="230">
                  <c:v>0.35</c:v>
                </c:pt>
                <c:pt idx="231">
                  <c:v>0.42</c:v>
                </c:pt>
                <c:pt idx="232">
                  <c:v>0.42</c:v>
                </c:pt>
                <c:pt idx="233">
                  <c:v>0.42</c:v>
                </c:pt>
                <c:pt idx="234">
                  <c:v>0.4</c:v>
                </c:pt>
                <c:pt idx="235">
                  <c:v>0.41</c:v>
                </c:pt>
                <c:pt idx="236">
                  <c:v>0.41</c:v>
                </c:pt>
                <c:pt idx="237">
                  <c:v>0.41</c:v>
                </c:pt>
                <c:pt idx="238">
                  <c:v>0.41</c:v>
                </c:pt>
                <c:pt idx="239">
                  <c:v>0.42</c:v>
                </c:pt>
                <c:pt idx="240">
                  <c:v>0.43</c:v>
                </c:pt>
                <c:pt idx="241">
                  <c:v>0.43</c:v>
                </c:pt>
                <c:pt idx="242">
                  <c:v>0.44</c:v>
                </c:pt>
                <c:pt idx="243">
                  <c:v>0.45</c:v>
                </c:pt>
                <c:pt idx="244">
                  <c:v>0.45</c:v>
                </c:pt>
                <c:pt idx="245">
                  <c:v>0.46</c:v>
                </c:pt>
                <c:pt idx="246">
                  <c:v>0.44</c:v>
                </c:pt>
                <c:pt idx="247">
                  <c:v>0.42</c:v>
                </c:pt>
                <c:pt idx="248">
                  <c:v>0.44</c:v>
                </c:pt>
                <c:pt idx="249">
                  <c:v>0.42</c:v>
                </c:pt>
                <c:pt idx="250">
                  <c:v>0.44</c:v>
                </c:pt>
                <c:pt idx="251">
                  <c:v>0.43</c:v>
                </c:pt>
                <c:pt idx="252">
                  <c:v>0.43</c:v>
                </c:pt>
                <c:pt idx="253">
                  <c:v>0.44</c:v>
                </c:pt>
                <c:pt idx="254">
                  <c:v>0.43</c:v>
                </c:pt>
                <c:pt idx="255">
                  <c:v>0.42</c:v>
                </c:pt>
                <c:pt idx="256">
                  <c:v>0.42</c:v>
                </c:pt>
                <c:pt idx="257">
                  <c:v>0.45</c:v>
                </c:pt>
                <c:pt idx="258">
                  <c:v>0.43</c:v>
                </c:pt>
                <c:pt idx="259">
                  <c:v>0.43</c:v>
                </c:pt>
                <c:pt idx="260">
                  <c:v>0.44</c:v>
                </c:pt>
                <c:pt idx="261">
                  <c:v>0.42</c:v>
                </c:pt>
                <c:pt idx="262">
                  <c:v>0.42</c:v>
                </c:pt>
                <c:pt idx="263">
                  <c:v>0.42</c:v>
                </c:pt>
                <c:pt idx="264">
                  <c:v>0.43</c:v>
                </c:pt>
                <c:pt idx="265">
                  <c:v>0.36</c:v>
                </c:pt>
                <c:pt idx="266">
                  <c:v>0.43</c:v>
                </c:pt>
                <c:pt idx="267">
                  <c:v>0.45</c:v>
                </c:pt>
                <c:pt idx="268">
                  <c:v>0.45</c:v>
                </c:pt>
                <c:pt idx="269">
                  <c:v>0.37</c:v>
                </c:pt>
                <c:pt idx="270">
                  <c:v>0.42</c:v>
                </c:pt>
                <c:pt idx="271">
                  <c:v>0.42</c:v>
                </c:pt>
                <c:pt idx="272">
                  <c:v>0.44</c:v>
                </c:pt>
                <c:pt idx="273">
                  <c:v>0.45</c:v>
                </c:pt>
                <c:pt idx="274">
                  <c:v>0.46</c:v>
                </c:pt>
                <c:pt idx="275">
                  <c:v>0.44</c:v>
                </c:pt>
                <c:pt idx="276">
                  <c:v>0.42</c:v>
                </c:pt>
                <c:pt idx="277">
                  <c:v>0.43</c:v>
                </c:pt>
                <c:pt idx="278">
                  <c:v>0.43</c:v>
                </c:pt>
                <c:pt idx="279">
                  <c:v>0.38</c:v>
                </c:pt>
                <c:pt idx="280">
                  <c:v>0.44</c:v>
                </c:pt>
                <c:pt idx="281">
                  <c:v>0.43</c:v>
                </c:pt>
                <c:pt idx="282">
                  <c:v>0.43</c:v>
                </c:pt>
                <c:pt idx="283">
                  <c:v>0.44</c:v>
                </c:pt>
                <c:pt idx="284">
                  <c:v>0.41</c:v>
                </c:pt>
                <c:pt idx="285">
                  <c:v>0.43</c:v>
                </c:pt>
                <c:pt idx="286">
                  <c:v>0.41</c:v>
                </c:pt>
                <c:pt idx="287">
                  <c:v>0.42</c:v>
                </c:pt>
                <c:pt idx="288">
                  <c:v>0.43</c:v>
                </c:pt>
                <c:pt idx="289">
                  <c:v>0.41</c:v>
                </c:pt>
                <c:pt idx="290">
                  <c:v>0.42</c:v>
                </c:pt>
                <c:pt idx="291">
                  <c:v>0.43</c:v>
                </c:pt>
                <c:pt idx="292">
                  <c:v>0.38</c:v>
                </c:pt>
                <c:pt idx="293">
                  <c:v>0.42</c:v>
                </c:pt>
                <c:pt idx="294">
                  <c:v>0.43</c:v>
                </c:pt>
                <c:pt idx="295">
                  <c:v>0.44</c:v>
                </c:pt>
                <c:pt idx="296">
                  <c:v>0.43</c:v>
                </c:pt>
                <c:pt idx="297">
                  <c:v>0.44</c:v>
                </c:pt>
                <c:pt idx="298">
                  <c:v>0.44</c:v>
                </c:pt>
                <c:pt idx="299">
                  <c:v>0.44</c:v>
                </c:pt>
                <c:pt idx="300">
                  <c:v>0.43</c:v>
                </c:pt>
                <c:pt idx="301">
                  <c:v>0.43</c:v>
                </c:pt>
                <c:pt idx="302">
                  <c:v>0.43</c:v>
                </c:pt>
                <c:pt idx="303">
                  <c:v>0.44</c:v>
                </c:pt>
                <c:pt idx="304">
                  <c:v>0.44</c:v>
                </c:pt>
                <c:pt idx="305">
                  <c:v>0.43</c:v>
                </c:pt>
                <c:pt idx="306">
                  <c:v>0.42</c:v>
                </c:pt>
                <c:pt idx="307">
                  <c:v>0.43</c:v>
                </c:pt>
                <c:pt idx="308">
                  <c:v>0.44</c:v>
                </c:pt>
                <c:pt idx="309">
                  <c:v>0.42</c:v>
                </c:pt>
                <c:pt idx="310">
                  <c:v>0.46</c:v>
                </c:pt>
                <c:pt idx="311">
                  <c:v>0.44</c:v>
                </c:pt>
                <c:pt idx="312">
                  <c:v>0.35</c:v>
                </c:pt>
                <c:pt idx="313">
                  <c:v>0.45</c:v>
                </c:pt>
                <c:pt idx="314">
                  <c:v>0.41</c:v>
                </c:pt>
                <c:pt idx="315">
                  <c:v>0.41</c:v>
                </c:pt>
                <c:pt idx="316">
                  <c:v>0.42</c:v>
                </c:pt>
                <c:pt idx="317">
                  <c:v>0.44</c:v>
                </c:pt>
                <c:pt idx="318">
                  <c:v>0.41</c:v>
                </c:pt>
                <c:pt idx="319">
                  <c:v>0.43</c:v>
                </c:pt>
                <c:pt idx="320">
                  <c:v>0.38</c:v>
                </c:pt>
                <c:pt idx="321">
                  <c:v>0.44</c:v>
                </c:pt>
                <c:pt idx="322">
                  <c:v>0.43</c:v>
                </c:pt>
                <c:pt idx="323">
                  <c:v>0.43</c:v>
                </c:pt>
                <c:pt idx="324">
                  <c:v>0.42</c:v>
                </c:pt>
                <c:pt idx="325">
                  <c:v>0.41</c:v>
                </c:pt>
                <c:pt idx="326">
                  <c:v>0.42</c:v>
                </c:pt>
                <c:pt idx="327">
                  <c:v>0.44</c:v>
                </c:pt>
                <c:pt idx="328">
                  <c:v>0.45</c:v>
                </c:pt>
                <c:pt idx="329">
                  <c:v>0.42</c:v>
                </c:pt>
                <c:pt idx="330">
                  <c:v>0.43</c:v>
                </c:pt>
                <c:pt idx="331">
                  <c:v>0.35</c:v>
                </c:pt>
                <c:pt idx="332">
                  <c:v>0.42</c:v>
                </c:pt>
                <c:pt idx="333">
                  <c:v>0.44</c:v>
                </c:pt>
                <c:pt idx="334">
                  <c:v>0.42</c:v>
                </c:pt>
                <c:pt idx="335">
                  <c:v>0.42</c:v>
                </c:pt>
                <c:pt idx="336">
                  <c:v>0.41</c:v>
                </c:pt>
                <c:pt idx="337">
                  <c:v>0.43</c:v>
                </c:pt>
                <c:pt idx="338">
                  <c:v>0.41</c:v>
                </c:pt>
                <c:pt idx="339">
                  <c:v>0.37</c:v>
                </c:pt>
                <c:pt idx="340">
                  <c:v>0.41</c:v>
                </c:pt>
                <c:pt idx="341">
                  <c:v>0.41</c:v>
                </c:pt>
                <c:pt idx="342">
                  <c:v>0.41</c:v>
                </c:pt>
                <c:pt idx="343">
                  <c:v>0.4</c:v>
                </c:pt>
                <c:pt idx="344">
                  <c:v>0.42</c:v>
                </c:pt>
                <c:pt idx="345">
                  <c:v>0.41</c:v>
                </c:pt>
                <c:pt idx="346">
                  <c:v>0.43</c:v>
                </c:pt>
                <c:pt idx="347">
                  <c:v>0.37</c:v>
                </c:pt>
                <c:pt idx="348">
                  <c:v>0.44</c:v>
                </c:pt>
                <c:pt idx="349">
                  <c:v>0.43</c:v>
                </c:pt>
                <c:pt idx="350">
                  <c:v>0.44</c:v>
                </c:pt>
                <c:pt idx="351">
                  <c:v>0.45</c:v>
                </c:pt>
                <c:pt idx="352">
                  <c:v>0.46</c:v>
                </c:pt>
                <c:pt idx="353">
                  <c:v>0.45</c:v>
                </c:pt>
                <c:pt idx="354">
                  <c:v>0.44</c:v>
                </c:pt>
                <c:pt idx="355">
                  <c:v>0.45</c:v>
                </c:pt>
                <c:pt idx="356">
                  <c:v>0.44</c:v>
                </c:pt>
                <c:pt idx="357">
                  <c:v>0.44</c:v>
                </c:pt>
                <c:pt idx="358">
                  <c:v>0.42</c:v>
                </c:pt>
                <c:pt idx="359">
                  <c:v>0.43</c:v>
                </c:pt>
                <c:pt idx="360">
                  <c:v>0.36</c:v>
                </c:pt>
                <c:pt idx="361">
                  <c:v>0.44</c:v>
                </c:pt>
                <c:pt idx="362">
                  <c:v>0.45</c:v>
                </c:pt>
                <c:pt idx="363">
                  <c:v>0.46</c:v>
                </c:pt>
                <c:pt idx="364">
                  <c:v>0.46</c:v>
                </c:pt>
                <c:pt idx="365">
                  <c:v>0.45</c:v>
                </c:pt>
                <c:pt idx="366">
                  <c:v>0.42</c:v>
                </c:pt>
                <c:pt idx="367">
                  <c:v>0.38</c:v>
                </c:pt>
                <c:pt idx="368">
                  <c:v>0.45</c:v>
                </c:pt>
                <c:pt idx="369">
                  <c:v>0.45</c:v>
                </c:pt>
                <c:pt idx="370">
                  <c:v>0.45</c:v>
                </c:pt>
                <c:pt idx="371">
                  <c:v>0.45</c:v>
                </c:pt>
                <c:pt idx="372">
                  <c:v>0.44</c:v>
                </c:pt>
                <c:pt idx="373">
                  <c:v>0.42</c:v>
                </c:pt>
                <c:pt idx="374">
                  <c:v>0.42</c:v>
                </c:pt>
                <c:pt idx="375">
                  <c:v>0.43</c:v>
                </c:pt>
                <c:pt idx="376">
                  <c:v>0.45</c:v>
                </c:pt>
                <c:pt idx="377">
                  <c:v>0.44</c:v>
                </c:pt>
                <c:pt idx="378">
                  <c:v>0.36</c:v>
                </c:pt>
                <c:pt idx="379">
                  <c:v>0.45</c:v>
                </c:pt>
                <c:pt idx="380">
                  <c:v>0.44</c:v>
                </c:pt>
                <c:pt idx="381">
                  <c:v>0.43</c:v>
                </c:pt>
                <c:pt idx="382">
                  <c:v>0.43</c:v>
                </c:pt>
                <c:pt idx="383">
                  <c:v>0.44</c:v>
                </c:pt>
                <c:pt idx="384">
                  <c:v>0.45</c:v>
                </c:pt>
                <c:pt idx="385">
                  <c:v>0.49</c:v>
                </c:pt>
                <c:pt idx="386">
                  <c:v>0.46</c:v>
                </c:pt>
                <c:pt idx="387">
                  <c:v>0.49</c:v>
                </c:pt>
                <c:pt idx="388">
                  <c:v>0.4</c:v>
                </c:pt>
                <c:pt idx="389">
                  <c:v>0.49</c:v>
                </c:pt>
                <c:pt idx="390">
                  <c:v>0.48</c:v>
                </c:pt>
                <c:pt idx="391">
                  <c:v>0.48</c:v>
                </c:pt>
                <c:pt idx="392">
                  <c:v>0.49</c:v>
                </c:pt>
                <c:pt idx="393">
                  <c:v>0.44</c:v>
                </c:pt>
                <c:pt idx="394">
                  <c:v>0.48</c:v>
                </c:pt>
                <c:pt idx="395">
                  <c:v>0.47</c:v>
                </c:pt>
                <c:pt idx="396">
                  <c:v>0.48</c:v>
                </c:pt>
                <c:pt idx="397">
                  <c:v>0.47</c:v>
                </c:pt>
                <c:pt idx="398">
                  <c:v>0.43</c:v>
                </c:pt>
                <c:pt idx="399">
                  <c:v>0.48</c:v>
                </c:pt>
                <c:pt idx="400">
                  <c:v>0.47</c:v>
                </c:pt>
                <c:pt idx="401">
                  <c:v>0.47</c:v>
                </c:pt>
                <c:pt idx="402">
                  <c:v>0.37</c:v>
                </c:pt>
                <c:pt idx="403">
                  <c:v>0.45</c:v>
                </c:pt>
                <c:pt idx="404">
                  <c:v>0.45</c:v>
                </c:pt>
                <c:pt idx="405">
                  <c:v>0.46</c:v>
                </c:pt>
                <c:pt idx="406">
                  <c:v>0.48</c:v>
                </c:pt>
                <c:pt idx="407">
                  <c:v>0.48</c:v>
                </c:pt>
                <c:pt idx="408">
                  <c:v>0.5</c:v>
                </c:pt>
                <c:pt idx="409">
                  <c:v>0.37</c:v>
                </c:pt>
                <c:pt idx="410">
                  <c:v>0.49</c:v>
                </c:pt>
                <c:pt idx="411">
                  <c:v>0.46</c:v>
                </c:pt>
                <c:pt idx="412">
                  <c:v>0.5</c:v>
                </c:pt>
                <c:pt idx="413">
                  <c:v>0.49</c:v>
                </c:pt>
                <c:pt idx="414">
                  <c:v>0.49</c:v>
                </c:pt>
                <c:pt idx="415" formatCode="0%">
                  <c:v>0.49</c:v>
                </c:pt>
                <c:pt idx="416" formatCode="0%">
                  <c:v>0.48</c:v>
                </c:pt>
                <c:pt idx="417" formatCode="0%">
                  <c:v>0.38</c:v>
                </c:pt>
                <c:pt idx="418" formatCode="0%">
                  <c:v>0.43</c:v>
                </c:pt>
                <c:pt idx="419" formatCode="0%">
                  <c:v>0.48</c:v>
                </c:pt>
                <c:pt idx="420" formatCode="0%">
                  <c:v>0.45</c:v>
                </c:pt>
                <c:pt idx="421" formatCode="0%">
                  <c:v>0.46</c:v>
                </c:pt>
                <c:pt idx="422" formatCode="0%">
                  <c:v>0.44</c:v>
                </c:pt>
                <c:pt idx="423" formatCode="0%">
                  <c:v>0.42</c:v>
                </c:pt>
                <c:pt idx="424" formatCode="0%">
                  <c:v>0.45</c:v>
                </c:pt>
                <c:pt idx="425" formatCode="0%">
                  <c:v>0.43</c:v>
                </c:pt>
                <c:pt idx="426" formatCode="0%">
                  <c:v>0.48</c:v>
                </c:pt>
                <c:pt idx="427" formatCode="0%">
                  <c:v>0.47</c:v>
                </c:pt>
                <c:pt idx="428" formatCode="0%">
                  <c:v>0.46</c:v>
                </c:pt>
                <c:pt idx="429" formatCode="0%">
                  <c:v>0.47</c:v>
                </c:pt>
                <c:pt idx="430" formatCode="0%">
                  <c:v>0.47</c:v>
                </c:pt>
                <c:pt idx="431" formatCode="0%">
                  <c:v>0.43</c:v>
                </c:pt>
                <c:pt idx="432" formatCode="0%">
                  <c:v>0.47</c:v>
                </c:pt>
                <c:pt idx="433" formatCode="0%">
                  <c:v>0.46</c:v>
                </c:pt>
                <c:pt idx="434" formatCode="0%">
                  <c:v>0.4</c:v>
                </c:pt>
                <c:pt idx="435" formatCode="0%">
                  <c:v>0.47</c:v>
                </c:pt>
                <c:pt idx="436" formatCode="0%">
                  <c:v>0.45</c:v>
                </c:pt>
                <c:pt idx="437" formatCode="0%">
                  <c:v>0.46</c:v>
                </c:pt>
                <c:pt idx="438" formatCode="0%">
                  <c:v>0.39</c:v>
                </c:pt>
                <c:pt idx="439" formatCode="0%">
                  <c:v>0.46</c:v>
                </c:pt>
                <c:pt idx="440" formatCode="0%">
                  <c:v>0.46</c:v>
                </c:pt>
                <c:pt idx="441" formatCode="0%">
                  <c:v>0.42</c:v>
                </c:pt>
                <c:pt idx="442" formatCode="0%">
                  <c:v>0.45</c:v>
                </c:pt>
              </c:numCache>
            </c:numRef>
          </c:yVal>
          <c:smooth val="0"/>
          <c:extLst xmlns:c16r2="http://schemas.microsoft.com/office/drawing/2015/06/chart">
            <c:ext xmlns:c16="http://schemas.microsoft.com/office/drawing/2014/chart" uri="{C3380CC4-5D6E-409C-BE32-E72D297353CC}">
              <c16:uniqueId val="{00000000-6879-4B3B-B518-E3FA37BF47C6}"/>
            </c:ext>
          </c:extLst>
        </c:ser>
        <c:ser>
          <c:idx val="1"/>
          <c:order val="1"/>
          <c:tx>
            <c:strRef>
              <c:f>Sheet1!$C$1</c:f>
              <c:strCache>
                <c:ptCount val="1"/>
                <c:pt idx="0">
                  <c:v>Unfavorable</c:v>
                </c:pt>
              </c:strCache>
            </c:strRef>
          </c:tx>
          <c:spPr>
            <a:ln w="31671">
              <a:noFill/>
            </a:ln>
            <a:effectLst/>
          </c:spPr>
          <c:marker>
            <c:symbol val="circle"/>
            <c:size val="3"/>
            <c:spPr>
              <a:solidFill>
                <a:srgbClr val="BA6463"/>
              </a:solidFill>
              <a:ln w="6334">
                <a:noFill/>
              </a:ln>
              <a:effectLst/>
            </c:spPr>
          </c:marker>
          <c:trendline>
            <c:spPr>
              <a:ln w="25400">
                <a:solidFill>
                  <a:srgbClr val="BA6463"/>
                </a:solidFill>
                <a:prstDash val="solid"/>
              </a:ln>
            </c:spPr>
            <c:trendlineType val="movingAvg"/>
            <c:period val="20"/>
            <c:dispRSqr val="0"/>
            <c:dispEq val="0"/>
          </c:trendline>
          <c:xVal>
            <c:numRef>
              <c:f>Sheet1!$A$2:$A$444</c:f>
              <c:numCache>
                <c:formatCode>m/d/yyyy</c:formatCode>
                <c:ptCount val="443"/>
                <c:pt idx="0">
                  <c:v>42757</c:v>
                </c:pt>
                <c:pt idx="1">
                  <c:v>42759</c:v>
                </c:pt>
                <c:pt idx="2">
                  <c:v>42759</c:v>
                </c:pt>
                <c:pt idx="3">
                  <c:v>42760</c:v>
                </c:pt>
                <c:pt idx="4">
                  <c:v>42760</c:v>
                </c:pt>
                <c:pt idx="5">
                  <c:v>42761</c:v>
                </c:pt>
                <c:pt idx="6">
                  <c:v>42763</c:v>
                </c:pt>
                <c:pt idx="7">
                  <c:v>42764</c:v>
                </c:pt>
                <c:pt idx="8">
                  <c:v>42765</c:v>
                </c:pt>
                <c:pt idx="9">
                  <c:v>42766</c:v>
                </c:pt>
                <c:pt idx="10">
                  <c:v>42766</c:v>
                </c:pt>
                <c:pt idx="11">
                  <c:v>42767</c:v>
                </c:pt>
                <c:pt idx="12">
                  <c:v>42768</c:v>
                </c:pt>
                <c:pt idx="13">
                  <c:v>42770</c:v>
                </c:pt>
                <c:pt idx="14">
                  <c:v>42770</c:v>
                </c:pt>
                <c:pt idx="15">
                  <c:v>42771</c:v>
                </c:pt>
                <c:pt idx="16">
                  <c:v>42772</c:v>
                </c:pt>
                <c:pt idx="17">
                  <c:v>42772</c:v>
                </c:pt>
                <c:pt idx="18">
                  <c:v>42773</c:v>
                </c:pt>
                <c:pt idx="19">
                  <c:v>42774</c:v>
                </c:pt>
                <c:pt idx="20">
                  <c:v>42774</c:v>
                </c:pt>
                <c:pt idx="21">
                  <c:v>42775</c:v>
                </c:pt>
                <c:pt idx="22">
                  <c:v>42776</c:v>
                </c:pt>
                <c:pt idx="23">
                  <c:v>42778</c:v>
                </c:pt>
                <c:pt idx="24">
                  <c:v>42779</c:v>
                </c:pt>
                <c:pt idx="25">
                  <c:v>42779</c:v>
                </c:pt>
                <c:pt idx="26">
                  <c:v>42779</c:v>
                </c:pt>
                <c:pt idx="27">
                  <c:v>42780</c:v>
                </c:pt>
                <c:pt idx="28">
                  <c:v>42781</c:v>
                </c:pt>
                <c:pt idx="29">
                  <c:v>42782</c:v>
                </c:pt>
                <c:pt idx="30">
                  <c:v>42785</c:v>
                </c:pt>
                <c:pt idx="31">
                  <c:v>42785</c:v>
                </c:pt>
                <c:pt idx="32">
                  <c:v>42785</c:v>
                </c:pt>
                <c:pt idx="33">
                  <c:v>42786</c:v>
                </c:pt>
                <c:pt idx="34">
                  <c:v>42787</c:v>
                </c:pt>
                <c:pt idx="35">
                  <c:v>42787</c:v>
                </c:pt>
                <c:pt idx="36">
                  <c:v>42788</c:v>
                </c:pt>
                <c:pt idx="37">
                  <c:v>42788</c:v>
                </c:pt>
                <c:pt idx="38">
                  <c:v>42789</c:v>
                </c:pt>
                <c:pt idx="39">
                  <c:v>42792</c:v>
                </c:pt>
                <c:pt idx="40">
                  <c:v>42792</c:v>
                </c:pt>
                <c:pt idx="41">
                  <c:v>42793</c:v>
                </c:pt>
                <c:pt idx="42">
                  <c:v>42794</c:v>
                </c:pt>
                <c:pt idx="43">
                  <c:v>42795</c:v>
                </c:pt>
                <c:pt idx="44">
                  <c:v>42796</c:v>
                </c:pt>
                <c:pt idx="45">
                  <c:v>42799</c:v>
                </c:pt>
                <c:pt idx="46">
                  <c:v>42799</c:v>
                </c:pt>
                <c:pt idx="47">
                  <c:v>42800</c:v>
                </c:pt>
                <c:pt idx="48">
                  <c:v>42800</c:v>
                </c:pt>
                <c:pt idx="49">
                  <c:v>42800</c:v>
                </c:pt>
                <c:pt idx="50">
                  <c:v>42801</c:v>
                </c:pt>
                <c:pt idx="51">
                  <c:v>42802</c:v>
                </c:pt>
                <c:pt idx="52">
                  <c:v>42803</c:v>
                </c:pt>
                <c:pt idx="53">
                  <c:v>42806</c:v>
                </c:pt>
                <c:pt idx="54">
                  <c:v>42806</c:v>
                </c:pt>
                <c:pt idx="55">
                  <c:v>42807</c:v>
                </c:pt>
                <c:pt idx="56">
                  <c:v>42807</c:v>
                </c:pt>
                <c:pt idx="57">
                  <c:v>42808</c:v>
                </c:pt>
                <c:pt idx="58">
                  <c:v>42808</c:v>
                </c:pt>
                <c:pt idx="59">
                  <c:v>42809</c:v>
                </c:pt>
                <c:pt idx="60">
                  <c:v>42810</c:v>
                </c:pt>
                <c:pt idx="61">
                  <c:v>42810</c:v>
                </c:pt>
                <c:pt idx="62">
                  <c:v>42813</c:v>
                </c:pt>
                <c:pt idx="63">
                  <c:v>42813</c:v>
                </c:pt>
                <c:pt idx="64">
                  <c:v>42814</c:v>
                </c:pt>
                <c:pt idx="65">
                  <c:v>42815</c:v>
                </c:pt>
                <c:pt idx="66">
                  <c:v>42815</c:v>
                </c:pt>
                <c:pt idx="67">
                  <c:v>42816</c:v>
                </c:pt>
                <c:pt idx="68">
                  <c:v>42817</c:v>
                </c:pt>
                <c:pt idx="69">
                  <c:v>42819</c:v>
                </c:pt>
                <c:pt idx="70">
                  <c:v>42820</c:v>
                </c:pt>
                <c:pt idx="71">
                  <c:v>42821</c:v>
                </c:pt>
                <c:pt idx="72">
                  <c:v>42821</c:v>
                </c:pt>
                <c:pt idx="73">
                  <c:v>42822</c:v>
                </c:pt>
                <c:pt idx="74">
                  <c:v>42822</c:v>
                </c:pt>
                <c:pt idx="75">
                  <c:v>42823</c:v>
                </c:pt>
                <c:pt idx="76">
                  <c:v>42824</c:v>
                </c:pt>
                <c:pt idx="77">
                  <c:v>42826</c:v>
                </c:pt>
                <c:pt idx="78">
                  <c:v>42827</c:v>
                </c:pt>
                <c:pt idx="79">
                  <c:v>42828</c:v>
                </c:pt>
                <c:pt idx="80">
                  <c:v>42828</c:v>
                </c:pt>
                <c:pt idx="81">
                  <c:v>42829</c:v>
                </c:pt>
                <c:pt idx="82">
                  <c:v>42830</c:v>
                </c:pt>
                <c:pt idx="83">
                  <c:v>42831</c:v>
                </c:pt>
                <c:pt idx="84">
                  <c:v>42834</c:v>
                </c:pt>
                <c:pt idx="85">
                  <c:v>42834</c:v>
                </c:pt>
                <c:pt idx="86">
                  <c:v>42835</c:v>
                </c:pt>
                <c:pt idx="87">
                  <c:v>42836</c:v>
                </c:pt>
                <c:pt idx="88">
                  <c:v>42837</c:v>
                </c:pt>
                <c:pt idx="89">
                  <c:v>42837</c:v>
                </c:pt>
                <c:pt idx="90">
                  <c:v>42838</c:v>
                </c:pt>
                <c:pt idx="91">
                  <c:v>42840</c:v>
                </c:pt>
                <c:pt idx="92">
                  <c:v>42841</c:v>
                </c:pt>
                <c:pt idx="93">
                  <c:v>42842</c:v>
                </c:pt>
                <c:pt idx="94">
                  <c:v>42842</c:v>
                </c:pt>
                <c:pt idx="95">
                  <c:v>42843</c:v>
                </c:pt>
                <c:pt idx="96">
                  <c:v>42843</c:v>
                </c:pt>
                <c:pt idx="97">
                  <c:v>42843</c:v>
                </c:pt>
                <c:pt idx="98">
                  <c:v>42844</c:v>
                </c:pt>
                <c:pt idx="99">
                  <c:v>42845</c:v>
                </c:pt>
                <c:pt idx="100">
                  <c:v>42845</c:v>
                </c:pt>
                <c:pt idx="101">
                  <c:v>42848</c:v>
                </c:pt>
                <c:pt idx="102">
                  <c:v>42849</c:v>
                </c:pt>
                <c:pt idx="103">
                  <c:v>42849</c:v>
                </c:pt>
                <c:pt idx="104">
                  <c:v>42850</c:v>
                </c:pt>
                <c:pt idx="105">
                  <c:v>42850</c:v>
                </c:pt>
                <c:pt idx="106">
                  <c:v>42851</c:v>
                </c:pt>
                <c:pt idx="107">
                  <c:v>42852</c:v>
                </c:pt>
                <c:pt idx="108">
                  <c:v>42854</c:v>
                </c:pt>
                <c:pt idx="109">
                  <c:v>42855</c:v>
                </c:pt>
                <c:pt idx="110">
                  <c:v>42855</c:v>
                </c:pt>
                <c:pt idx="111">
                  <c:v>42856</c:v>
                </c:pt>
                <c:pt idx="112">
                  <c:v>42857</c:v>
                </c:pt>
                <c:pt idx="113">
                  <c:v>42858</c:v>
                </c:pt>
                <c:pt idx="114">
                  <c:v>42859</c:v>
                </c:pt>
                <c:pt idx="115">
                  <c:v>42861</c:v>
                </c:pt>
                <c:pt idx="116">
                  <c:v>42862</c:v>
                </c:pt>
                <c:pt idx="117">
                  <c:v>42863</c:v>
                </c:pt>
                <c:pt idx="118">
                  <c:v>42864</c:v>
                </c:pt>
                <c:pt idx="119">
                  <c:v>42864</c:v>
                </c:pt>
                <c:pt idx="120">
                  <c:v>42865</c:v>
                </c:pt>
                <c:pt idx="121">
                  <c:v>42866</c:v>
                </c:pt>
                <c:pt idx="122">
                  <c:v>42866</c:v>
                </c:pt>
                <c:pt idx="123">
                  <c:v>42869</c:v>
                </c:pt>
                <c:pt idx="124">
                  <c:v>42869</c:v>
                </c:pt>
                <c:pt idx="125">
                  <c:v>42869</c:v>
                </c:pt>
                <c:pt idx="126">
                  <c:v>42870</c:v>
                </c:pt>
                <c:pt idx="127">
                  <c:v>42871</c:v>
                </c:pt>
                <c:pt idx="128">
                  <c:v>42872</c:v>
                </c:pt>
                <c:pt idx="129">
                  <c:v>42873</c:v>
                </c:pt>
                <c:pt idx="130">
                  <c:v>42873</c:v>
                </c:pt>
                <c:pt idx="131">
                  <c:v>42875</c:v>
                </c:pt>
                <c:pt idx="132">
                  <c:v>42876</c:v>
                </c:pt>
                <c:pt idx="133">
                  <c:v>42877</c:v>
                </c:pt>
                <c:pt idx="134">
                  <c:v>42877</c:v>
                </c:pt>
                <c:pt idx="135">
                  <c:v>42878</c:v>
                </c:pt>
                <c:pt idx="136">
                  <c:v>42878</c:v>
                </c:pt>
                <c:pt idx="137">
                  <c:v>42878</c:v>
                </c:pt>
                <c:pt idx="138">
                  <c:v>42879</c:v>
                </c:pt>
                <c:pt idx="139">
                  <c:v>42880</c:v>
                </c:pt>
                <c:pt idx="140">
                  <c:v>42883</c:v>
                </c:pt>
                <c:pt idx="141">
                  <c:v>42884</c:v>
                </c:pt>
                <c:pt idx="142">
                  <c:v>42885</c:v>
                </c:pt>
                <c:pt idx="143">
                  <c:v>42885</c:v>
                </c:pt>
                <c:pt idx="144">
                  <c:v>42886</c:v>
                </c:pt>
                <c:pt idx="145">
                  <c:v>42887</c:v>
                </c:pt>
                <c:pt idx="146">
                  <c:v>42888</c:v>
                </c:pt>
                <c:pt idx="147">
                  <c:v>42890</c:v>
                </c:pt>
                <c:pt idx="148">
                  <c:v>42891</c:v>
                </c:pt>
                <c:pt idx="149">
                  <c:v>42892</c:v>
                </c:pt>
                <c:pt idx="150">
                  <c:v>42892</c:v>
                </c:pt>
                <c:pt idx="151">
                  <c:v>42893</c:v>
                </c:pt>
                <c:pt idx="152">
                  <c:v>42894</c:v>
                </c:pt>
                <c:pt idx="153">
                  <c:v>42897</c:v>
                </c:pt>
                <c:pt idx="154">
                  <c:v>42897</c:v>
                </c:pt>
                <c:pt idx="155">
                  <c:v>42898</c:v>
                </c:pt>
                <c:pt idx="156">
                  <c:v>42898</c:v>
                </c:pt>
                <c:pt idx="157">
                  <c:v>42898</c:v>
                </c:pt>
                <c:pt idx="158">
                  <c:v>42899</c:v>
                </c:pt>
                <c:pt idx="159">
                  <c:v>42900</c:v>
                </c:pt>
                <c:pt idx="160">
                  <c:v>42901</c:v>
                </c:pt>
                <c:pt idx="161">
                  <c:v>42904</c:v>
                </c:pt>
                <c:pt idx="162">
                  <c:v>42905</c:v>
                </c:pt>
                <c:pt idx="163">
                  <c:v>42905</c:v>
                </c:pt>
                <c:pt idx="164">
                  <c:v>42906</c:v>
                </c:pt>
                <c:pt idx="165">
                  <c:v>42907</c:v>
                </c:pt>
                <c:pt idx="166">
                  <c:v>42907</c:v>
                </c:pt>
                <c:pt idx="167">
                  <c:v>42908</c:v>
                </c:pt>
                <c:pt idx="168">
                  <c:v>42910</c:v>
                </c:pt>
                <c:pt idx="169">
                  <c:v>42911</c:v>
                </c:pt>
                <c:pt idx="170">
                  <c:v>42912</c:v>
                </c:pt>
                <c:pt idx="171">
                  <c:v>42913</c:v>
                </c:pt>
                <c:pt idx="172">
                  <c:v>42913</c:v>
                </c:pt>
                <c:pt idx="173">
                  <c:v>42913</c:v>
                </c:pt>
                <c:pt idx="174">
                  <c:v>42913</c:v>
                </c:pt>
                <c:pt idx="175">
                  <c:v>42914</c:v>
                </c:pt>
                <c:pt idx="176">
                  <c:v>42915</c:v>
                </c:pt>
                <c:pt idx="177">
                  <c:v>42918</c:v>
                </c:pt>
                <c:pt idx="178">
                  <c:v>42919</c:v>
                </c:pt>
                <c:pt idx="179">
                  <c:v>42921</c:v>
                </c:pt>
                <c:pt idx="180">
                  <c:v>42922</c:v>
                </c:pt>
                <c:pt idx="181">
                  <c:v>42925</c:v>
                </c:pt>
                <c:pt idx="182">
                  <c:v>42925</c:v>
                </c:pt>
                <c:pt idx="183">
                  <c:v>42926</c:v>
                </c:pt>
                <c:pt idx="184">
                  <c:v>42927</c:v>
                </c:pt>
                <c:pt idx="185">
                  <c:v>42928</c:v>
                </c:pt>
                <c:pt idx="186">
                  <c:v>42929</c:v>
                </c:pt>
                <c:pt idx="187">
                  <c:v>42931</c:v>
                </c:pt>
                <c:pt idx="188">
                  <c:v>42932</c:v>
                </c:pt>
                <c:pt idx="189">
                  <c:v>42932</c:v>
                </c:pt>
                <c:pt idx="190">
                  <c:v>42933</c:v>
                </c:pt>
                <c:pt idx="191">
                  <c:v>42933</c:v>
                </c:pt>
                <c:pt idx="192">
                  <c:v>42934</c:v>
                </c:pt>
                <c:pt idx="193">
                  <c:v>42934</c:v>
                </c:pt>
                <c:pt idx="194">
                  <c:v>42935</c:v>
                </c:pt>
                <c:pt idx="195">
                  <c:v>42936</c:v>
                </c:pt>
                <c:pt idx="196">
                  <c:v>42939</c:v>
                </c:pt>
                <c:pt idx="197">
                  <c:v>42940</c:v>
                </c:pt>
                <c:pt idx="198">
                  <c:v>42940</c:v>
                </c:pt>
                <c:pt idx="199">
                  <c:v>42940</c:v>
                </c:pt>
                <c:pt idx="200">
                  <c:v>42941</c:v>
                </c:pt>
                <c:pt idx="201">
                  <c:v>42942</c:v>
                </c:pt>
                <c:pt idx="202">
                  <c:v>42943</c:v>
                </c:pt>
                <c:pt idx="203">
                  <c:v>42945</c:v>
                </c:pt>
                <c:pt idx="204">
                  <c:v>42946</c:v>
                </c:pt>
                <c:pt idx="205">
                  <c:v>42947</c:v>
                </c:pt>
                <c:pt idx="206">
                  <c:v>42948</c:v>
                </c:pt>
                <c:pt idx="207">
                  <c:v>42948</c:v>
                </c:pt>
                <c:pt idx="208">
                  <c:v>42949</c:v>
                </c:pt>
                <c:pt idx="209">
                  <c:v>42950</c:v>
                </c:pt>
                <c:pt idx="210">
                  <c:v>42953</c:v>
                </c:pt>
                <c:pt idx="211">
                  <c:v>42953</c:v>
                </c:pt>
                <c:pt idx="212">
                  <c:v>42954</c:v>
                </c:pt>
                <c:pt idx="213">
                  <c:v>42955</c:v>
                </c:pt>
                <c:pt idx="214">
                  <c:v>42956</c:v>
                </c:pt>
                <c:pt idx="215">
                  <c:v>42957</c:v>
                </c:pt>
                <c:pt idx="216">
                  <c:v>42960</c:v>
                </c:pt>
                <c:pt idx="217">
                  <c:v>42961</c:v>
                </c:pt>
                <c:pt idx="218">
                  <c:v>42961</c:v>
                </c:pt>
                <c:pt idx="219">
                  <c:v>42962</c:v>
                </c:pt>
                <c:pt idx="220">
                  <c:v>42962</c:v>
                </c:pt>
                <c:pt idx="221">
                  <c:v>42963</c:v>
                </c:pt>
                <c:pt idx="222">
                  <c:v>42964</c:v>
                </c:pt>
                <c:pt idx="223">
                  <c:v>42964</c:v>
                </c:pt>
                <c:pt idx="224">
                  <c:v>42966</c:v>
                </c:pt>
                <c:pt idx="225">
                  <c:v>42967</c:v>
                </c:pt>
                <c:pt idx="226">
                  <c:v>42968</c:v>
                </c:pt>
                <c:pt idx="227">
                  <c:v>42968</c:v>
                </c:pt>
                <c:pt idx="228">
                  <c:v>42969</c:v>
                </c:pt>
                <c:pt idx="229">
                  <c:v>42969</c:v>
                </c:pt>
                <c:pt idx="230">
                  <c:v>42969</c:v>
                </c:pt>
                <c:pt idx="231">
                  <c:v>42970</c:v>
                </c:pt>
                <c:pt idx="232">
                  <c:v>42971</c:v>
                </c:pt>
                <c:pt idx="233">
                  <c:v>42974</c:v>
                </c:pt>
                <c:pt idx="234">
                  <c:v>42975</c:v>
                </c:pt>
                <c:pt idx="235">
                  <c:v>42975</c:v>
                </c:pt>
                <c:pt idx="236">
                  <c:v>42976</c:v>
                </c:pt>
                <c:pt idx="237">
                  <c:v>42976</c:v>
                </c:pt>
                <c:pt idx="238">
                  <c:v>42977</c:v>
                </c:pt>
                <c:pt idx="239">
                  <c:v>42978</c:v>
                </c:pt>
                <c:pt idx="240">
                  <c:v>42981</c:v>
                </c:pt>
                <c:pt idx="241">
                  <c:v>42981</c:v>
                </c:pt>
                <c:pt idx="242">
                  <c:v>42982</c:v>
                </c:pt>
                <c:pt idx="243">
                  <c:v>42983</c:v>
                </c:pt>
                <c:pt idx="244">
                  <c:v>42984</c:v>
                </c:pt>
                <c:pt idx="245">
                  <c:v>42985</c:v>
                </c:pt>
                <c:pt idx="246">
                  <c:v>42988</c:v>
                </c:pt>
                <c:pt idx="247">
                  <c:v>42989</c:v>
                </c:pt>
                <c:pt idx="248">
                  <c:v>42989</c:v>
                </c:pt>
                <c:pt idx="249">
                  <c:v>42990</c:v>
                </c:pt>
                <c:pt idx="250">
                  <c:v>42991</c:v>
                </c:pt>
                <c:pt idx="251">
                  <c:v>42992</c:v>
                </c:pt>
                <c:pt idx="252">
                  <c:v>42995</c:v>
                </c:pt>
                <c:pt idx="253">
                  <c:v>42995</c:v>
                </c:pt>
                <c:pt idx="254">
                  <c:v>42996</c:v>
                </c:pt>
                <c:pt idx="255">
                  <c:v>42997</c:v>
                </c:pt>
                <c:pt idx="256">
                  <c:v>42998</c:v>
                </c:pt>
                <c:pt idx="257">
                  <c:v>42998</c:v>
                </c:pt>
                <c:pt idx="258">
                  <c:v>42999</c:v>
                </c:pt>
                <c:pt idx="259">
                  <c:v>43002</c:v>
                </c:pt>
                <c:pt idx="260">
                  <c:v>43002</c:v>
                </c:pt>
                <c:pt idx="261">
                  <c:v>43003</c:v>
                </c:pt>
                <c:pt idx="262">
                  <c:v>43003</c:v>
                </c:pt>
                <c:pt idx="263">
                  <c:v>43004</c:v>
                </c:pt>
                <c:pt idx="264">
                  <c:v>43004</c:v>
                </c:pt>
                <c:pt idx="265">
                  <c:v>43004</c:v>
                </c:pt>
                <c:pt idx="266">
                  <c:v>43005</c:v>
                </c:pt>
                <c:pt idx="267">
                  <c:v>43006</c:v>
                </c:pt>
                <c:pt idx="268">
                  <c:v>43009</c:v>
                </c:pt>
                <c:pt idx="269">
                  <c:v>43009</c:v>
                </c:pt>
                <c:pt idx="270">
                  <c:v>43009</c:v>
                </c:pt>
                <c:pt idx="271">
                  <c:v>43010</c:v>
                </c:pt>
                <c:pt idx="272">
                  <c:v>43011</c:v>
                </c:pt>
                <c:pt idx="273">
                  <c:v>43012</c:v>
                </c:pt>
                <c:pt idx="274">
                  <c:v>43013</c:v>
                </c:pt>
                <c:pt idx="275">
                  <c:v>43016</c:v>
                </c:pt>
                <c:pt idx="276">
                  <c:v>43017</c:v>
                </c:pt>
                <c:pt idx="277">
                  <c:v>43017</c:v>
                </c:pt>
                <c:pt idx="278">
                  <c:v>43018</c:v>
                </c:pt>
                <c:pt idx="279">
                  <c:v>43018</c:v>
                </c:pt>
                <c:pt idx="280">
                  <c:v>43019</c:v>
                </c:pt>
                <c:pt idx="281">
                  <c:v>43020</c:v>
                </c:pt>
                <c:pt idx="282">
                  <c:v>43023</c:v>
                </c:pt>
                <c:pt idx="283">
                  <c:v>43024</c:v>
                </c:pt>
                <c:pt idx="284">
                  <c:v>43024</c:v>
                </c:pt>
                <c:pt idx="285">
                  <c:v>43025</c:v>
                </c:pt>
                <c:pt idx="286">
                  <c:v>43026</c:v>
                </c:pt>
                <c:pt idx="287">
                  <c:v>43026</c:v>
                </c:pt>
                <c:pt idx="288">
                  <c:v>43027</c:v>
                </c:pt>
                <c:pt idx="289">
                  <c:v>43030</c:v>
                </c:pt>
                <c:pt idx="290">
                  <c:v>43031</c:v>
                </c:pt>
                <c:pt idx="291">
                  <c:v>43031</c:v>
                </c:pt>
                <c:pt idx="292">
                  <c:v>43032</c:v>
                </c:pt>
                <c:pt idx="293">
                  <c:v>43032</c:v>
                </c:pt>
                <c:pt idx="294">
                  <c:v>43033</c:v>
                </c:pt>
                <c:pt idx="295">
                  <c:v>43033</c:v>
                </c:pt>
                <c:pt idx="296">
                  <c:v>43034</c:v>
                </c:pt>
                <c:pt idx="297">
                  <c:v>43037</c:v>
                </c:pt>
                <c:pt idx="298">
                  <c:v>43038</c:v>
                </c:pt>
                <c:pt idx="299">
                  <c:v>43038</c:v>
                </c:pt>
                <c:pt idx="300">
                  <c:v>43039</c:v>
                </c:pt>
                <c:pt idx="301">
                  <c:v>43040</c:v>
                </c:pt>
                <c:pt idx="302">
                  <c:v>43041</c:v>
                </c:pt>
                <c:pt idx="303">
                  <c:v>43044</c:v>
                </c:pt>
                <c:pt idx="304">
                  <c:v>43045</c:v>
                </c:pt>
                <c:pt idx="305">
                  <c:v>43045</c:v>
                </c:pt>
                <c:pt idx="306">
                  <c:v>43046</c:v>
                </c:pt>
                <c:pt idx="307">
                  <c:v>43047</c:v>
                </c:pt>
                <c:pt idx="308">
                  <c:v>43048</c:v>
                </c:pt>
                <c:pt idx="309">
                  <c:v>43050</c:v>
                </c:pt>
                <c:pt idx="310">
                  <c:v>43051</c:v>
                </c:pt>
                <c:pt idx="311">
                  <c:v>43052</c:v>
                </c:pt>
                <c:pt idx="312">
                  <c:v>43052</c:v>
                </c:pt>
                <c:pt idx="313">
                  <c:v>43053</c:v>
                </c:pt>
                <c:pt idx="314">
                  <c:v>43053</c:v>
                </c:pt>
                <c:pt idx="315">
                  <c:v>43054</c:v>
                </c:pt>
                <c:pt idx="316">
                  <c:v>43055</c:v>
                </c:pt>
                <c:pt idx="317">
                  <c:v>43058</c:v>
                </c:pt>
                <c:pt idx="318">
                  <c:v>43058</c:v>
                </c:pt>
                <c:pt idx="319">
                  <c:v>43059</c:v>
                </c:pt>
                <c:pt idx="320">
                  <c:v>43059</c:v>
                </c:pt>
                <c:pt idx="321">
                  <c:v>43060</c:v>
                </c:pt>
                <c:pt idx="322">
                  <c:v>43064</c:v>
                </c:pt>
                <c:pt idx="323">
                  <c:v>43065</c:v>
                </c:pt>
                <c:pt idx="324">
                  <c:v>43066</c:v>
                </c:pt>
                <c:pt idx="325">
                  <c:v>43067</c:v>
                </c:pt>
                <c:pt idx="326">
                  <c:v>43068</c:v>
                </c:pt>
                <c:pt idx="327">
                  <c:v>43069</c:v>
                </c:pt>
                <c:pt idx="328">
                  <c:v>43072</c:v>
                </c:pt>
                <c:pt idx="329">
                  <c:v>43072</c:v>
                </c:pt>
                <c:pt idx="330">
                  <c:v>43073</c:v>
                </c:pt>
                <c:pt idx="331">
                  <c:v>43073</c:v>
                </c:pt>
                <c:pt idx="332">
                  <c:v>43074</c:v>
                </c:pt>
                <c:pt idx="333">
                  <c:v>43075</c:v>
                </c:pt>
                <c:pt idx="334">
                  <c:v>43076</c:v>
                </c:pt>
                <c:pt idx="335">
                  <c:v>43079</c:v>
                </c:pt>
                <c:pt idx="336">
                  <c:v>43080</c:v>
                </c:pt>
                <c:pt idx="337">
                  <c:v>43080</c:v>
                </c:pt>
                <c:pt idx="338">
                  <c:v>43080</c:v>
                </c:pt>
                <c:pt idx="339">
                  <c:v>43080</c:v>
                </c:pt>
                <c:pt idx="340">
                  <c:v>43081</c:v>
                </c:pt>
                <c:pt idx="341">
                  <c:v>43081</c:v>
                </c:pt>
                <c:pt idx="342">
                  <c:v>43082</c:v>
                </c:pt>
                <c:pt idx="343">
                  <c:v>43083</c:v>
                </c:pt>
                <c:pt idx="344">
                  <c:v>43086</c:v>
                </c:pt>
                <c:pt idx="345">
                  <c:v>43087</c:v>
                </c:pt>
                <c:pt idx="346">
                  <c:v>43087</c:v>
                </c:pt>
                <c:pt idx="347">
                  <c:v>43087</c:v>
                </c:pt>
                <c:pt idx="348">
                  <c:v>43088</c:v>
                </c:pt>
                <c:pt idx="349">
                  <c:v>43089</c:v>
                </c:pt>
                <c:pt idx="350">
                  <c:v>43090</c:v>
                </c:pt>
                <c:pt idx="351">
                  <c:v>43095</c:v>
                </c:pt>
                <c:pt idx="352">
                  <c:v>43096</c:v>
                </c:pt>
                <c:pt idx="353">
                  <c:v>43097</c:v>
                </c:pt>
                <c:pt idx="354">
                  <c:v>43102</c:v>
                </c:pt>
                <c:pt idx="355">
                  <c:v>43103</c:v>
                </c:pt>
                <c:pt idx="356">
                  <c:v>43104</c:v>
                </c:pt>
                <c:pt idx="357">
                  <c:v>43105</c:v>
                </c:pt>
                <c:pt idx="358">
                  <c:v>43107</c:v>
                </c:pt>
                <c:pt idx="359">
                  <c:v>43108</c:v>
                </c:pt>
                <c:pt idx="360">
                  <c:v>43109</c:v>
                </c:pt>
                <c:pt idx="361">
                  <c:v>43109</c:v>
                </c:pt>
                <c:pt idx="362">
                  <c:v>43110</c:v>
                </c:pt>
                <c:pt idx="363">
                  <c:v>43111</c:v>
                </c:pt>
                <c:pt idx="364">
                  <c:v>43114</c:v>
                </c:pt>
                <c:pt idx="365">
                  <c:v>43115</c:v>
                </c:pt>
                <c:pt idx="366">
                  <c:v>43116</c:v>
                </c:pt>
                <c:pt idx="367">
                  <c:v>43116</c:v>
                </c:pt>
                <c:pt idx="368">
                  <c:v>43116</c:v>
                </c:pt>
                <c:pt idx="369">
                  <c:v>43116</c:v>
                </c:pt>
                <c:pt idx="370">
                  <c:v>43117</c:v>
                </c:pt>
                <c:pt idx="371">
                  <c:v>43118</c:v>
                </c:pt>
                <c:pt idx="372">
                  <c:v>43120</c:v>
                </c:pt>
                <c:pt idx="373">
                  <c:v>43121</c:v>
                </c:pt>
                <c:pt idx="374">
                  <c:v>43121</c:v>
                </c:pt>
                <c:pt idx="375">
                  <c:v>43122</c:v>
                </c:pt>
                <c:pt idx="376">
                  <c:v>43123</c:v>
                </c:pt>
                <c:pt idx="377">
                  <c:v>43123</c:v>
                </c:pt>
                <c:pt idx="378">
                  <c:v>43123</c:v>
                </c:pt>
                <c:pt idx="379">
                  <c:v>43124</c:v>
                </c:pt>
                <c:pt idx="380">
                  <c:v>43125</c:v>
                </c:pt>
                <c:pt idx="381">
                  <c:v>43128</c:v>
                </c:pt>
                <c:pt idx="382">
                  <c:v>43129</c:v>
                </c:pt>
                <c:pt idx="383">
                  <c:v>43130</c:v>
                </c:pt>
                <c:pt idx="384">
                  <c:v>43131</c:v>
                </c:pt>
                <c:pt idx="385">
                  <c:v>43132</c:v>
                </c:pt>
                <c:pt idx="386">
                  <c:v>43135</c:v>
                </c:pt>
                <c:pt idx="387">
                  <c:v>43135</c:v>
                </c:pt>
                <c:pt idx="388">
                  <c:v>43136</c:v>
                </c:pt>
                <c:pt idx="389">
                  <c:v>43136</c:v>
                </c:pt>
                <c:pt idx="390">
                  <c:v>43137</c:v>
                </c:pt>
                <c:pt idx="391">
                  <c:v>43138</c:v>
                </c:pt>
                <c:pt idx="392">
                  <c:v>43139</c:v>
                </c:pt>
                <c:pt idx="393">
                  <c:v>43142</c:v>
                </c:pt>
                <c:pt idx="394">
                  <c:v>43142</c:v>
                </c:pt>
                <c:pt idx="395">
                  <c:v>43143</c:v>
                </c:pt>
                <c:pt idx="396">
                  <c:v>43143</c:v>
                </c:pt>
                <c:pt idx="397">
                  <c:v>43144</c:v>
                </c:pt>
                <c:pt idx="398">
                  <c:v>43144</c:v>
                </c:pt>
                <c:pt idx="399">
                  <c:v>43145</c:v>
                </c:pt>
                <c:pt idx="400">
                  <c:v>43146</c:v>
                </c:pt>
                <c:pt idx="401">
                  <c:v>43149</c:v>
                </c:pt>
                <c:pt idx="402">
                  <c:v>43150</c:v>
                </c:pt>
                <c:pt idx="403">
                  <c:v>43150</c:v>
                </c:pt>
                <c:pt idx="404">
                  <c:v>43150</c:v>
                </c:pt>
                <c:pt idx="405">
                  <c:v>43150</c:v>
                </c:pt>
                <c:pt idx="406">
                  <c:v>43151</c:v>
                </c:pt>
                <c:pt idx="407">
                  <c:v>43152</c:v>
                </c:pt>
                <c:pt idx="408">
                  <c:v>43153</c:v>
                </c:pt>
                <c:pt idx="409">
                  <c:v>43155</c:v>
                </c:pt>
                <c:pt idx="410">
                  <c:v>43156</c:v>
                </c:pt>
                <c:pt idx="411">
                  <c:v>43157</c:v>
                </c:pt>
                <c:pt idx="412">
                  <c:v>43157</c:v>
                </c:pt>
                <c:pt idx="413">
                  <c:v>43158</c:v>
                </c:pt>
                <c:pt idx="414">
                  <c:v>43159</c:v>
                </c:pt>
                <c:pt idx="415" formatCode="m/d/yy">
                  <c:v>43160</c:v>
                </c:pt>
                <c:pt idx="416" formatCode="m/d/yy">
                  <c:v>43163</c:v>
                </c:pt>
                <c:pt idx="417" formatCode="m/d/yy">
                  <c:v>43164</c:v>
                </c:pt>
                <c:pt idx="418" formatCode="m/d/yy">
                  <c:v>43164</c:v>
                </c:pt>
                <c:pt idx="419" formatCode="m/d/yy">
                  <c:v>43164</c:v>
                </c:pt>
                <c:pt idx="420" formatCode="m/d/yy">
                  <c:v>43166</c:v>
                </c:pt>
                <c:pt idx="421" formatCode="m/d/yy">
                  <c:v>43166</c:v>
                </c:pt>
                <c:pt idx="422" formatCode="m/d/yy">
                  <c:v>43167</c:v>
                </c:pt>
                <c:pt idx="423" formatCode="m/d/yy">
                  <c:v>43167</c:v>
                </c:pt>
                <c:pt idx="424" formatCode="m/d/yy">
                  <c:v>43170</c:v>
                </c:pt>
                <c:pt idx="425" formatCode="m/d/yy">
                  <c:v>43171</c:v>
                </c:pt>
                <c:pt idx="426" formatCode="m/d/yy">
                  <c:v>43171</c:v>
                </c:pt>
                <c:pt idx="427" formatCode="m/d/yy">
                  <c:v>43172</c:v>
                </c:pt>
                <c:pt idx="428" formatCode="m/d/yy">
                  <c:v>43173</c:v>
                </c:pt>
                <c:pt idx="429" formatCode="m/d/yy">
                  <c:v>43174</c:v>
                </c:pt>
                <c:pt idx="430" formatCode="m/d/yy">
                  <c:v>43177</c:v>
                </c:pt>
                <c:pt idx="431" formatCode="m/d/yy">
                  <c:v>43178</c:v>
                </c:pt>
                <c:pt idx="432" formatCode="m/d/yy">
                  <c:v>43178</c:v>
                </c:pt>
                <c:pt idx="433" formatCode="m/d/yy">
                  <c:v>43179</c:v>
                </c:pt>
                <c:pt idx="434" formatCode="m/d/yy">
                  <c:v>43179</c:v>
                </c:pt>
                <c:pt idx="435" formatCode="m/d/yy">
                  <c:v>43180</c:v>
                </c:pt>
                <c:pt idx="436" formatCode="m/d/yy">
                  <c:v>43180</c:v>
                </c:pt>
                <c:pt idx="437" formatCode="m/d/yy">
                  <c:v>43181</c:v>
                </c:pt>
                <c:pt idx="438" formatCode="m/d/yy">
                  <c:v>43184</c:v>
                </c:pt>
                <c:pt idx="439" formatCode="m/d/yy">
                  <c:v>43184</c:v>
                </c:pt>
                <c:pt idx="440" formatCode="m/d/yy">
                  <c:v>43185</c:v>
                </c:pt>
                <c:pt idx="441" formatCode="m/d/yy">
                  <c:v>43186</c:v>
                </c:pt>
                <c:pt idx="442" formatCode="m/d/yy">
                  <c:v>43186</c:v>
                </c:pt>
              </c:numCache>
            </c:numRef>
          </c:xVal>
          <c:yVal>
            <c:numRef>
              <c:f>Sheet1!$C$2:$C$444</c:f>
              <c:numCache>
                <c:formatCode>General</c:formatCode>
                <c:ptCount val="443"/>
                <c:pt idx="0">
                  <c:v>0.37</c:v>
                </c:pt>
                <c:pt idx="1">
                  <c:v>0.44</c:v>
                </c:pt>
                <c:pt idx="2">
                  <c:v>0.43</c:v>
                </c:pt>
                <c:pt idx="3">
                  <c:v>0.41</c:v>
                </c:pt>
                <c:pt idx="4">
                  <c:v>0.44</c:v>
                </c:pt>
                <c:pt idx="5">
                  <c:v>0.45</c:v>
                </c:pt>
                <c:pt idx="6">
                  <c:v>0.41</c:v>
                </c:pt>
                <c:pt idx="7">
                  <c:v>0.47</c:v>
                </c:pt>
                <c:pt idx="8">
                  <c:v>0.49</c:v>
                </c:pt>
                <c:pt idx="9">
                  <c:v>0.49</c:v>
                </c:pt>
                <c:pt idx="10">
                  <c:v>0.47</c:v>
                </c:pt>
                <c:pt idx="11">
                  <c:v>0.47</c:v>
                </c:pt>
                <c:pt idx="12">
                  <c:v>0.46</c:v>
                </c:pt>
                <c:pt idx="13">
                  <c:v>0.46</c:v>
                </c:pt>
                <c:pt idx="14">
                  <c:v>0.43</c:v>
                </c:pt>
                <c:pt idx="15">
                  <c:v>0.47</c:v>
                </c:pt>
                <c:pt idx="16">
                  <c:v>0.51</c:v>
                </c:pt>
                <c:pt idx="17">
                  <c:v>0.47</c:v>
                </c:pt>
                <c:pt idx="18">
                  <c:v>0.47</c:v>
                </c:pt>
                <c:pt idx="19">
                  <c:v>0.53</c:v>
                </c:pt>
                <c:pt idx="20">
                  <c:v>0.47</c:v>
                </c:pt>
                <c:pt idx="21">
                  <c:v>0.48</c:v>
                </c:pt>
                <c:pt idx="22">
                  <c:v>0.45</c:v>
                </c:pt>
                <c:pt idx="23">
                  <c:v>0.48</c:v>
                </c:pt>
                <c:pt idx="24">
                  <c:v>0.52</c:v>
                </c:pt>
                <c:pt idx="25">
                  <c:v>0.47</c:v>
                </c:pt>
                <c:pt idx="26">
                  <c:v>0.48</c:v>
                </c:pt>
                <c:pt idx="27">
                  <c:v>0.47</c:v>
                </c:pt>
                <c:pt idx="28">
                  <c:v>0.45</c:v>
                </c:pt>
                <c:pt idx="29">
                  <c:v>0.45</c:v>
                </c:pt>
                <c:pt idx="30">
                  <c:v>0.44</c:v>
                </c:pt>
                <c:pt idx="31">
                  <c:v>0.49</c:v>
                </c:pt>
                <c:pt idx="32">
                  <c:v>0.49</c:v>
                </c:pt>
                <c:pt idx="33">
                  <c:v>0.5</c:v>
                </c:pt>
                <c:pt idx="34">
                  <c:v>0.49</c:v>
                </c:pt>
                <c:pt idx="35">
                  <c:v>0.55000000000000004</c:v>
                </c:pt>
                <c:pt idx="36">
                  <c:v>0.48</c:v>
                </c:pt>
                <c:pt idx="37">
                  <c:v>0.47</c:v>
                </c:pt>
                <c:pt idx="38">
                  <c:v>0.47</c:v>
                </c:pt>
                <c:pt idx="39">
                  <c:v>0.45</c:v>
                </c:pt>
                <c:pt idx="40">
                  <c:v>0.49</c:v>
                </c:pt>
                <c:pt idx="41">
                  <c:v>0.5</c:v>
                </c:pt>
                <c:pt idx="42">
                  <c:v>0.5</c:v>
                </c:pt>
                <c:pt idx="43">
                  <c:v>0.48</c:v>
                </c:pt>
                <c:pt idx="44">
                  <c:v>0.47</c:v>
                </c:pt>
                <c:pt idx="45">
                  <c:v>0.44</c:v>
                </c:pt>
                <c:pt idx="46">
                  <c:v>0.48</c:v>
                </c:pt>
                <c:pt idx="47">
                  <c:v>0.45</c:v>
                </c:pt>
                <c:pt idx="48">
                  <c:v>0.49</c:v>
                </c:pt>
                <c:pt idx="49">
                  <c:v>0.52</c:v>
                </c:pt>
                <c:pt idx="50">
                  <c:v>0.51</c:v>
                </c:pt>
                <c:pt idx="51">
                  <c:v>0.51</c:v>
                </c:pt>
                <c:pt idx="52">
                  <c:v>0.52</c:v>
                </c:pt>
                <c:pt idx="53">
                  <c:v>0.5</c:v>
                </c:pt>
                <c:pt idx="54">
                  <c:v>0.53</c:v>
                </c:pt>
                <c:pt idx="55">
                  <c:v>0.43</c:v>
                </c:pt>
                <c:pt idx="56">
                  <c:v>0.53</c:v>
                </c:pt>
                <c:pt idx="57">
                  <c:v>0.51</c:v>
                </c:pt>
                <c:pt idx="58">
                  <c:v>0.54</c:v>
                </c:pt>
                <c:pt idx="59">
                  <c:v>0.53</c:v>
                </c:pt>
                <c:pt idx="60">
                  <c:v>0.51</c:v>
                </c:pt>
                <c:pt idx="61">
                  <c:v>0.52</c:v>
                </c:pt>
                <c:pt idx="62">
                  <c:v>0.44</c:v>
                </c:pt>
                <c:pt idx="63">
                  <c:v>0.51</c:v>
                </c:pt>
                <c:pt idx="64">
                  <c:v>0.5</c:v>
                </c:pt>
                <c:pt idx="65">
                  <c:v>0.54</c:v>
                </c:pt>
                <c:pt idx="66">
                  <c:v>0.56000000000000005</c:v>
                </c:pt>
                <c:pt idx="67">
                  <c:v>0.53</c:v>
                </c:pt>
                <c:pt idx="68">
                  <c:v>0.56000000000000005</c:v>
                </c:pt>
                <c:pt idx="69">
                  <c:v>0.5</c:v>
                </c:pt>
                <c:pt idx="70">
                  <c:v>0.54</c:v>
                </c:pt>
                <c:pt idx="71">
                  <c:v>0.55000000000000004</c:v>
                </c:pt>
                <c:pt idx="72">
                  <c:v>0.51</c:v>
                </c:pt>
                <c:pt idx="73">
                  <c:v>0.53</c:v>
                </c:pt>
                <c:pt idx="74">
                  <c:v>0.56000000000000005</c:v>
                </c:pt>
                <c:pt idx="75">
                  <c:v>0.56000000000000005</c:v>
                </c:pt>
                <c:pt idx="76">
                  <c:v>0.56999999999999995</c:v>
                </c:pt>
                <c:pt idx="77">
                  <c:v>0.49</c:v>
                </c:pt>
                <c:pt idx="78">
                  <c:v>0.57999999999999996</c:v>
                </c:pt>
                <c:pt idx="79">
                  <c:v>0.56999999999999995</c:v>
                </c:pt>
                <c:pt idx="80">
                  <c:v>0.56999999999999995</c:v>
                </c:pt>
                <c:pt idx="81">
                  <c:v>0.54</c:v>
                </c:pt>
                <c:pt idx="82">
                  <c:v>0.54</c:v>
                </c:pt>
                <c:pt idx="83">
                  <c:v>0.55000000000000004</c:v>
                </c:pt>
                <c:pt idx="84">
                  <c:v>0.47</c:v>
                </c:pt>
                <c:pt idx="85">
                  <c:v>0.56000000000000005</c:v>
                </c:pt>
                <c:pt idx="86">
                  <c:v>0.53</c:v>
                </c:pt>
                <c:pt idx="87">
                  <c:v>0.53</c:v>
                </c:pt>
                <c:pt idx="88">
                  <c:v>0.49</c:v>
                </c:pt>
                <c:pt idx="89">
                  <c:v>0.52</c:v>
                </c:pt>
                <c:pt idx="90">
                  <c:v>0.52</c:v>
                </c:pt>
                <c:pt idx="91">
                  <c:v>0.45</c:v>
                </c:pt>
                <c:pt idx="92">
                  <c:v>0.5</c:v>
                </c:pt>
                <c:pt idx="93">
                  <c:v>0.52</c:v>
                </c:pt>
                <c:pt idx="94">
                  <c:v>0.5</c:v>
                </c:pt>
                <c:pt idx="95">
                  <c:v>0.5</c:v>
                </c:pt>
                <c:pt idx="96">
                  <c:v>0.52</c:v>
                </c:pt>
                <c:pt idx="97">
                  <c:v>0.56000000000000005</c:v>
                </c:pt>
                <c:pt idx="98">
                  <c:v>0.51</c:v>
                </c:pt>
                <c:pt idx="99">
                  <c:v>0.51</c:v>
                </c:pt>
                <c:pt idx="100">
                  <c:v>0.49</c:v>
                </c:pt>
                <c:pt idx="101">
                  <c:v>0.49</c:v>
                </c:pt>
                <c:pt idx="102">
                  <c:v>0.45</c:v>
                </c:pt>
                <c:pt idx="103">
                  <c:v>0.53</c:v>
                </c:pt>
                <c:pt idx="104">
                  <c:v>0.48</c:v>
                </c:pt>
                <c:pt idx="105">
                  <c:v>0.54</c:v>
                </c:pt>
                <c:pt idx="106">
                  <c:v>0.55000000000000004</c:v>
                </c:pt>
                <c:pt idx="107">
                  <c:v>0.53</c:v>
                </c:pt>
                <c:pt idx="108">
                  <c:v>0.5</c:v>
                </c:pt>
                <c:pt idx="109">
                  <c:v>0.45</c:v>
                </c:pt>
                <c:pt idx="110">
                  <c:v>0.53</c:v>
                </c:pt>
                <c:pt idx="111">
                  <c:v>0.52</c:v>
                </c:pt>
                <c:pt idx="112">
                  <c:v>0.51</c:v>
                </c:pt>
                <c:pt idx="113">
                  <c:v>0.52</c:v>
                </c:pt>
                <c:pt idx="114">
                  <c:v>0.54</c:v>
                </c:pt>
                <c:pt idx="115">
                  <c:v>0.48</c:v>
                </c:pt>
                <c:pt idx="116">
                  <c:v>0.54</c:v>
                </c:pt>
                <c:pt idx="117">
                  <c:v>0.54</c:v>
                </c:pt>
                <c:pt idx="118">
                  <c:v>0.53</c:v>
                </c:pt>
                <c:pt idx="119">
                  <c:v>0.57999999999999996</c:v>
                </c:pt>
                <c:pt idx="120">
                  <c:v>0.52</c:v>
                </c:pt>
                <c:pt idx="121">
                  <c:v>0.55000000000000004</c:v>
                </c:pt>
                <c:pt idx="122">
                  <c:v>0.47</c:v>
                </c:pt>
                <c:pt idx="123">
                  <c:v>0.51</c:v>
                </c:pt>
                <c:pt idx="124">
                  <c:v>0.54</c:v>
                </c:pt>
                <c:pt idx="125">
                  <c:v>0.56000000000000005</c:v>
                </c:pt>
                <c:pt idx="126">
                  <c:v>0.56999999999999995</c:v>
                </c:pt>
                <c:pt idx="127">
                  <c:v>0.56000000000000005</c:v>
                </c:pt>
                <c:pt idx="128">
                  <c:v>0.55000000000000004</c:v>
                </c:pt>
                <c:pt idx="129">
                  <c:v>0.56000000000000005</c:v>
                </c:pt>
                <c:pt idx="130">
                  <c:v>0.52</c:v>
                </c:pt>
                <c:pt idx="131">
                  <c:v>0.55000000000000004</c:v>
                </c:pt>
                <c:pt idx="132">
                  <c:v>0.56000000000000005</c:v>
                </c:pt>
                <c:pt idx="133">
                  <c:v>0.5</c:v>
                </c:pt>
                <c:pt idx="134">
                  <c:v>0.54</c:v>
                </c:pt>
                <c:pt idx="135">
                  <c:v>0.53</c:v>
                </c:pt>
                <c:pt idx="136">
                  <c:v>0.52</c:v>
                </c:pt>
                <c:pt idx="137">
                  <c:v>0.55000000000000004</c:v>
                </c:pt>
                <c:pt idx="138">
                  <c:v>0.52</c:v>
                </c:pt>
                <c:pt idx="139">
                  <c:v>0.54</c:v>
                </c:pt>
                <c:pt idx="140">
                  <c:v>0.55000000000000004</c:v>
                </c:pt>
                <c:pt idx="141">
                  <c:v>0.56000000000000005</c:v>
                </c:pt>
                <c:pt idx="142">
                  <c:v>0.56999999999999995</c:v>
                </c:pt>
                <c:pt idx="143">
                  <c:v>0.51</c:v>
                </c:pt>
                <c:pt idx="144">
                  <c:v>0.56999999999999995</c:v>
                </c:pt>
                <c:pt idx="145">
                  <c:v>0.56000000000000005</c:v>
                </c:pt>
                <c:pt idx="146">
                  <c:v>0.52</c:v>
                </c:pt>
                <c:pt idx="147">
                  <c:v>0.54</c:v>
                </c:pt>
                <c:pt idx="148">
                  <c:v>0.54</c:v>
                </c:pt>
                <c:pt idx="149">
                  <c:v>0.55000000000000004</c:v>
                </c:pt>
                <c:pt idx="150">
                  <c:v>0.56999999999999995</c:v>
                </c:pt>
                <c:pt idx="151">
                  <c:v>0.54</c:v>
                </c:pt>
                <c:pt idx="152">
                  <c:v>0.54</c:v>
                </c:pt>
                <c:pt idx="153">
                  <c:v>0.52</c:v>
                </c:pt>
                <c:pt idx="154">
                  <c:v>0.54</c:v>
                </c:pt>
                <c:pt idx="155">
                  <c:v>0.55000000000000004</c:v>
                </c:pt>
                <c:pt idx="156">
                  <c:v>0.5</c:v>
                </c:pt>
                <c:pt idx="157">
                  <c:v>0.56999999999999995</c:v>
                </c:pt>
                <c:pt idx="158">
                  <c:v>0.55000000000000004</c:v>
                </c:pt>
                <c:pt idx="159">
                  <c:v>0.53</c:v>
                </c:pt>
                <c:pt idx="160">
                  <c:v>0.5</c:v>
                </c:pt>
                <c:pt idx="161">
                  <c:v>0.51</c:v>
                </c:pt>
                <c:pt idx="162">
                  <c:v>0.52</c:v>
                </c:pt>
                <c:pt idx="163">
                  <c:v>0.53</c:v>
                </c:pt>
                <c:pt idx="164">
                  <c:v>0.55000000000000004</c:v>
                </c:pt>
                <c:pt idx="165">
                  <c:v>0.52</c:v>
                </c:pt>
                <c:pt idx="166">
                  <c:v>0.54</c:v>
                </c:pt>
                <c:pt idx="167">
                  <c:v>0.54</c:v>
                </c:pt>
                <c:pt idx="168">
                  <c:v>0.5</c:v>
                </c:pt>
                <c:pt idx="169">
                  <c:v>0.53</c:v>
                </c:pt>
                <c:pt idx="170">
                  <c:v>0.54</c:v>
                </c:pt>
                <c:pt idx="171">
                  <c:v>0.5</c:v>
                </c:pt>
                <c:pt idx="172">
                  <c:v>0.54</c:v>
                </c:pt>
                <c:pt idx="173">
                  <c:v>0.53</c:v>
                </c:pt>
                <c:pt idx="174">
                  <c:v>0.55000000000000004</c:v>
                </c:pt>
                <c:pt idx="175">
                  <c:v>0.55000000000000004</c:v>
                </c:pt>
                <c:pt idx="176">
                  <c:v>0.54</c:v>
                </c:pt>
                <c:pt idx="177">
                  <c:v>0.56000000000000005</c:v>
                </c:pt>
                <c:pt idx="178">
                  <c:v>0.56000000000000005</c:v>
                </c:pt>
                <c:pt idx="179">
                  <c:v>0.56000000000000005</c:v>
                </c:pt>
                <c:pt idx="180">
                  <c:v>0.55000000000000004</c:v>
                </c:pt>
                <c:pt idx="181">
                  <c:v>0.5</c:v>
                </c:pt>
                <c:pt idx="182">
                  <c:v>0.55000000000000004</c:v>
                </c:pt>
                <c:pt idx="183">
                  <c:v>0.55000000000000004</c:v>
                </c:pt>
                <c:pt idx="184">
                  <c:v>0.55000000000000004</c:v>
                </c:pt>
                <c:pt idx="185">
                  <c:v>0.56000000000000005</c:v>
                </c:pt>
                <c:pt idx="186">
                  <c:v>0.56999999999999995</c:v>
                </c:pt>
                <c:pt idx="187">
                  <c:v>0.51</c:v>
                </c:pt>
                <c:pt idx="188">
                  <c:v>0.54</c:v>
                </c:pt>
                <c:pt idx="189">
                  <c:v>0.56999999999999995</c:v>
                </c:pt>
                <c:pt idx="190">
                  <c:v>0.55000000000000004</c:v>
                </c:pt>
                <c:pt idx="191">
                  <c:v>0.56999999999999995</c:v>
                </c:pt>
                <c:pt idx="192">
                  <c:v>0.53</c:v>
                </c:pt>
                <c:pt idx="193">
                  <c:v>0.57999999999999996</c:v>
                </c:pt>
                <c:pt idx="194">
                  <c:v>0.56999999999999995</c:v>
                </c:pt>
                <c:pt idx="195">
                  <c:v>0.56999999999999995</c:v>
                </c:pt>
                <c:pt idx="196">
                  <c:v>0.56000000000000005</c:v>
                </c:pt>
                <c:pt idx="197">
                  <c:v>0.51</c:v>
                </c:pt>
                <c:pt idx="198">
                  <c:v>0.57999999999999996</c:v>
                </c:pt>
                <c:pt idx="199">
                  <c:v>0.56000000000000005</c:v>
                </c:pt>
                <c:pt idx="200">
                  <c:v>0.57999999999999996</c:v>
                </c:pt>
                <c:pt idx="201">
                  <c:v>0.59</c:v>
                </c:pt>
                <c:pt idx="202">
                  <c:v>0.59</c:v>
                </c:pt>
                <c:pt idx="203">
                  <c:v>0.53</c:v>
                </c:pt>
                <c:pt idx="204">
                  <c:v>0.61</c:v>
                </c:pt>
                <c:pt idx="205">
                  <c:v>0.61</c:v>
                </c:pt>
                <c:pt idx="206">
                  <c:v>0.62</c:v>
                </c:pt>
                <c:pt idx="207">
                  <c:v>0.61</c:v>
                </c:pt>
                <c:pt idx="208">
                  <c:v>0.6</c:v>
                </c:pt>
                <c:pt idx="209">
                  <c:v>0.59</c:v>
                </c:pt>
                <c:pt idx="210">
                  <c:v>0.55000000000000004</c:v>
                </c:pt>
                <c:pt idx="211">
                  <c:v>0.56999999999999995</c:v>
                </c:pt>
                <c:pt idx="212">
                  <c:v>0.56999999999999995</c:v>
                </c:pt>
                <c:pt idx="213">
                  <c:v>0.56000000000000005</c:v>
                </c:pt>
                <c:pt idx="214">
                  <c:v>0.54</c:v>
                </c:pt>
                <c:pt idx="215">
                  <c:v>0.53</c:v>
                </c:pt>
                <c:pt idx="216">
                  <c:v>0.55000000000000004</c:v>
                </c:pt>
                <c:pt idx="217">
                  <c:v>0.52</c:v>
                </c:pt>
                <c:pt idx="218">
                  <c:v>0.56999999999999995</c:v>
                </c:pt>
                <c:pt idx="219">
                  <c:v>0.57999999999999996</c:v>
                </c:pt>
                <c:pt idx="220">
                  <c:v>0.56999999999999995</c:v>
                </c:pt>
                <c:pt idx="221">
                  <c:v>0.59</c:v>
                </c:pt>
                <c:pt idx="222">
                  <c:v>0.56999999999999995</c:v>
                </c:pt>
                <c:pt idx="223">
                  <c:v>0.55000000000000004</c:v>
                </c:pt>
                <c:pt idx="224">
                  <c:v>0.56000000000000005</c:v>
                </c:pt>
                <c:pt idx="225">
                  <c:v>0.56999999999999995</c:v>
                </c:pt>
                <c:pt idx="226">
                  <c:v>0.53</c:v>
                </c:pt>
                <c:pt idx="227">
                  <c:v>0.56000000000000005</c:v>
                </c:pt>
                <c:pt idx="228">
                  <c:v>0.56999999999999995</c:v>
                </c:pt>
                <c:pt idx="229">
                  <c:v>0.56999999999999995</c:v>
                </c:pt>
                <c:pt idx="230">
                  <c:v>0.59</c:v>
                </c:pt>
                <c:pt idx="231">
                  <c:v>0.56000000000000005</c:v>
                </c:pt>
                <c:pt idx="232">
                  <c:v>0.56000000000000005</c:v>
                </c:pt>
                <c:pt idx="233">
                  <c:v>0.56999999999999995</c:v>
                </c:pt>
                <c:pt idx="234">
                  <c:v>0.55000000000000004</c:v>
                </c:pt>
                <c:pt idx="235">
                  <c:v>0.57999999999999996</c:v>
                </c:pt>
                <c:pt idx="236">
                  <c:v>0.55000000000000004</c:v>
                </c:pt>
                <c:pt idx="237">
                  <c:v>0.57999999999999996</c:v>
                </c:pt>
                <c:pt idx="238">
                  <c:v>0.57999999999999996</c:v>
                </c:pt>
                <c:pt idx="239">
                  <c:v>0.56000000000000005</c:v>
                </c:pt>
                <c:pt idx="240">
                  <c:v>0.52</c:v>
                </c:pt>
                <c:pt idx="241">
                  <c:v>0.55000000000000004</c:v>
                </c:pt>
                <c:pt idx="242">
                  <c:v>0.54</c:v>
                </c:pt>
                <c:pt idx="243">
                  <c:v>0.53</c:v>
                </c:pt>
                <c:pt idx="244">
                  <c:v>0.54</c:v>
                </c:pt>
                <c:pt idx="245">
                  <c:v>0.53</c:v>
                </c:pt>
                <c:pt idx="246">
                  <c:v>0.55000000000000004</c:v>
                </c:pt>
                <c:pt idx="247">
                  <c:v>0.5</c:v>
                </c:pt>
                <c:pt idx="248">
                  <c:v>0.54</c:v>
                </c:pt>
                <c:pt idx="249">
                  <c:v>0.56000000000000005</c:v>
                </c:pt>
                <c:pt idx="250">
                  <c:v>0.54</c:v>
                </c:pt>
                <c:pt idx="251">
                  <c:v>0.55000000000000004</c:v>
                </c:pt>
                <c:pt idx="252">
                  <c:v>0.52</c:v>
                </c:pt>
                <c:pt idx="253">
                  <c:v>0.55000000000000004</c:v>
                </c:pt>
                <c:pt idx="254">
                  <c:v>0.55000000000000004</c:v>
                </c:pt>
                <c:pt idx="255">
                  <c:v>0.56000000000000005</c:v>
                </c:pt>
                <c:pt idx="256">
                  <c:v>0.56000000000000005</c:v>
                </c:pt>
                <c:pt idx="257">
                  <c:v>0.55000000000000004</c:v>
                </c:pt>
                <c:pt idx="258">
                  <c:v>0.55000000000000004</c:v>
                </c:pt>
                <c:pt idx="259">
                  <c:v>0.54</c:v>
                </c:pt>
                <c:pt idx="260">
                  <c:v>0.54</c:v>
                </c:pt>
                <c:pt idx="261">
                  <c:v>0.53</c:v>
                </c:pt>
                <c:pt idx="262">
                  <c:v>0.56000000000000005</c:v>
                </c:pt>
                <c:pt idx="263">
                  <c:v>0.53</c:v>
                </c:pt>
                <c:pt idx="264">
                  <c:v>0.56000000000000005</c:v>
                </c:pt>
                <c:pt idx="265">
                  <c:v>0.56999999999999995</c:v>
                </c:pt>
                <c:pt idx="266">
                  <c:v>0.56000000000000005</c:v>
                </c:pt>
                <c:pt idx="267">
                  <c:v>0.54</c:v>
                </c:pt>
                <c:pt idx="268">
                  <c:v>0.52</c:v>
                </c:pt>
                <c:pt idx="269">
                  <c:v>0.56000000000000005</c:v>
                </c:pt>
                <c:pt idx="270">
                  <c:v>0.56999999999999995</c:v>
                </c:pt>
                <c:pt idx="271">
                  <c:v>0.56999999999999995</c:v>
                </c:pt>
                <c:pt idx="272">
                  <c:v>0.55000000000000004</c:v>
                </c:pt>
                <c:pt idx="273">
                  <c:v>0.54</c:v>
                </c:pt>
                <c:pt idx="274">
                  <c:v>0.53</c:v>
                </c:pt>
                <c:pt idx="275">
                  <c:v>0.55000000000000004</c:v>
                </c:pt>
                <c:pt idx="276">
                  <c:v>0.53</c:v>
                </c:pt>
                <c:pt idx="277">
                  <c:v>0.56000000000000005</c:v>
                </c:pt>
                <c:pt idx="278">
                  <c:v>0.56000000000000005</c:v>
                </c:pt>
                <c:pt idx="279">
                  <c:v>0.56000000000000005</c:v>
                </c:pt>
                <c:pt idx="280">
                  <c:v>0.55000000000000004</c:v>
                </c:pt>
                <c:pt idx="281">
                  <c:v>0.55000000000000004</c:v>
                </c:pt>
                <c:pt idx="282">
                  <c:v>0.56000000000000005</c:v>
                </c:pt>
                <c:pt idx="283">
                  <c:v>0.51</c:v>
                </c:pt>
                <c:pt idx="284">
                  <c:v>0.56999999999999995</c:v>
                </c:pt>
                <c:pt idx="285">
                  <c:v>0.55000000000000004</c:v>
                </c:pt>
                <c:pt idx="286">
                  <c:v>0.56999999999999995</c:v>
                </c:pt>
                <c:pt idx="287">
                  <c:v>0.57999999999999996</c:v>
                </c:pt>
                <c:pt idx="288">
                  <c:v>0.55000000000000004</c:v>
                </c:pt>
                <c:pt idx="289">
                  <c:v>0.57999999999999996</c:v>
                </c:pt>
                <c:pt idx="290">
                  <c:v>0.53</c:v>
                </c:pt>
                <c:pt idx="291">
                  <c:v>0.56000000000000005</c:v>
                </c:pt>
                <c:pt idx="292">
                  <c:v>0.56999999999999995</c:v>
                </c:pt>
                <c:pt idx="293">
                  <c:v>0.56000000000000005</c:v>
                </c:pt>
                <c:pt idx="294">
                  <c:v>0.55000000000000004</c:v>
                </c:pt>
                <c:pt idx="295">
                  <c:v>0.53</c:v>
                </c:pt>
                <c:pt idx="296">
                  <c:v>0.55000000000000004</c:v>
                </c:pt>
                <c:pt idx="297">
                  <c:v>0.54</c:v>
                </c:pt>
                <c:pt idx="298">
                  <c:v>0.52</c:v>
                </c:pt>
                <c:pt idx="299">
                  <c:v>0.54</c:v>
                </c:pt>
                <c:pt idx="300">
                  <c:v>0.55000000000000004</c:v>
                </c:pt>
                <c:pt idx="301">
                  <c:v>0.56000000000000005</c:v>
                </c:pt>
                <c:pt idx="302">
                  <c:v>0.55000000000000004</c:v>
                </c:pt>
                <c:pt idx="303">
                  <c:v>0.55000000000000004</c:v>
                </c:pt>
                <c:pt idx="304">
                  <c:v>0.51</c:v>
                </c:pt>
                <c:pt idx="305">
                  <c:v>0.56000000000000005</c:v>
                </c:pt>
                <c:pt idx="306">
                  <c:v>0.56999999999999995</c:v>
                </c:pt>
                <c:pt idx="307">
                  <c:v>0.56000000000000005</c:v>
                </c:pt>
                <c:pt idx="308">
                  <c:v>0.55000000000000004</c:v>
                </c:pt>
                <c:pt idx="309">
                  <c:v>0.52</c:v>
                </c:pt>
                <c:pt idx="310">
                  <c:v>0.53</c:v>
                </c:pt>
                <c:pt idx="311">
                  <c:v>0.54</c:v>
                </c:pt>
                <c:pt idx="312">
                  <c:v>0.57999999999999996</c:v>
                </c:pt>
                <c:pt idx="313">
                  <c:v>0.53</c:v>
                </c:pt>
                <c:pt idx="314">
                  <c:v>0.59</c:v>
                </c:pt>
                <c:pt idx="315">
                  <c:v>0.56999999999999995</c:v>
                </c:pt>
                <c:pt idx="316">
                  <c:v>0.56000000000000005</c:v>
                </c:pt>
                <c:pt idx="317">
                  <c:v>0.5</c:v>
                </c:pt>
                <c:pt idx="318">
                  <c:v>0.56999999999999995</c:v>
                </c:pt>
                <c:pt idx="319">
                  <c:v>0.56000000000000005</c:v>
                </c:pt>
                <c:pt idx="320">
                  <c:v>0.55000000000000004</c:v>
                </c:pt>
                <c:pt idx="321">
                  <c:v>0.54</c:v>
                </c:pt>
                <c:pt idx="322">
                  <c:v>0.52</c:v>
                </c:pt>
                <c:pt idx="323">
                  <c:v>0.55000000000000004</c:v>
                </c:pt>
                <c:pt idx="324">
                  <c:v>0.56000000000000005</c:v>
                </c:pt>
                <c:pt idx="325">
                  <c:v>0.56999999999999995</c:v>
                </c:pt>
                <c:pt idx="326">
                  <c:v>0.56000000000000005</c:v>
                </c:pt>
                <c:pt idx="327">
                  <c:v>0.55000000000000004</c:v>
                </c:pt>
                <c:pt idx="328">
                  <c:v>0.51</c:v>
                </c:pt>
                <c:pt idx="329">
                  <c:v>0.56000000000000005</c:v>
                </c:pt>
                <c:pt idx="330">
                  <c:v>0.55000000000000004</c:v>
                </c:pt>
                <c:pt idx="331">
                  <c:v>0.57999999999999996</c:v>
                </c:pt>
                <c:pt idx="332">
                  <c:v>0.56000000000000005</c:v>
                </c:pt>
                <c:pt idx="333">
                  <c:v>0.55000000000000004</c:v>
                </c:pt>
                <c:pt idx="334">
                  <c:v>0.56000000000000005</c:v>
                </c:pt>
                <c:pt idx="335">
                  <c:v>0.56000000000000005</c:v>
                </c:pt>
                <c:pt idx="336">
                  <c:v>0.59</c:v>
                </c:pt>
                <c:pt idx="337">
                  <c:v>0.53</c:v>
                </c:pt>
                <c:pt idx="338">
                  <c:v>0.56999999999999995</c:v>
                </c:pt>
                <c:pt idx="339">
                  <c:v>0.56999999999999995</c:v>
                </c:pt>
                <c:pt idx="340">
                  <c:v>0.56000000000000005</c:v>
                </c:pt>
                <c:pt idx="341">
                  <c:v>0.56999999999999995</c:v>
                </c:pt>
                <c:pt idx="342">
                  <c:v>0.56999999999999995</c:v>
                </c:pt>
                <c:pt idx="343">
                  <c:v>0.56999999999999995</c:v>
                </c:pt>
                <c:pt idx="344">
                  <c:v>0.55000000000000004</c:v>
                </c:pt>
                <c:pt idx="345">
                  <c:v>0.55000000000000004</c:v>
                </c:pt>
                <c:pt idx="346">
                  <c:v>0.55000000000000004</c:v>
                </c:pt>
                <c:pt idx="347">
                  <c:v>0.59</c:v>
                </c:pt>
                <c:pt idx="348">
                  <c:v>0.54</c:v>
                </c:pt>
                <c:pt idx="349">
                  <c:v>0.55000000000000004</c:v>
                </c:pt>
                <c:pt idx="350">
                  <c:v>0.54</c:v>
                </c:pt>
                <c:pt idx="351">
                  <c:v>0.53</c:v>
                </c:pt>
                <c:pt idx="352">
                  <c:v>0.53</c:v>
                </c:pt>
                <c:pt idx="353">
                  <c:v>0.53</c:v>
                </c:pt>
                <c:pt idx="354">
                  <c:v>0.54</c:v>
                </c:pt>
                <c:pt idx="355">
                  <c:v>0.53</c:v>
                </c:pt>
                <c:pt idx="356">
                  <c:v>0.54</c:v>
                </c:pt>
                <c:pt idx="357">
                  <c:v>0.51</c:v>
                </c:pt>
                <c:pt idx="358">
                  <c:v>0.56000000000000005</c:v>
                </c:pt>
                <c:pt idx="359">
                  <c:v>0.56000000000000005</c:v>
                </c:pt>
                <c:pt idx="360">
                  <c:v>0.59</c:v>
                </c:pt>
                <c:pt idx="361">
                  <c:v>0.55000000000000004</c:v>
                </c:pt>
                <c:pt idx="362">
                  <c:v>0.53</c:v>
                </c:pt>
                <c:pt idx="363">
                  <c:v>0.53</c:v>
                </c:pt>
                <c:pt idx="364">
                  <c:v>0.52</c:v>
                </c:pt>
                <c:pt idx="365">
                  <c:v>0.54</c:v>
                </c:pt>
                <c:pt idx="366">
                  <c:v>0.57999999999999996</c:v>
                </c:pt>
                <c:pt idx="367">
                  <c:v>0.56999999999999995</c:v>
                </c:pt>
                <c:pt idx="368">
                  <c:v>0.54</c:v>
                </c:pt>
                <c:pt idx="369">
                  <c:v>0.5</c:v>
                </c:pt>
                <c:pt idx="370">
                  <c:v>0.54</c:v>
                </c:pt>
                <c:pt idx="371">
                  <c:v>0.54</c:v>
                </c:pt>
                <c:pt idx="372">
                  <c:v>0.53</c:v>
                </c:pt>
                <c:pt idx="373">
                  <c:v>0.53</c:v>
                </c:pt>
                <c:pt idx="374">
                  <c:v>0.56000000000000005</c:v>
                </c:pt>
                <c:pt idx="375">
                  <c:v>0.56999999999999995</c:v>
                </c:pt>
                <c:pt idx="376">
                  <c:v>0.53</c:v>
                </c:pt>
                <c:pt idx="377">
                  <c:v>0.55000000000000004</c:v>
                </c:pt>
                <c:pt idx="378">
                  <c:v>0.57999999999999996</c:v>
                </c:pt>
                <c:pt idx="379">
                  <c:v>0.54</c:v>
                </c:pt>
                <c:pt idx="380">
                  <c:v>0.55000000000000004</c:v>
                </c:pt>
                <c:pt idx="381">
                  <c:v>0.56000000000000005</c:v>
                </c:pt>
                <c:pt idx="382">
                  <c:v>0.56000000000000005</c:v>
                </c:pt>
                <c:pt idx="383">
                  <c:v>0.54</c:v>
                </c:pt>
                <c:pt idx="384">
                  <c:v>0.53</c:v>
                </c:pt>
                <c:pt idx="385">
                  <c:v>0.49</c:v>
                </c:pt>
                <c:pt idx="386">
                  <c:v>0.51</c:v>
                </c:pt>
                <c:pt idx="387">
                  <c:v>0.49</c:v>
                </c:pt>
                <c:pt idx="388">
                  <c:v>0.55000000000000004</c:v>
                </c:pt>
                <c:pt idx="389">
                  <c:v>0.5</c:v>
                </c:pt>
                <c:pt idx="390">
                  <c:v>0.51</c:v>
                </c:pt>
                <c:pt idx="391">
                  <c:v>0.5</c:v>
                </c:pt>
                <c:pt idx="392">
                  <c:v>0.5</c:v>
                </c:pt>
                <c:pt idx="393">
                  <c:v>0.5</c:v>
                </c:pt>
                <c:pt idx="394">
                  <c:v>0.5</c:v>
                </c:pt>
                <c:pt idx="395">
                  <c:v>0.47</c:v>
                </c:pt>
                <c:pt idx="396">
                  <c:v>0.5</c:v>
                </c:pt>
                <c:pt idx="397">
                  <c:v>0.52</c:v>
                </c:pt>
                <c:pt idx="398">
                  <c:v>0.55000000000000004</c:v>
                </c:pt>
                <c:pt idx="399">
                  <c:v>0.51</c:v>
                </c:pt>
                <c:pt idx="400">
                  <c:v>0.52</c:v>
                </c:pt>
                <c:pt idx="401">
                  <c:v>0.52</c:v>
                </c:pt>
                <c:pt idx="402">
                  <c:v>0.57999999999999996</c:v>
                </c:pt>
                <c:pt idx="403">
                  <c:v>0.55000000000000004</c:v>
                </c:pt>
                <c:pt idx="404">
                  <c:v>0.52</c:v>
                </c:pt>
                <c:pt idx="405">
                  <c:v>0.53</c:v>
                </c:pt>
                <c:pt idx="406">
                  <c:v>0.51</c:v>
                </c:pt>
                <c:pt idx="407">
                  <c:v>0.51</c:v>
                </c:pt>
                <c:pt idx="408">
                  <c:v>0.49</c:v>
                </c:pt>
                <c:pt idx="409">
                  <c:v>0.59</c:v>
                </c:pt>
                <c:pt idx="410">
                  <c:v>0.49</c:v>
                </c:pt>
                <c:pt idx="411">
                  <c:v>0.5</c:v>
                </c:pt>
                <c:pt idx="412">
                  <c:v>0.48</c:v>
                </c:pt>
                <c:pt idx="413">
                  <c:v>0.5</c:v>
                </c:pt>
                <c:pt idx="414">
                  <c:v>0.5</c:v>
                </c:pt>
                <c:pt idx="415" formatCode="0%">
                  <c:v>0.5</c:v>
                </c:pt>
                <c:pt idx="416" formatCode="0%">
                  <c:v>0.52</c:v>
                </c:pt>
                <c:pt idx="417" formatCode="0%">
                  <c:v>0.56000000000000005</c:v>
                </c:pt>
                <c:pt idx="418" formatCode="0%">
                  <c:v>0.53</c:v>
                </c:pt>
                <c:pt idx="419" formatCode="0%">
                  <c:v>0.52</c:v>
                </c:pt>
                <c:pt idx="420" formatCode="0%">
                  <c:v>0.54</c:v>
                </c:pt>
                <c:pt idx="421" formatCode="0%">
                  <c:v>0.53</c:v>
                </c:pt>
                <c:pt idx="422" formatCode="0%">
                  <c:v>0.54</c:v>
                </c:pt>
                <c:pt idx="423" formatCode="0%">
                  <c:v>0.55000000000000004</c:v>
                </c:pt>
                <c:pt idx="424" formatCode="0%">
                  <c:v>0.53</c:v>
                </c:pt>
                <c:pt idx="425" formatCode="0%">
                  <c:v>0.51</c:v>
                </c:pt>
                <c:pt idx="426" formatCode="0%">
                  <c:v>0.51</c:v>
                </c:pt>
                <c:pt idx="427" formatCode="0%">
                  <c:v>0.52</c:v>
                </c:pt>
                <c:pt idx="428" formatCode="0%">
                  <c:v>0.53</c:v>
                </c:pt>
                <c:pt idx="429" formatCode="0%">
                  <c:v>0.52</c:v>
                </c:pt>
                <c:pt idx="430" formatCode="0%">
                  <c:v>0.52</c:v>
                </c:pt>
                <c:pt idx="431" formatCode="0%">
                  <c:v>0.51</c:v>
                </c:pt>
                <c:pt idx="432" formatCode="0%">
                  <c:v>0.52</c:v>
                </c:pt>
                <c:pt idx="433" formatCode="0%">
                  <c:v>0.52</c:v>
                </c:pt>
                <c:pt idx="434" formatCode="0%">
                  <c:v>0.53</c:v>
                </c:pt>
                <c:pt idx="435" formatCode="0%">
                  <c:v>0.52</c:v>
                </c:pt>
                <c:pt idx="436" formatCode="0%">
                  <c:v>0.52</c:v>
                </c:pt>
                <c:pt idx="437" formatCode="0%">
                  <c:v>0.52</c:v>
                </c:pt>
                <c:pt idx="438" formatCode="0%">
                  <c:v>0.54</c:v>
                </c:pt>
                <c:pt idx="439" formatCode="0%">
                  <c:v>0.52</c:v>
                </c:pt>
                <c:pt idx="440" formatCode="0%">
                  <c:v>0.53</c:v>
                </c:pt>
                <c:pt idx="441" formatCode="0%">
                  <c:v>0.53</c:v>
                </c:pt>
                <c:pt idx="442" formatCode="0%">
                  <c:v>0.53</c:v>
                </c:pt>
              </c:numCache>
            </c:numRef>
          </c:yVal>
          <c:smooth val="0"/>
          <c:extLst xmlns:c16r2="http://schemas.microsoft.com/office/drawing/2015/06/chart">
            <c:ext xmlns:c16="http://schemas.microsoft.com/office/drawing/2014/chart" uri="{C3380CC4-5D6E-409C-BE32-E72D297353CC}">
              <c16:uniqueId val="{00000001-6879-4B3B-B518-E3FA37BF47C6}"/>
            </c:ext>
          </c:extLst>
        </c:ser>
        <c:dLbls>
          <c:showLegendKey val="0"/>
          <c:showVal val="0"/>
          <c:showCatName val="0"/>
          <c:showSerName val="0"/>
          <c:showPercent val="0"/>
          <c:showBubbleSize val="0"/>
        </c:dLbls>
        <c:axId val="76913664"/>
        <c:axId val="76927744"/>
      </c:scatterChart>
      <c:valAx>
        <c:axId val="76913664"/>
        <c:scaling>
          <c:orientation val="minMax"/>
          <c:max val="43179"/>
          <c:min val="42755"/>
        </c:scaling>
        <c:delete val="0"/>
        <c:axPos val="b"/>
        <c:numFmt formatCode="m/d;@" sourceLinked="0"/>
        <c:majorTickMark val="out"/>
        <c:minorTickMark val="none"/>
        <c:tickLblPos val="low"/>
        <c:spPr>
          <a:ln w="3167">
            <a:solidFill>
              <a:srgbClr val="808080"/>
            </a:solidFill>
            <a:prstDash val="solid"/>
          </a:ln>
        </c:spPr>
        <c:crossAx val="76927744"/>
        <c:crosses val="autoZero"/>
        <c:crossBetween val="midCat"/>
        <c:majorUnit val="30"/>
      </c:valAx>
      <c:valAx>
        <c:axId val="76927744"/>
        <c:scaling>
          <c:orientation val="minMax"/>
          <c:max val="0.65"/>
          <c:min val="0.25"/>
        </c:scaling>
        <c:delete val="0"/>
        <c:axPos val="l"/>
        <c:majorGridlines>
          <c:spPr>
            <a:ln w="3167">
              <a:solidFill>
                <a:schemeClr val="bg1">
                  <a:lumMod val="95000"/>
                </a:schemeClr>
              </a:solidFill>
              <a:prstDash val="solid"/>
            </a:ln>
          </c:spPr>
        </c:majorGridlines>
        <c:numFmt formatCode="0%" sourceLinked="0"/>
        <c:majorTickMark val="out"/>
        <c:minorTickMark val="none"/>
        <c:tickLblPos val="nextTo"/>
        <c:crossAx val="76913664"/>
        <c:crosses val="autoZero"/>
        <c:crossBetween val="midCat"/>
      </c:valAx>
      <c:spPr>
        <a:noFill/>
        <a:ln w="25337">
          <a:noFill/>
        </a:ln>
      </c:spPr>
    </c:plotArea>
    <c:plotVisOnly val="1"/>
    <c:dispBlanksAs val="gap"/>
    <c:showDLblsOverMax val="0"/>
  </c:chart>
  <c:spPr>
    <a:noFill/>
    <a:ln>
      <a:noFill/>
    </a:ln>
    <a:effectLst/>
  </c:spPr>
  <c:txPr>
    <a:bodyPr/>
    <a:lstStyle/>
    <a:p>
      <a:pPr>
        <a:defRPr sz="1017" b="0" i="0" u="none" strike="noStrike" baseline="0">
          <a:solidFill>
            <a:srgbClr val="000000"/>
          </a:solidFill>
          <a:effectLst/>
          <a:latin typeface="Calibri Light"/>
          <a:ea typeface="Calibri Light"/>
          <a:cs typeface="Calibri Ligh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9291011093066299"/>
          <c:y val="9.4282876381231208E-3"/>
          <c:w val="0.69624548386491503"/>
          <c:h val="0.99057171236187702"/>
        </c:manualLayout>
      </c:layout>
      <c:barChart>
        <c:barDir val="bar"/>
        <c:grouping val="clustered"/>
        <c:varyColors val="0"/>
        <c:ser>
          <c:idx val="0"/>
          <c:order val="0"/>
          <c:tx>
            <c:strRef>
              <c:f>Sheet1!$B$1</c:f>
              <c:strCache>
                <c:ptCount val="1"/>
                <c:pt idx="0">
                  <c:v>Good</c:v>
                </c:pt>
              </c:strCache>
            </c:strRef>
          </c:tx>
          <c:spPr>
            <a:solidFill>
              <a:srgbClr val="9B8AAF"/>
            </a:solidFill>
            <a:ln w="25268">
              <a:noFill/>
            </a:ln>
            <a:effectLst/>
          </c:spPr>
          <c:invertIfNegative val="0"/>
          <c:dLbls>
            <c:spPr>
              <a:noFill/>
              <a:ln w="25268">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White</c:v>
                </c:pt>
                <c:pt idx="1">
                  <c:v>Black</c:v>
                </c:pt>
                <c:pt idx="2">
                  <c:v>Hispanic</c:v>
                </c:pt>
              </c:strCache>
            </c:strRef>
          </c:cat>
          <c:val>
            <c:numRef>
              <c:f>Sheet1!$B$2:$B$4</c:f>
              <c:numCache>
                <c:formatCode>0%</c:formatCode>
                <c:ptCount val="3"/>
                <c:pt idx="0">
                  <c:v>0.65</c:v>
                </c:pt>
                <c:pt idx="1">
                  <c:v>0.77</c:v>
                </c:pt>
                <c:pt idx="2">
                  <c:v>0.56999999999999995</c:v>
                </c:pt>
              </c:numCache>
            </c:numRef>
          </c:val>
          <c:extLst xmlns:c16r2="http://schemas.microsoft.com/office/drawing/2015/06/chart">
            <c:ext xmlns:c16="http://schemas.microsoft.com/office/drawing/2014/chart" uri="{C3380CC4-5D6E-409C-BE32-E72D297353CC}">
              <c16:uniqueId val="{00000000-F34F-498C-93BD-515421EC10B3}"/>
            </c:ext>
          </c:extLst>
        </c:ser>
        <c:ser>
          <c:idx val="1"/>
          <c:order val="1"/>
          <c:tx>
            <c:strRef>
              <c:f>Sheet1!$C$1</c:f>
              <c:strCache>
                <c:ptCount val="1"/>
                <c:pt idx="0">
                  <c:v>Bad</c:v>
                </c:pt>
              </c:strCache>
            </c:strRef>
          </c:tx>
          <c:spPr>
            <a:solidFill>
              <a:srgbClr val="61467F"/>
            </a:solidFill>
            <a:ln w="25268">
              <a:noFill/>
            </a:ln>
            <a:effectLst/>
          </c:spPr>
          <c:invertIfNegative val="0"/>
          <c:dLbls>
            <c:spPr>
              <a:noFill/>
              <a:ln w="25268">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White</c:v>
                </c:pt>
                <c:pt idx="1">
                  <c:v>Black</c:v>
                </c:pt>
                <c:pt idx="2">
                  <c:v>Hispanic</c:v>
                </c:pt>
              </c:strCache>
            </c:strRef>
          </c:cat>
          <c:val>
            <c:numRef>
              <c:f>Sheet1!$C$2:$C$4</c:f>
              <c:numCache>
                <c:formatCode>0%</c:formatCode>
                <c:ptCount val="3"/>
                <c:pt idx="0">
                  <c:v>0.31</c:v>
                </c:pt>
                <c:pt idx="1">
                  <c:v>0.23</c:v>
                </c:pt>
                <c:pt idx="2">
                  <c:v>0.37</c:v>
                </c:pt>
              </c:numCache>
            </c:numRef>
          </c:val>
          <c:extLst xmlns:c16r2="http://schemas.microsoft.com/office/drawing/2015/06/chart">
            <c:ext xmlns:c16="http://schemas.microsoft.com/office/drawing/2014/chart" uri="{C3380CC4-5D6E-409C-BE32-E72D297353CC}">
              <c16:uniqueId val="{00000001-F34F-498C-93BD-515421EC10B3}"/>
            </c:ext>
          </c:extLst>
        </c:ser>
        <c:ser>
          <c:idx val="2"/>
          <c:order val="2"/>
          <c:tx>
            <c:strRef>
              <c:f>Sheet1!$D$1</c:f>
              <c:strCache>
                <c:ptCount val="1"/>
                <c:pt idx="0">
                  <c:v>DK</c:v>
                </c:pt>
              </c:strCache>
            </c:strRef>
          </c:tx>
          <c:spPr>
            <a:solidFill>
              <a:srgbClr val="C6B9A5"/>
            </a:solidFill>
            <a:effectLst/>
          </c:spPr>
          <c:invertIfNegative val="0"/>
          <c:dLbls>
            <c:spPr>
              <a:noFill/>
              <a:ln w="25274">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White</c:v>
                </c:pt>
                <c:pt idx="1">
                  <c:v>Black</c:v>
                </c:pt>
                <c:pt idx="2">
                  <c:v>Hispanic</c:v>
                </c:pt>
              </c:strCache>
            </c:strRef>
          </c:cat>
          <c:val>
            <c:numRef>
              <c:f>Sheet1!$D$2:$D$4</c:f>
              <c:numCache>
                <c:formatCode>0%</c:formatCode>
                <c:ptCount val="3"/>
                <c:pt idx="0">
                  <c:v>0.04</c:v>
                </c:pt>
                <c:pt idx="1">
                  <c:v>0</c:v>
                </c:pt>
                <c:pt idx="2">
                  <c:v>0.06</c:v>
                </c:pt>
              </c:numCache>
            </c:numRef>
          </c:val>
          <c:extLst xmlns:c16r2="http://schemas.microsoft.com/office/drawing/2015/06/chart">
            <c:ext xmlns:c16="http://schemas.microsoft.com/office/drawing/2014/chart" uri="{C3380CC4-5D6E-409C-BE32-E72D297353CC}">
              <c16:uniqueId val="{00000002-F34F-498C-93BD-515421EC10B3}"/>
            </c:ext>
          </c:extLst>
        </c:ser>
        <c:dLbls>
          <c:showLegendKey val="0"/>
          <c:showVal val="0"/>
          <c:showCatName val="0"/>
          <c:showSerName val="0"/>
          <c:showPercent val="0"/>
          <c:showBubbleSize val="0"/>
        </c:dLbls>
        <c:gapWidth val="50"/>
        <c:axId val="84921344"/>
        <c:axId val="85209856"/>
      </c:barChart>
      <c:catAx>
        <c:axId val="84921344"/>
        <c:scaling>
          <c:orientation val="maxMin"/>
        </c:scaling>
        <c:delete val="0"/>
        <c:axPos val="l"/>
        <c:numFmt formatCode="General" sourceLinked="1"/>
        <c:majorTickMark val="none"/>
        <c:minorTickMark val="none"/>
        <c:tickLblPos val="nextTo"/>
        <c:spPr>
          <a:ln w="3157">
            <a:solidFill>
              <a:srgbClr val="808080"/>
            </a:solidFill>
            <a:prstDash val="solid"/>
          </a:ln>
        </c:spPr>
        <c:txPr>
          <a:bodyPr rot="0" vert="horz"/>
          <a:lstStyle/>
          <a:p>
            <a:pPr>
              <a:defRPr sz="1098" b="0" i="0" u="none" strike="noStrike" baseline="0">
                <a:solidFill>
                  <a:srgbClr val="000000"/>
                </a:solidFill>
                <a:latin typeface="Calibri Light"/>
                <a:ea typeface="Calibri Light"/>
                <a:cs typeface="Calibri Light"/>
              </a:defRPr>
            </a:pPr>
            <a:endParaRPr lang="en-US"/>
          </a:p>
        </c:txPr>
        <c:crossAx val="85209856"/>
        <c:crosses val="autoZero"/>
        <c:auto val="1"/>
        <c:lblAlgn val="ctr"/>
        <c:lblOffset val="100"/>
        <c:noMultiLvlLbl val="0"/>
      </c:catAx>
      <c:valAx>
        <c:axId val="85209856"/>
        <c:scaling>
          <c:orientation val="minMax"/>
        </c:scaling>
        <c:delete val="1"/>
        <c:axPos val="t"/>
        <c:numFmt formatCode="0%" sourceLinked="1"/>
        <c:majorTickMark val="out"/>
        <c:minorTickMark val="none"/>
        <c:tickLblPos val="nextTo"/>
        <c:crossAx val="84921344"/>
        <c:crosses val="autoZero"/>
        <c:crossBetween val="between"/>
      </c:valAx>
      <c:spPr>
        <a:noFill/>
        <a:ln w="25356">
          <a:noFill/>
        </a:ln>
      </c:spPr>
    </c:plotArea>
    <c:plotVisOnly val="1"/>
    <c:dispBlanksAs val="gap"/>
    <c:showDLblsOverMax val="0"/>
  </c:chart>
  <c:spPr>
    <a:noFill/>
    <a:ln>
      <a:noFill/>
    </a:ln>
  </c:spPr>
  <c:txPr>
    <a:bodyPr/>
    <a:lstStyle/>
    <a:p>
      <a:pPr>
        <a:defRPr sz="1198" b="0" i="0" u="none" strike="noStrike" baseline="0">
          <a:solidFill>
            <a:srgbClr val="000000"/>
          </a:solidFill>
          <a:latin typeface="Calibri Light"/>
          <a:ea typeface="Calibri Light"/>
          <a:cs typeface="Calibri Ligh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3498123932194501"/>
          <c:y val="9.4282876381231208E-3"/>
          <c:w val="0.71396710001062702"/>
          <c:h val="0.99057156769055199"/>
        </c:manualLayout>
      </c:layout>
      <c:barChart>
        <c:barDir val="bar"/>
        <c:grouping val="clustered"/>
        <c:varyColors val="0"/>
        <c:ser>
          <c:idx val="0"/>
          <c:order val="0"/>
          <c:tx>
            <c:strRef>
              <c:f>Sheet1!$B$1</c:f>
              <c:strCache>
                <c:ptCount val="1"/>
                <c:pt idx="0">
                  <c:v>Good</c:v>
                </c:pt>
              </c:strCache>
            </c:strRef>
          </c:tx>
          <c:spPr>
            <a:solidFill>
              <a:srgbClr val="9B8AAF"/>
            </a:solidFill>
            <a:ln w="25268">
              <a:noFill/>
            </a:ln>
            <a:effectLst/>
          </c:spPr>
          <c:invertIfNegative val="0"/>
          <c:dLbls>
            <c:spPr>
              <a:noFill/>
              <a:ln w="25268">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Republican</c:v>
                </c:pt>
                <c:pt idx="1">
                  <c:v>Democrat</c:v>
                </c:pt>
                <c:pt idx="2">
                  <c:v>Independent</c:v>
                </c:pt>
              </c:strCache>
            </c:strRef>
          </c:cat>
          <c:val>
            <c:numRef>
              <c:f>Sheet1!$B$2:$B$4</c:f>
              <c:numCache>
                <c:formatCode>0%</c:formatCode>
                <c:ptCount val="3"/>
                <c:pt idx="0">
                  <c:v>0.34</c:v>
                </c:pt>
                <c:pt idx="1">
                  <c:v>0.86</c:v>
                </c:pt>
                <c:pt idx="2">
                  <c:v>0.69</c:v>
                </c:pt>
              </c:numCache>
            </c:numRef>
          </c:val>
          <c:extLst xmlns:c16r2="http://schemas.microsoft.com/office/drawing/2015/06/chart">
            <c:ext xmlns:c16="http://schemas.microsoft.com/office/drawing/2014/chart" uri="{C3380CC4-5D6E-409C-BE32-E72D297353CC}">
              <c16:uniqueId val="{00000000-39DD-4F9D-915F-3E572592D7E8}"/>
            </c:ext>
          </c:extLst>
        </c:ser>
        <c:ser>
          <c:idx val="1"/>
          <c:order val="1"/>
          <c:tx>
            <c:strRef>
              <c:f>Sheet1!$C$1</c:f>
              <c:strCache>
                <c:ptCount val="1"/>
                <c:pt idx="0">
                  <c:v>Bad</c:v>
                </c:pt>
              </c:strCache>
            </c:strRef>
          </c:tx>
          <c:spPr>
            <a:solidFill>
              <a:srgbClr val="61467F"/>
            </a:solidFill>
            <a:ln w="25268">
              <a:noFill/>
            </a:ln>
            <a:effectLst/>
          </c:spPr>
          <c:invertIfNegative val="0"/>
          <c:dLbls>
            <c:spPr>
              <a:noFill/>
              <a:ln w="25268">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Republican</c:v>
                </c:pt>
                <c:pt idx="1">
                  <c:v>Democrat</c:v>
                </c:pt>
                <c:pt idx="2">
                  <c:v>Independent</c:v>
                </c:pt>
              </c:strCache>
            </c:strRef>
          </c:cat>
          <c:val>
            <c:numRef>
              <c:f>Sheet1!$C$2:$C$4</c:f>
              <c:numCache>
                <c:formatCode>0%</c:formatCode>
                <c:ptCount val="3"/>
                <c:pt idx="0">
                  <c:v>0.6</c:v>
                </c:pt>
                <c:pt idx="1">
                  <c:v>0.13</c:v>
                </c:pt>
                <c:pt idx="2">
                  <c:v>0.27</c:v>
                </c:pt>
              </c:numCache>
            </c:numRef>
          </c:val>
          <c:extLst xmlns:c16r2="http://schemas.microsoft.com/office/drawing/2015/06/chart">
            <c:ext xmlns:c16="http://schemas.microsoft.com/office/drawing/2014/chart" uri="{C3380CC4-5D6E-409C-BE32-E72D297353CC}">
              <c16:uniqueId val="{00000001-39DD-4F9D-915F-3E572592D7E8}"/>
            </c:ext>
          </c:extLst>
        </c:ser>
        <c:ser>
          <c:idx val="2"/>
          <c:order val="2"/>
          <c:tx>
            <c:strRef>
              <c:f>Sheet1!$D$1</c:f>
              <c:strCache>
                <c:ptCount val="1"/>
                <c:pt idx="0">
                  <c:v>DK</c:v>
                </c:pt>
              </c:strCache>
            </c:strRef>
          </c:tx>
          <c:spPr>
            <a:solidFill>
              <a:srgbClr val="C6B9A5"/>
            </a:solidFill>
            <a:effectLst/>
          </c:spPr>
          <c:invertIfNegative val="0"/>
          <c:dLbls>
            <c:spPr>
              <a:noFill/>
              <a:ln w="25274">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Republican</c:v>
                </c:pt>
                <c:pt idx="1">
                  <c:v>Democrat</c:v>
                </c:pt>
                <c:pt idx="2">
                  <c:v>Independent</c:v>
                </c:pt>
              </c:strCache>
            </c:strRef>
          </c:cat>
          <c:val>
            <c:numRef>
              <c:f>Sheet1!$D$2:$D$4</c:f>
              <c:numCache>
                <c:formatCode>0%</c:formatCode>
                <c:ptCount val="3"/>
                <c:pt idx="0">
                  <c:v>0.06</c:v>
                </c:pt>
                <c:pt idx="1">
                  <c:v>0.01</c:v>
                </c:pt>
                <c:pt idx="2">
                  <c:v>0.04</c:v>
                </c:pt>
              </c:numCache>
            </c:numRef>
          </c:val>
          <c:extLst xmlns:c16r2="http://schemas.microsoft.com/office/drawing/2015/06/chart">
            <c:ext xmlns:c16="http://schemas.microsoft.com/office/drawing/2014/chart" uri="{C3380CC4-5D6E-409C-BE32-E72D297353CC}">
              <c16:uniqueId val="{00000002-39DD-4F9D-915F-3E572592D7E8}"/>
            </c:ext>
          </c:extLst>
        </c:ser>
        <c:dLbls>
          <c:showLegendKey val="0"/>
          <c:showVal val="0"/>
          <c:showCatName val="0"/>
          <c:showSerName val="0"/>
          <c:showPercent val="0"/>
          <c:showBubbleSize val="0"/>
        </c:dLbls>
        <c:gapWidth val="50"/>
        <c:axId val="85005440"/>
        <c:axId val="85006976"/>
      </c:barChart>
      <c:catAx>
        <c:axId val="85005440"/>
        <c:scaling>
          <c:orientation val="maxMin"/>
        </c:scaling>
        <c:delete val="0"/>
        <c:axPos val="l"/>
        <c:numFmt formatCode="General" sourceLinked="1"/>
        <c:majorTickMark val="none"/>
        <c:minorTickMark val="none"/>
        <c:tickLblPos val="nextTo"/>
        <c:spPr>
          <a:ln w="3157">
            <a:solidFill>
              <a:srgbClr val="808080"/>
            </a:solidFill>
            <a:prstDash val="solid"/>
          </a:ln>
        </c:spPr>
        <c:txPr>
          <a:bodyPr rot="0" vert="horz"/>
          <a:lstStyle/>
          <a:p>
            <a:pPr>
              <a:defRPr sz="1098" b="0" i="0" u="none" strike="noStrike" baseline="0">
                <a:solidFill>
                  <a:srgbClr val="000000"/>
                </a:solidFill>
                <a:latin typeface="Calibri Light"/>
                <a:ea typeface="Calibri Light"/>
                <a:cs typeface="Calibri Light"/>
              </a:defRPr>
            </a:pPr>
            <a:endParaRPr lang="en-US"/>
          </a:p>
        </c:txPr>
        <c:crossAx val="85006976"/>
        <c:crosses val="autoZero"/>
        <c:auto val="1"/>
        <c:lblAlgn val="ctr"/>
        <c:lblOffset val="100"/>
        <c:noMultiLvlLbl val="0"/>
      </c:catAx>
      <c:valAx>
        <c:axId val="85006976"/>
        <c:scaling>
          <c:orientation val="minMax"/>
        </c:scaling>
        <c:delete val="1"/>
        <c:axPos val="t"/>
        <c:numFmt formatCode="0%" sourceLinked="1"/>
        <c:majorTickMark val="out"/>
        <c:minorTickMark val="none"/>
        <c:tickLblPos val="nextTo"/>
        <c:crossAx val="85005440"/>
        <c:crosses val="autoZero"/>
        <c:crossBetween val="between"/>
      </c:valAx>
      <c:spPr>
        <a:noFill/>
        <a:ln w="25356">
          <a:noFill/>
        </a:ln>
      </c:spPr>
    </c:plotArea>
    <c:plotVisOnly val="1"/>
    <c:dispBlanksAs val="gap"/>
    <c:showDLblsOverMax val="0"/>
  </c:chart>
  <c:spPr>
    <a:noFill/>
    <a:ln>
      <a:noFill/>
    </a:ln>
  </c:spPr>
  <c:txPr>
    <a:bodyPr/>
    <a:lstStyle/>
    <a:p>
      <a:pPr>
        <a:defRPr sz="1198" b="0" i="0" u="none" strike="noStrike" baseline="0">
          <a:solidFill>
            <a:srgbClr val="000000"/>
          </a:solidFill>
          <a:latin typeface="Calibri Light"/>
          <a:ea typeface="Calibri Light"/>
          <a:cs typeface="Calibri Light"/>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341173503780299"/>
          <c:y val="9.4282876381231208E-3"/>
          <c:w val="0.58673612896029603"/>
          <c:h val="0.99057171236187702"/>
        </c:manualLayout>
      </c:layout>
      <c:barChart>
        <c:barDir val="bar"/>
        <c:grouping val="clustered"/>
        <c:varyColors val="0"/>
        <c:ser>
          <c:idx val="0"/>
          <c:order val="0"/>
          <c:tx>
            <c:strRef>
              <c:f>Sheet1!$B$1</c:f>
              <c:strCache>
                <c:ptCount val="1"/>
                <c:pt idx="0">
                  <c:v>Good</c:v>
                </c:pt>
              </c:strCache>
            </c:strRef>
          </c:tx>
          <c:spPr>
            <a:solidFill>
              <a:srgbClr val="9B8AAF"/>
            </a:solidFill>
            <a:ln w="25268">
              <a:noFill/>
            </a:ln>
            <a:effectLst/>
          </c:spPr>
          <c:invertIfNegative val="0"/>
          <c:dLbls>
            <c:spPr>
              <a:noFill/>
              <a:ln w="25268">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Total</c:v>
                </c:pt>
              </c:strCache>
            </c:strRef>
          </c:cat>
          <c:val>
            <c:numRef>
              <c:f>Sheet1!$B$2</c:f>
              <c:numCache>
                <c:formatCode>0%</c:formatCode>
                <c:ptCount val="1"/>
                <c:pt idx="0">
                  <c:v>0.66</c:v>
                </c:pt>
              </c:numCache>
            </c:numRef>
          </c:val>
          <c:extLst xmlns:c16r2="http://schemas.microsoft.com/office/drawing/2015/06/chart">
            <c:ext xmlns:c16="http://schemas.microsoft.com/office/drawing/2014/chart" uri="{C3380CC4-5D6E-409C-BE32-E72D297353CC}">
              <c16:uniqueId val="{00000000-C4D3-432C-B186-E99EF358FD63}"/>
            </c:ext>
          </c:extLst>
        </c:ser>
        <c:ser>
          <c:idx val="1"/>
          <c:order val="1"/>
          <c:tx>
            <c:strRef>
              <c:f>Sheet1!$C$1</c:f>
              <c:strCache>
                <c:ptCount val="1"/>
                <c:pt idx="0">
                  <c:v>Bad</c:v>
                </c:pt>
              </c:strCache>
            </c:strRef>
          </c:tx>
          <c:spPr>
            <a:solidFill>
              <a:srgbClr val="61467F"/>
            </a:solidFill>
            <a:ln w="25268">
              <a:noFill/>
            </a:ln>
            <a:effectLst/>
          </c:spPr>
          <c:invertIfNegative val="0"/>
          <c:dLbls>
            <c:dLbl>
              <c:idx val="0"/>
              <c:spPr>
                <a:noFill/>
                <a:ln w="25268">
                  <a:noFill/>
                </a:ln>
              </c:spPr>
              <c:txPr>
                <a:bodyPr/>
                <a:lstStyle/>
                <a:p>
                  <a:pPr>
                    <a:defRPr sz="1098" b="0" i="0" u="none" strike="noStrike" baseline="0">
                      <a:solidFill>
                        <a:srgbClr val="000000"/>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4D3-432C-B186-E99EF358FD63}"/>
                </c:ext>
              </c:extLst>
            </c:dLbl>
            <c:spPr>
              <a:noFill/>
              <a:ln w="25268">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0.31</c:v>
                </c:pt>
              </c:numCache>
            </c:numRef>
          </c:val>
          <c:extLst xmlns:c16r2="http://schemas.microsoft.com/office/drawing/2015/06/chart">
            <c:ext xmlns:c16="http://schemas.microsoft.com/office/drawing/2014/chart" uri="{C3380CC4-5D6E-409C-BE32-E72D297353CC}">
              <c16:uniqueId val="{00000002-C4D3-432C-B186-E99EF358FD63}"/>
            </c:ext>
          </c:extLst>
        </c:ser>
        <c:ser>
          <c:idx val="2"/>
          <c:order val="2"/>
          <c:tx>
            <c:strRef>
              <c:f>Sheet1!$D$1</c:f>
              <c:strCache>
                <c:ptCount val="1"/>
                <c:pt idx="0">
                  <c:v>DK</c:v>
                </c:pt>
              </c:strCache>
            </c:strRef>
          </c:tx>
          <c:spPr>
            <a:solidFill>
              <a:srgbClr val="C6B9A5"/>
            </a:solidFill>
            <a:effectLst/>
          </c:spPr>
          <c:invertIfNegative val="0"/>
          <c:dLbls>
            <c:spPr>
              <a:noFill/>
              <a:ln w="25274">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Total</c:v>
                </c:pt>
              </c:strCache>
            </c:strRef>
          </c:cat>
          <c:val>
            <c:numRef>
              <c:f>Sheet1!$D$2</c:f>
              <c:numCache>
                <c:formatCode>0%</c:formatCode>
                <c:ptCount val="1"/>
                <c:pt idx="0">
                  <c:v>0.04</c:v>
                </c:pt>
              </c:numCache>
            </c:numRef>
          </c:val>
          <c:extLst xmlns:c16r2="http://schemas.microsoft.com/office/drawing/2015/06/chart">
            <c:ext xmlns:c16="http://schemas.microsoft.com/office/drawing/2014/chart" uri="{C3380CC4-5D6E-409C-BE32-E72D297353CC}">
              <c16:uniqueId val="{00000003-C4D3-432C-B186-E99EF358FD63}"/>
            </c:ext>
          </c:extLst>
        </c:ser>
        <c:dLbls>
          <c:showLegendKey val="0"/>
          <c:showVal val="0"/>
          <c:showCatName val="0"/>
          <c:showSerName val="0"/>
          <c:showPercent val="0"/>
          <c:showBubbleSize val="0"/>
        </c:dLbls>
        <c:gapWidth val="50"/>
        <c:axId val="85073280"/>
        <c:axId val="85099648"/>
      </c:barChart>
      <c:catAx>
        <c:axId val="85073280"/>
        <c:scaling>
          <c:orientation val="maxMin"/>
        </c:scaling>
        <c:delete val="0"/>
        <c:axPos val="l"/>
        <c:numFmt formatCode="General" sourceLinked="1"/>
        <c:majorTickMark val="none"/>
        <c:minorTickMark val="none"/>
        <c:tickLblPos val="nextTo"/>
        <c:spPr>
          <a:ln w="3157">
            <a:solidFill>
              <a:srgbClr val="808080"/>
            </a:solidFill>
            <a:prstDash val="solid"/>
          </a:ln>
        </c:spPr>
        <c:txPr>
          <a:bodyPr rot="0" vert="horz"/>
          <a:lstStyle/>
          <a:p>
            <a:pPr>
              <a:defRPr sz="1098" b="0" i="0" u="none" strike="noStrike" baseline="0">
                <a:solidFill>
                  <a:srgbClr val="000000"/>
                </a:solidFill>
                <a:latin typeface="Calibri Light"/>
                <a:ea typeface="Calibri Light"/>
                <a:cs typeface="Calibri Light"/>
              </a:defRPr>
            </a:pPr>
            <a:endParaRPr lang="en-US"/>
          </a:p>
        </c:txPr>
        <c:crossAx val="85099648"/>
        <c:crosses val="autoZero"/>
        <c:auto val="1"/>
        <c:lblAlgn val="ctr"/>
        <c:lblOffset val="100"/>
        <c:noMultiLvlLbl val="0"/>
      </c:catAx>
      <c:valAx>
        <c:axId val="85099648"/>
        <c:scaling>
          <c:orientation val="minMax"/>
        </c:scaling>
        <c:delete val="1"/>
        <c:axPos val="t"/>
        <c:numFmt formatCode="0%" sourceLinked="1"/>
        <c:majorTickMark val="out"/>
        <c:minorTickMark val="none"/>
        <c:tickLblPos val="nextTo"/>
        <c:crossAx val="85073280"/>
        <c:crosses val="autoZero"/>
        <c:crossBetween val="between"/>
      </c:valAx>
      <c:spPr>
        <a:noFill/>
        <a:ln w="25356">
          <a:noFill/>
        </a:ln>
      </c:spPr>
    </c:plotArea>
    <c:plotVisOnly val="1"/>
    <c:dispBlanksAs val="gap"/>
    <c:showDLblsOverMax val="0"/>
  </c:chart>
  <c:spPr>
    <a:noFill/>
    <a:ln>
      <a:noFill/>
    </a:ln>
  </c:spPr>
  <c:txPr>
    <a:bodyPr/>
    <a:lstStyle/>
    <a:p>
      <a:pPr>
        <a:defRPr sz="1198" b="0" i="0" u="none" strike="noStrike" baseline="0">
          <a:solidFill>
            <a:srgbClr val="000000"/>
          </a:solidFill>
          <a:latin typeface="Calibri Light"/>
          <a:ea typeface="Calibri Light"/>
          <a:cs typeface="Calibri Light"/>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3.4071550255536601E-3"/>
          <c:y val="9.4282876381231208E-3"/>
          <c:w val="0.73708764165403495"/>
          <c:h val="0.99057171236187702"/>
        </c:manualLayout>
      </c:layout>
      <c:barChart>
        <c:barDir val="bar"/>
        <c:grouping val="clustered"/>
        <c:varyColors val="0"/>
        <c:ser>
          <c:idx val="0"/>
          <c:order val="0"/>
          <c:tx>
            <c:strRef>
              <c:f>Sheet1!$B$1</c:f>
              <c:strCache>
                <c:ptCount val="1"/>
                <c:pt idx="0">
                  <c:v>Good</c:v>
                </c:pt>
              </c:strCache>
            </c:strRef>
          </c:tx>
          <c:spPr>
            <a:solidFill>
              <a:srgbClr val="9B8AAF"/>
            </a:solidFill>
            <a:ln w="25268">
              <a:noFill/>
            </a:ln>
            <a:effectLst/>
          </c:spPr>
          <c:invertIfNegative val="0"/>
          <c:dLbls>
            <c:spPr>
              <a:noFill/>
              <a:ln w="25268">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Men</c:v>
                </c:pt>
                <c:pt idx="1">
                  <c:v>Women</c:v>
                </c:pt>
              </c:strCache>
            </c:strRef>
          </c:cat>
          <c:val>
            <c:numRef>
              <c:f>Sheet1!$B$2:$B$3</c:f>
              <c:numCache>
                <c:formatCode>0%</c:formatCode>
                <c:ptCount val="2"/>
                <c:pt idx="0">
                  <c:v>0.59</c:v>
                </c:pt>
                <c:pt idx="1">
                  <c:v>0.72</c:v>
                </c:pt>
              </c:numCache>
            </c:numRef>
          </c:val>
          <c:extLst xmlns:c16r2="http://schemas.microsoft.com/office/drawing/2015/06/chart">
            <c:ext xmlns:c16="http://schemas.microsoft.com/office/drawing/2014/chart" uri="{C3380CC4-5D6E-409C-BE32-E72D297353CC}">
              <c16:uniqueId val="{00000000-7176-47FD-9AA4-C0C2C77BFB74}"/>
            </c:ext>
          </c:extLst>
        </c:ser>
        <c:ser>
          <c:idx val="1"/>
          <c:order val="1"/>
          <c:tx>
            <c:strRef>
              <c:f>Sheet1!$C$1</c:f>
              <c:strCache>
                <c:ptCount val="1"/>
                <c:pt idx="0">
                  <c:v>Bad</c:v>
                </c:pt>
              </c:strCache>
            </c:strRef>
          </c:tx>
          <c:spPr>
            <a:solidFill>
              <a:srgbClr val="61467F"/>
            </a:solidFill>
            <a:ln w="25268">
              <a:noFill/>
            </a:ln>
            <a:effectLst/>
          </c:spPr>
          <c:invertIfNegative val="0"/>
          <c:dLbls>
            <c:spPr>
              <a:noFill/>
              <a:ln w="25268">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Men</c:v>
                </c:pt>
                <c:pt idx="1">
                  <c:v>Women</c:v>
                </c:pt>
              </c:strCache>
            </c:strRef>
          </c:cat>
          <c:val>
            <c:numRef>
              <c:f>Sheet1!$C$2:$C$3</c:f>
              <c:numCache>
                <c:formatCode>0%</c:formatCode>
                <c:ptCount val="2"/>
                <c:pt idx="0">
                  <c:v>0.37</c:v>
                </c:pt>
                <c:pt idx="1">
                  <c:v>0.25</c:v>
                </c:pt>
              </c:numCache>
            </c:numRef>
          </c:val>
          <c:extLst xmlns:c16r2="http://schemas.microsoft.com/office/drawing/2015/06/chart">
            <c:ext xmlns:c16="http://schemas.microsoft.com/office/drawing/2014/chart" uri="{C3380CC4-5D6E-409C-BE32-E72D297353CC}">
              <c16:uniqueId val="{00000001-7176-47FD-9AA4-C0C2C77BFB74}"/>
            </c:ext>
          </c:extLst>
        </c:ser>
        <c:ser>
          <c:idx val="2"/>
          <c:order val="2"/>
          <c:tx>
            <c:strRef>
              <c:f>Sheet1!$D$1</c:f>
              <c:strCache>
                <c:ptCount val="1"/>
                <c:pt idx="0">
                  <c:v>DK</c:v>
                </c:pt>
              </c:strCache>
            </c:strRef>
          </c:tx>
          <c:spPr>
            <a:solidFill>
              <a:srgbClr val="C6B9A5"/>
            </a:solidFill>
            <a:effectLst/>
          </c:spPr>
          <c:invertIfNegative val="0"/>
          <c:dLbls>
            <c:spPr>
              <a:noFill/>
              <a:ln w="25274">
                <a:noFill/>
              </a:ln>
            </c:spPr>
            <c:txPr>
              <a:bodyPr wrap="square" lIns="38100" tIns="19050" rIns="38100" bIns="19050" anchor="ctr">
                <a:spAutoFit/>
              </a:bodyPr>
              <a:lstStyle/>
              <a:p>
                <a:pPr>
                  <a:defRPr sz="1098" b="0" i="0" u="none" strike="noStrike" baseline="0">
                    <a:solidFill>
                      <a:srgbClr val="000000"/>
                    </a:solidFill>
                    <a:latin typeface="Calibri Light"/>
                    <a:ea typeface="Calibri Light"/>
                    <a:cs typeface="Calibri Ligh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Men</c:v>
                </c:pt>
                <c:pt idx="1">
                  <c:v>Women</c:v>
                </c:pt>
              </c:strCache>
            </c:strRef>
          </c:cat>
          <c:val>
            <c:numRef>
              <c:f>Sheet1!$D$2:$D$3</c:f>
              <c:numCache>
                <c:formatCode>0%</c:formatCode>
                <c:ptCount val="2"/>
                <c:pt idx="0">
                  <c:v>0.04</c:v>
                </c:pt>
                <c:pt idx="1">
                  <c:v>0.03</c:v>
                </c:pt>
              </c:numCache>
            </c:numRef>
          </c:val>
          <c:extLst xmlns:c16r2="http://schemas.microsoft.com/office/drawing/2015/06/chart">
            <c:ext xmlns:c16="http://schemas.microsoft.com/office/drawing/2014/chart" uri="{C3380CC4-5D6E-409C-BE32-E72D297353CC}">
              <c16:uniqueId val="{00000002-7176-47FD-9AA4-C0C2C77BFB74}"/>
            </c:ext>
          </c:extLst>
        </c:ser>
        <c:dLbls>
          <c:showLegendKey val="0"/>
          <c:showVal val="0"/>
          <c:showCatName val="0"/>
          <c:showSerName val="0"/>
          <c:showPercent val="0"/>
          <c:showBubbleSize val="0"/>
        </c:dLbls>
        <c:gapWidth val="50"/>
        <c:axId val="85124608"/>
        <c:axId val="85126144"/>
      </c:barChart>
      <c:catAx>
        <c:axId val="85124608"/>
        <c:scaling>
          <c:orientation val="maxMin"/>
        </c:scaling>
        <c:delete val="0"/>
        <c:axPos val="l"/>
        <c:numFmt formatCode="General" sourceLinked="1"/>
        <c:majorTickMark val="none"/>
        <c:minorTickMark val="none"/>
        <c:tickLblPos val="nextTo"/>
        <c:spPr>
          <a:ln w="3157">
            <a:solidFill>
              <a:srgbClr val="808080"/>
            </a:solidFill>
            <a:prstDash val="solid"/>
          </a:ln>
        </c:spPr>
        <c:txPr>
          <a:bodyPr rot="0" vert="horz"/>
          <a:lstStyle/>
          <a:p>
            <a:pPr>
              <a:defRPr sz="1098" b="0" i="0" u="none" strike="noStrike" baseline="0">
                <a:solidFill>
                  <a:srgbClr val="000000"/>
                </a:solidFill>
                <a:latin typeface="Calibri Light"/>
                <a:ea typeface="Calibri Light"/>
                <a:cs typeface="Calibri Light"/>
              </a:defRPr>
            </a:pPr>
            <a:endParaRPr lang="en-US"/>
          </a:p>
        </c:txPr>
        <c:crossAx val="85126144"/>
        <c:crosses val="autoZero"/>
        <c:auto val="1"/>
        <c:lblAlgn val="ctr"/>
        <c:lblOffset val="100"/>
        <c:noMultiLvlLbl val="0"/>
      </c:catAx>
      <c:valAx>
        <c:axId val="85126144"/>
        <c:scaling>
          <c:orientation val="minMax"/>
        </c:scaling>
        <c:delete val="1"/>
        <c:axPos val="t"/>
        <c:numFmt formatCode="0%" sourceLinked="1"/>
        <c:majorTickMark val="out"/>
        <c:minorTickMark val="none"/>
        <c:tickLblPos val="nextTo"/>
        <c:crossAx val="85124608"/>
        <c:crosses val="autoZero"/>
        <c:crossBetween val="between"/>
      </c:valAx>
      <c:spPr>
        <a:noFill/>
        <a:ln w="25356">
          <a:noFill/>
        </a:ln>
      </c:spPr>
    </c:plotArea>
    <c:plotVisOnly val="1"/>
    <c:dispBlanksAs val="gap"/>
    <c:showDLblsOverMax val="0"/>
  </c:chart>
  <c:spPr>
    <a:noFill/>
    <a:ln>
      <a:noFill/>
    </a:ln>
  </c:spPr>
  <c:txPr>
    <a:bodyPr/>
    <a:lstStyle/>
    <a:p>
      <a:pPr>
        <a:defRPr sz="1198" b="0" i="0" u="none" strike="noStrike" baseline="0">
          <a:solidFill>
            <a:srgbClr val="000000"/>
          </a:solidFill>
          <a:latin typeface="Calibri Light"/>
          <a:ea typeface="Calibri Light"/>
          <a:cs typeface="Calibri Light"/>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3.8596913579072199E-4"/>
          <c:y val="0"/>
          <c:w val="0.99788127327709097"/>
          <c:h val="1"/>
        </c:manualLayout>
      </c:layout>
      <c:barChart>
        <c:barDir val="col"/>
        <c:grouping val="stacked"/>
        <c:varyColors val="0"/>
        <c:ser>
          <c:idx val="0"/>
          <c:order val="0"/>
          <c:tx>
            <c:strRef>
              <c:f>Sheet1!$B$1</c:f>
              <c:strCache>
                <c:ptCount val="1"/>
                <c:pt idx="0">
                  <c:v>Republicans</c:v>
                </c:pt>
              </c:strCache>
            </c:strRef>
          </c:tx>
          <c:spPr>
            <a:solidFill>
              <a:srgbClr val="D07E83"/>
            </a:solidFill>
            <a:ln w="25268">
              <a:noFill/>
            </a:ln>
            <a:effectLst/>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4AA-438B-AF6E-1BBFAABD23DE}"/>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Likely Republican</c:v>
                </c:pt>
                <c:pt idx="1">
                  <c:v>Lean Republican</c:v>
                </c:pt>
                <c:pt idx="2">
                  <c:v>Toss up</c:v>
                </c:pt>
                <c:pt idx="3">
                  <c:v>Lean Democrat</c:v>
                </c:pt>
                <c:pt idx="4">
                  <c:v>Likely Democrat</c:v>
                </c:pt>
              </c:strCache>
            </c:strRef>
          </c:cat>
          <c:val>
            <c:numRef>
              <c:f>Sheet1!$B$2:$B$6</c:f>
              <c:numCache>
                <c:formatCode>General</c:formatCode>
                <c:ptCount val="5"/>
                <c:pt idx="0">
                  <c:v>26</c:v>
                </c:pt>
                <c:pt idx="1">
                  <c:v>19</c:v>
                </c:pt>
                <c:pt idx="2">
                  <c:v>21</c:v>
                </c:pt>
                <c:pt idx="3">
                  <c:v>6</c:v>
                </c:pt>
                <c:pt idx="4">
                  <c:v>2</c:v>
                </c:pt>
              </c:numCache>
            </c:numRef>
          </c:val>
          <c:extLst xmlns:c16r2="http://schemas.microsoft.com/office/drawing/2015/06/chart">
            <c:ext xmlns:c16="http://schemas.microsoft.com/office/drawing/2014/chart" uri="{C3380CC4-5D6E-409C-BE32-E72D297353CC}">
              <c16:uniqueId val="{00000004-F4AA-438B-AF6E-1BBFAABD23DE}"/>
            </c:ext>
          </c:extLst>
        </c:ser>
        <c:ser>
          <c:idx val="1"/>
          <c:order val="1"/>
          <c:tx>
            <c:strRef>
              <c:f>Sheet1!$C$1</c:f>
              <c:strCache>
                <c:ptCount val="1"/>
                <c:pt idx="0">
                  <c:v>Democrats</c:v>
                </c:pt>
              </c:strCache>
            </c:strRef>
          </c:tx>
          <c:spPr>
            <a:solidFill>
              <a:srgbClr val="6E88A9"/>
            </a:solidFill>
            <a:ln w="25268">
              <a:noFill/>
            </a:ln>
            <a:effectLst/>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4AA-438B-AF6E-1BBFAABD23D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4AA-438B-AF6E-1BBFAABD23DE}"/>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Likely Republican</c:v>
                </c:pt>
                <c:pt idx="1">
                  <c:v>Lean Republican</c:v>
                </c:pt>
                <c:pt idx="2">
                  <c:v>Toss up</c:v>
                </c:pt>
                <c:pt idx="3">
                  <c:v>Lean Democrat</c:v>
                </c:pt>
                <c:pt idx="4">
                  <c:v>Likely Democrat</c:v>
                </c:pt>
              </c:strCache>
            </c:strRef>
          </c:cat>
          <c:val>
            <c:numRef>
              <c:f>Sheet1!$C$2:$C$6</c:f>
              <c:numCache>
                <c:formatCode>General</c:formatCode>
                <c:ptCount val="5"/>
                <c:pt idx="0">
                  <c:v>1</c:v>
                </c:pt>
                <c:pt idx="1">
                  <c:v>0</c:v>
                </c:pt>
                <c:pt idx="2">
                  <c:v>3</c:v>
                </c:pt>
                <c:pt idx="3">
                  <c:v>4</c:v>
                </c:pt>
                <c:pt idx="4">
                  <c:v>10</c:v>
                </c:pt>
              </c:numCache>
            </c:numRef>
          </c:val>
          <c:extLst xmlns:c16r2="http://schemas.microsoft.com/office/drawing/2015/06/chart">
            <c:ext xmlns:c16="http://schemas.microsoft.com/office/drawing/2014/chart" uri="{C3380CC4-5D6E-409C-BE32-E72D297353CC}">
              <c16:uniqueId val="{00000008-F4AA-438B-AF6E-1BBFAABD23DE}"/>
            </c:ext>
          </c:extLst>
        </c:ser>
        <c:dLbls>
          <c:dLblPos val="ctr"/>
          <c:showLegendKey val="0"/>
          <c:showVal val="1"/>
          <c:showCatName val="0"/>
          <c:showSerName val="0"/>
          <c:showPercent val="0"/>
          <c:showBubbleSize val="0"/>
        </c:dLbls>
        <c:gapWidth val="150"/>
        <c:overlap val="100"/>
        <c:axId val="97283072"/>
        <c:axId val="97293056"/>
      </c:barChart>
      <c:catAx>
        <c:axId val="97283072"/>
        <c:scaling>
          <c:orientation val="maxMin"/>
        </c:scaling>
        <c:delete val="1"/>
        <c:axPos val="b"/>
        <c:numFmt formatCode="General" sourceLinked="1"/>
        <c:majorTickMark val="none"/>
        <c:minorTickMark val="none"/>
        <c:tickLblPos val="nextTo"/>
        <c:crossAx val="97293056"/>
        <c:crosses val="autoZero"/>
        <c:auto val="1"/>
        <c:lblAlgn val="ctr"/>
        <c:lblOffset val="100"/>
        <c:noMultiLvlLbl val="0"/>
      </c:catAx>
      <c:valAx>
        <c:axId val="97293056"/>
        <c:scaling>
          <c:orientation val="minMax"/>
        </c:scaling>
        <c:delete val="1"/>
        <c:axPos val="r"/>
        <c:numFmt formatCode="General" sourceLinked="1"/>
        <c:majorTickMark val="out"/>
        <c:minorTickMark val="none"/>
        <c:tickLblPos val="nextTo"/>
        <c:crossAx val="97283072"/>
        <c:crosses val="autoZero"/>
        <c:crossBetween val="between"/>
      </c:valAx>
      <c:spPr>
        <a:noFill/>
        <a:ln w="25356">
          <a:noFill/>
        </a:ln>
        <a:effectLst/>
      </c:spPr>
    </c:plotArea>
    <c:plotVisOnly val="1"/>
    <c:dispBlanksAs val="gap"/>
    <c:showDLblsOverMax val="0"/>
  </c:chart>
  <c:spPr>
    <a:noFill/>
    <a:ln>
      <a:noFill/>
    </a:ln>
    <a:effectLst/>
  </c:spPr>
  <c:txPr>
    <a:bodyPr/>
    <a:lstStyle/>
    <a:p>
      <a:pPr>
        <a:defRPr sz="1198" b="0" i="0" u="none" strike="noStrike" baseline="0">
          <a:solidFill>
            <a:srgbClr val="000000"/>
          </a:solidFill>
          <a:latin typeface="Calibri Light"/>
          <a:ea typeface="Calibri Light"/>
          <a:cs typeface="Calibri Ligh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6051760462025597E-2"/>
          <c:y val="6.3464938978295707E-2"/>
          <c:w val="0.89078975304332197"/>
          <c:h val="0.84797834645669301"/>
        </c:manualLayout>
      </c:layout>
      <c:scatterChart>
        <c:scatterStyle val="lineMarker"/>
        <c:varyColors val="0"/>
        <c:ser>
          <c:idx val="0"/>
          <c:order val="0"/>
          <c:tx>
            <c:strRef>
              <c:f>Sheet1!$B$1</c:f>
              <c:strCache>
                <c:ptCount val="1"/>
                <c:pt idx="0">
                  <c:v>Republican</c:v>
                </c:pt>
              </c:strCache>
            </c:strRef>
          </c:tx>
          <c:spPr>
            <a:ln w="28575">
              <a:solidFill>
                <a:srgbClr val="BF1E24"/>
              </a:solidFill>
            </a:ln>
            <a:effectLst/>
          </c:spPr>
          <c:marker>
            <c:symbol val="none"/>
          </c:marker>
          <c:xVal>
            <c:numRef>
              <c:f>Sheet1!$A$2:$A$62</c:f>
              <c:numCache>
                <c:formatCode>m/d/yyyy</c:formatCode>
                <c:ptCount val="61"/>
                <c:pt idx="0">
                  <c:v>42764</c:v>
                </c:pt>
                <c:pt idx="1">
                  <c:v>42771</c:v>
                </c:pt>
                <c:pt idx="2">
                  <c:v>42778</c:v>
                </c:pt>
                <c:pt idx="3">
                  <c:v>42785</c:v>
                </c:pt>
                <c:pt idx="4">
                  <c:v>42792</c:v>
                </c:pt>
                <c:pt idx="5">
                  <c:v>42799</c:v>
                </c:pt>
                <c:pt idx="6">
                  <c:v>42806</c:v>
                </c:pt>
                <c:pt idx="7">
                  <c:v>42813</c:v>
                </c:pt>
                <c:pt idx="8">
                  <c:v>42820</c:v>
                </c:pt>
                <c:pt idx="9">
                  <c:v>42827</c:v>
                </c:pt>
                <c:pt idx="10">
                  <c:v>42834</c:v>
                </c:pt>
                <c:pt idx="11">
                  <c:v>42841</c:v>
                </c:pt>
                <c:pt idx="12">
                  <c:v>42848</c:v>
                </c:pt>
                <c:pt idx="13">
                  <c:v>42855</c:v>
                </c:pt>
                <c:pt idx="14">
                  <c:v>42862</c:v>
                </c:pt>
                <c:pt idx="15">
                  <c:v>42869</c:v>
                </c:pt>
                <c:pt idx="16">
                  <c:v>42876</c:v>
                </c:pt>
                <c:pt idx="17">
                  <c:v>42883</c:v>
                </c:pt>
                <c:pt idx="18">
                  <c:v>42890</c:v>
                </c:pt>
                <c:pt idx="19">
                  <c:v>42897</c:v>
                </c:pt>
                <c:pt idx="20">
                  <c:v>42904</c:v>
                </c:pt>
                <c:pt idx="21">
                  <c:v>42911</c:v>
                </c:pt>
                <c:pt idx="22">
                  <c:v>42918</c:v>
                </c:pt>
                <c:pt idx="23">
                  <c:v>42925</c:v>
                </c:pt>
                <c:pt idx="24">
                  <c:v>42932</c:v>
                </c:pt>
                <c:pt idx="25">
                  <c:v>42939</c:v>
                </c:pt>
                <c:pt idx="26">
                  <c:v>42946</c:v>
                </c:pt>
                <c:pt idx="27">
                  <c:v>42953</c:v>
                </c:pt>
                <c:pt idx="28">
                  <c:v>42960</c:v>
                </c:pt>
                <c:pt idx="29">
                  <c:v>42967</c:v>
                </c:pt>
                <c:pt idx="30">
                  <c:v>42974</c:v>
                </c:pt>
                <c:pt idx="31">
                  <c:v>42981</c:v>
                </c:pt>
                <c:pt idx="32">
                  <c:v>42988</c:v>
                </c:pt>
                <c:pt idx="33">
                  <c:v>42995</c:v>
                </c:pt>
                <c:pt idx="34">
                  <c:v>43002</c:v>
                </c:pt>
                <c:pt idx="35">
                  <c:v>43009</c:v>
                </c:pt>
                <c:pt idx="36">
                  <c:v>43016</c:v>
                </c:pt>
                <c:pt idx="37">
                  <c:v>43023</c:v>
                </c:pt>
                <c:pt idx="38">
                  <c:v>43030</c:v>
                </c:pt>
                <c:pt idx="39">
                  <c:v>43037</c:v>
                </c:pt>
                <c:pt idx="40">
                  <c:v>43044</c:v>
                </c:pt>
                <c:pt idx="41">
                  <c:v>43051</c:v>
                </c:pt>
                <c:pt idx="42">
                  <c:v>43058</c:v>
                </c:pt>
                <c:pt idx="43">
                  <c:v>43065</c:v>
                </c:pt>
                <c:pt idx="44">
                  <c:v>43072</c:v>
                </c:pt>
                <c:pt idx="45">
                  <c:v>43079</c:v>
                </c:pt>
                <c:pt idx="46">
                  <c:v>43086</c:v>
                </c:pt>
                <c:pt idx="47">
                  <c:v>43093</c:v>
                </c:pt>
                <c:pt idx="48">
                  <c:v>43100</c:v>
                </c:pt>
                <c:pt idx="49">
                  <c:v>43107</c:v>
                </c:pt>
                <c:pt idx="50">
                  <c:v>43114</c:v>
                </c:pt>
                <c:pt idx="51">
                  <c:v>43121</c:v>
                </c:pt>
                <c:pt idx="52">
                  <c:v>43128</c:v>
                </c:pt>
                <c:pt idx="53">
                  <c:v>43135</c:v>
                </c:pt>
                <c:pt idx="54">
                  <c:v>43142</c:v>
                </c:pt>
                <c:pt idx="55">
                  <c:v>43149</c:v>
                </c:pt>
                <c:pt idx="56">
                  <c:v>43156</c:v>
                </c:pt>
                <c:pt idx="57">
                  <c:v>43163</c:v>
                </c:pt>
                <c:pt idx="58">
                  <c:v>43170</c:v>
                </c:pt>
                <c:pt idx="59">
                  <c:v>43177</c:v>
                </c:pt>
                <c:pt idx="60">
                  <c:v>43184</c:v>
                </c:pt>
              </c:numCache>
            </c:numRef>
          </c:xVal>
          <c:yVal>
            <c:numRef>
              <c:f>Sheet1!$B$2:$B$62</c:f>
              <c:numCache>
                <c:formatCode>0%</c:formatCode>
                <c:ptCount val="61"/>
                <c:pt idx="0">
                  <c:v>0.89</c:v>
                </c:pt>
                <c:pt idx="1">
                  <c:v>0.86</c:v>
                </c:pt>
                <c:pt idx="2">
                  <c:v>0.87</c:v>
                </c:pt>
                <c:pt idx="3">
                  <c:v>0.86</c:v>
                </c:pt>
                <c:pt idx="4">
                  <c:v>0.88</c:v>
                </c:pt>
                <c:pt idx="5">
                  <c:v>0.88</c:v>
                </c:pt>
                <c:pt idx="6">
                  <c:v>0.88</c:v>
                </c:pt>
                <c:pt idx="7">
                  <c:v>0.86</c:v>
                </c:pt>
                <c:pt idx="8">
                  <c:v>0.84</c:v>
                </c:pt>
                <c:pt idx="9">
                  <c:v>0.81</c:v>
                </c:pt>
                <c:pt idx="10">
                  <c:v>0.87</c:v>
                </c:pt>
                <c:pt idx="11">
                  <c:v>0.87</c:v>
                </c:pt>
                <c:pt idx="12">
                  <c:v>0.86</c:v>
                </c:pt>
                <c:pt idx="13">
                  <c:v>0.87</c:v>
                </c:pt>
                <c:pt idx="14">
                  <c:v>0.84</c:v>
                </c:pt>
                <c:pt idx="15">
                  <c:v>0.84</c:v>
                </c:pt>
                <c:pt idx="16">
                  <c:v>0.84</c:v>
                </c:pt>
                <c:pt idx="17">
                  <c:v>0.87</c:v>
                </c:pt>
                <c:pt idx="18">
                  <c:v>0.82</c:v>
                </c:pt>
                <c:pt idx="19">
                  <c:v>0.83</c:v>
                </c:pt>
                <c:pt idx="20">
                  <c:v>0.84</c:v>
                </c:pt>
                <c:pt idx="21">
                  <c:v>0.85</c:v>
                </c:pt>
                <c:pt idx="22">
                  <c:v>0.85</c:v>
                </c:pt>
                <c:pt idx="23">
                  <c:v>0.85</c:v>
                </c:pt>
                <c:pt idx="24">
                  <c:v>0.87</c:v>
                </c:pt>
                <c:pt idx="25">
                  <c:v>0.86</c:v>
                </c:pt>
                <c:pt idx="26">
                  <c:v>0.82</c:v>
                </c:pt>
                <c:pt idx="27">
                  <c:v>0.82</c:v>
                </c:pt>
                <c:pt idx="28">
                  <c:v>0.79</c:v>
                </c:pt>
                <c:pt idx="29">
                  <c:v>0.79</c:v>
                </c:pt>
                <c:pt idx="30">
                  <c:v>0.78</c:v>
                </c:pt>
                <c:pt idx="31">
                  <c:v>0.79</c:v>
                </c:pt>
                <c:pt idx="32">
                  <c:v>0.8</c:v>
                </c:pt>
                <c:pt idx="33">
                  <c:v>0.81</c:v>
                </c:pt>
                <c:pt idx="34">
                  <c:v>0.82</c:v>
                </c:pt>
                <c:pt idx="35">
                  <c:v>0.8</c:v>
                </c:pt>
                <c:pt idx="36">
                  <c:v>0.81</c:v>
                </c:pt>
                <c:pt idx="37">
                  <c:v>0.79</c:v>
                </c:pt>
                <c:pt idx="38">
                  <c:v>0.8</c:v>
                </c:pt>
                <c:pt idx="39">
                  <c:v>0.78</c:v>
                </c:pt>
                <c:pt idx="40">
                  <c:v>0.83</c:v>
                </c:pt>
                <c:pt idx="41">
                  <c:v>0.82</c:v>
                </c:pt>
                <c:pt idx="42">
                  <c:v>0.81</c:v>
                </c:pt>
                <c:pt idx="43">
                  <c:v>0.81</c:v>
                </c:pt>
                <c:pt idx="44">
                  <c:v>0.78</c:v>
                </c:pt>
                <c:pt idx="45">
                  <c:v>0.82</c:v>
                </c:pt>
                <c:pt idx="46">
                  <c:v>0.77</c:v>
                </c:pt>
                <c:pt idx="47">
                  <c:v>0.8</c:v>
                </c:pt>
                <c:pt idx="48">
                  <c:v>0.82</c:v>
                </c:pt>
                <c:pt idx="49">
                  <c:v>0.87</c:v>
                </c:pt>
                <c:pt idx="50">
                  <c:v>0.81</c:v>
                </c:pt>
                <c:pt idx="51">
                  <c:v>0.81</c:v>
                </c:pt>
                <c:pt idx="52">
                  <c:v>0.87</c:v>
                </c:pt>
                <c:pt idx="53">
                  <c:v>0.9</c:v>
                </c:pt>
                <c:pt idx="54">
                  <c:v>0.86</c:v>
                </c:pt>
                <c:pt idx="55">
                  <c:v>0.86</c:v>
                </c:pt>
                <c:pt idx="56">
                  <c:v>0.85</c:v>
                </c:pt>
                <c:pt idx="57">
                  <c:v>0.85</c:v>
                </c:pt>
                <c:pt idx="58">
                  <c:v>0.87</c:v>
                </c:pt>
                <c:pt idx="59">
                  <c:v>0.82</c:v>
                </c:pt>
                <c:pt idx="60">
                  <c:v>0.85</c:v>
                </c:pt>
              </c:numCache>
            </c:numRef>
          </c:yVal>
          <c:smooth val="0"/>
          <c:extLst xmlns:c16r2="http://schemas.microsoft.com/office/drawing/2015/06/chart">
            <c:ext xmlns:c16="http://schemas.microsoft.com/office/drawing/2014/chart" uri="{C3380CC4-5D6E-409C-BE32-E72D297353CC}">
              <c16:uniqueId val="{00000000-00C7-480F-B953-AF2ADF28C833}"/>
            </c:ext>
          </c:extLst>
        </c:ser>
        <c:ser>
          <c:idx val="1"/>
          <c:order val="1"/>
          <c:tx>
            <c:strRef>
              <c:f>Sheet1!$C$1</c:f>
              <c:strCache>
                <c:ptCount val="1"/>
                <c:pt idx="0">
                  <c:v>Democrat</c:v>
                </c:pt>
              </c:strCache>
            </c:strRef>
          </c:tx>
          <c:spPr>
            <a:ln w="28575">
              <a:solidFill>
                <a:srgbClr val="092D6B"/>
              </a:solidFill>
            </a:ln>
            <a:effectLst/>
          </c:spPr>
          <c:marker>
            <c:symbol val="none"/>
          </c:marker>
          <c:xVal>
            <c:numRef>
              <c:f>Sheet1!$A$2:$A$62</c:f>
              <c:numCache>
                <c:formatCode>m/d/yyyy</c:formatCode>
                <c:ptCount val="61"/>
                <c:pt idx="0">
                  <c:v>42764</c:v>
                </c:pt>
                <c:pt idx="1">
                  <c:v>42771</c:v>
                </c:pt>
                <c:pt idx="2">
                  <c:v>42778</c:v>
                </c:pt>
                <c:pt idx="3">
                  <c:v>42785</c:v>
                </c:pt>
                <c:pt idx="4">
                  <c:v>42792</c:v>
                </c:pt>
                <c:pt idx="5">
                  <c:v>42799</c:v>
                </c:pt>
                <c:pt idx="6">
                  <c:v>42806</c:v>
                </c:pt>
                <c:pt idx="7">
                  <c:v>42813</c:v>
                </c:pt>
                <c:pt idx="8">
                  <c:v>42820</c:v>
                </c:pt>
                <c:pt idx="9">
                  <c:v>42827</c:v>
                </c:pt>
                <c:pt idx="10">
                  <c:v>42834</c:v>
                </c:pt>
                <c:pt idx="11">
                  <c:v>42841</c:v>
                </c:pt>
                <c:pt idx="12">
                  <c:v>42848</c:v>
                </c:pt>
                <c:pt idx="13">
                  <c:v>42855</c:v>
                </c:pt>
                <c:pt idx="14">
                  <c:v>42862</c:v>
                </c:pt>
                <c:pt idx="15">
                  <c:v>42869</c:v>
                </c:pt>
                <c:pt idx="16">
                  <c:v>42876</c:v>
                </c:pt>
                <c:pt idx="17">
                  <c:v>42883</c:v>
                </c:pt>
                <c:pt idx="18">
                  <c:v>42890</c:v>
                </c:pt>
                <c:pt idx="19">
                  <c:v>42897</c:v>
                </c:pt>
                <c:pt idx="20">
                  <c:v>42904</c:v>
                </c:pt>
                <c:pt idx="21">
                  <c:v>42911</c:v>
                </c:pt>
                <c:pt idx="22">
                  <c:v>42918</c:v>
                </c:pt>
                <c:pt idx="23">
                  <c:v>42925</c:v>
                </c:pt>
                <c:pt idx="24">
                  <c:v>42932</c:v>
                </c:pt>
                <c:pt idx="25">
                  <c:v>42939</c:v>
                </c:pt>
                <c:pt idx="26">
                  <c:v>42946</c:v>
                </c:pt>
                <c:pt idx="27">
                  <c:v>42953</c:v>
                </c:pt>
                <c:pt idx="28">
                  <c:v>42960</c:v>
                </c:pt>
                <c:pt idx="29">
                  <c:v>42967</c:v>
                </c:pt>
                <c:pt idx="30">
                  <c:v>42974</c:v>
                </c:pt>
                <c:pt idx="31">
                  <c:v>42981</c:v>
                </c:pt>
                <c:pt idx="32">
                  <c:v>42988</c:v>
                </c:pt>
                <c:pt idx="33">
                  <c:v>42995</c:v>
                </c:pt>
                <c:pt idx="34">
                  <c:v>43002</c:v>
                </c:pt>
                <c:pt idx="35">
                  <c:v>43009</c:v>
                </c:pt>
                <c:pt idx="36">
                  <c:v>43016</c:v>
                </c:pt>
                <c:pt idx="37">
                  <c:v>43023</c:v>
                </c:pt>
                <c:pt idx="38">
                  <c:v>43030</c:v>
                </c:pt>
                <c:pt idx="39">
                  <c:v>43037</c:v>
                </c:pt>
                <c:pt idx="40">
                  <c:v>43044</c:v>
                </c:pt>
                <c:pt idx="41">
                  <c:v>43051</c:v>
                </c:pt>
                <c:pt idx="42">
                  <c:v>43058</c:v>
                </c:pt>
                <c:pt idx="43">
                  <c:v>43065</c:v>
                </c:pt>
                <c:pt idx="44">
                  <c:v>43072</c:v>
                </c:pt>
                <c:pt idx="45">
                  <c:v>43079</c:v>
                </c:pt>
                <c:pt idx="46">
                  <c:v>43086</c:v>
                </c:pt>
                <c:pt idx="47">
                  <c:v>43093</c:v>
                </c:pt>
                <c:pt idx="48">
                  <c:v>43100</c:v>
                </c:pt>
                <c:pt idx="49">
                  <c:v>43107</c:v>
                </c:pt>
                <c:pt idx="50">
                  <c:v>43114</c:v>
                </c:pt>
                <c:pt idx="51">
                  <c:v>43121</c:v>
                </c:pt>
                <c:pt idx="52">
                  <c:v>43128</c:v>
                </c:pt>
                <c:pt idx="53">
                  <c:v>43135</c:v>
                </c:pt>
                <c:pt idx="54">
                  <c:v>43142</c:v>
                </c:pt>
                <c:pt idx="55">
                  <c:v>43149</c:v>
                </c:pt>
                <c:pt idx="56">
                  <c:v>43156</c:v>
                </c:pt>
                <c:pt idx="57">
                  <c:v>43163</c:v>
                </c:pt>
                <c:pt idx="58">
                  <c:v>43170</c:v>
                </c:pt>
                <c:pt idx="59">
                  <c:v>43177</c:v>
                </c:pt>
                <c:pt idx="60">
                  <c:v>43184</c:v>
                </c:pt>
              </c:numCache>
            </c:numRef>
          </c:xVal>
          <c:yVal>
            <c:numRef>
              <c:f>Sheet1!$C$2:$C$62</c:f>
              <c:numCache>
                <c:formatCode>0%</c:formatCode>
                <c:ptCount val="61"/>
                <c:pt idx="0">
                  <c:v>0.13</c:v>
                </c:pt>
                <c:pt idx="1">
                  <c:v>0.08</c:v>
                </c:pt>
                <c:pt idx="2">
                  <c:v>0.11</c:v>
                </c:pt>
                <c:pt idx="3">
                  <c:v>7.0000000000000007E-2</c:v>
                </c:pt>
                <c:pt idx="4">
                  <c:v>0.1</c:v>
                </c:pt>
                <c:pt idx="5">
                  <c:v>0.1</c:v>
                </c:pt>
                <c:pt idx="6">
                  <c:v>0.09</c:v>
                </c:pt>
                <c:pt idx="7">
                  <c:v>0.1</c:v>
                </c:pt>
                <c:pt idx="8">
                  <c:v>0.08</c:v>
                </c:pt>
                <c:pt idx="9">
                  <c:v>0.06</c:v>
                </c:pt>
                <c:pt idx="10">
                  <c:v>0.06</c:v>
                </c:pt>
                <c:pt idx="11">
                  <c:v>0.1</c:v>
                </c:pt>
                <c:pt idx="12">
                  <c:v>0.09</c:v>
                </c:pt>
                <c:pt idx="13">
                  <c:v>0.12</c:v>
                </c:pt>
                <c:pt idx="14">
                  <c:v>0.09</c:v>
                </c:pt>
                <c:pt idx="15">
                  <c:v>0.08</c:v>
                </c:pt>
                <c:pt idx="16">
                  <c:v>7.0000000000000007E-2</c:v>
                </c:pt>
                <c:pt idx="17">
                  <c:v>0.08</c:v>
                </c:pt>
                <c:pt idx="18">
                  <c:v>7.0000000000000007E-2</c:v>
                </c:pt>
                <c:pt idx="19">
                  <c:v>0.08</c:v>
                </c:pt>
                <c:pt idx="20">
                  <c:v>0.06</c:v>
                </c:pt>
                <c:pt idx="21">
                  <c:v>0.06</c:v>
                </c:pt>
                <c:pt idx="22">
                  <c:v>0.08</c:v>
                </c:pt>
                <c:pt idx="23">
                  <c:v>0.08</c:v>
                </c:pt>
                <c:pt idx="24">
                  <c:v>0.08</c:v>
                </c:pt>
                <c:pt idx="25">
                  <c:v>0.08</c:v>
                </c:pt>
                <c:pt idx="26">
                  <c:v>7.0000000000000007E-2</c:v>
                </c:pt>
                <c:pt idx="27">
                  <c:v>7.0000000000000007E-2</c:v>
                </c:pt>
                <c:pt idx="28">
                  <c:v>7.0000000000000007E-2</c:v>
                </c:pt>
                <c:pt idx="29">
                  <c:v>0.08</c:v>
                </c:pt>
                <c:pt idx="30">
                  <c:v>7.0000000000000007E-2</c:v>
                </c:pt>
                <c:pt idx="31">
                  <c:v>0.08</c:v>
                </c:pt>
                <c:pt idx="32">
                  <c:v>0.09</c:v>
                </c:pt>
                <c:pt idx="33">
                  <c:v>0.09</c:v>
                </c:pt>
                <c:pt idx="34">
                  <c:v>0.08</c:v>
                </c:pt>
                <c:pt idx="35">
                  <c:v>7.0000000000000007E-2</c:v>
                </c:pt>
                <c:pt idx="36">
                  <c:v>0.09</c:v>
                </c:pt>
                <c:pt idx="37">
                  <c:v>0.08</c:v>
                </c:pt>
                <c:pt idx="38">
                  <c:v>0.08</c:v>
                </c:pt>
                <c:pt idx="39">
                  <c:v>7.0000000000000007E-2</c:v>
                </c:pt>
                <c:pt idx="40">
                  <c:v>0.06</c:v>
                </c:pt>
                <c:pt idx="41">
                  <c:v>0.08</c:v>
                </c:pt>
                <c:pt idx="42">
                  <c:v>0.08</c:v>
                </c:pt>
                <c:pt idx="43">
                  <c:v>7.0000000000000007E-2</c:v>
                </c:pt>
                <c:pt idx="44">
                  <c:v>7.0000000000000007E-2</c:v>
                </c:pt>
                <c:pt idx="45">
                  <c:v>0.05</c:v>
                </c:pt>
                <c:pt idx="46">
                  <c:v>7.0000000000000007E-2</c:v>
                </c:pt>
                <c:pt idx="47">
                  <c:v>7.0000000000000007E-2</c:v>
                </c:pt>
                <c:pt idx="48">
                  <c:v>0.09</c:v>
                </c:pt>
                <c:pt idx="49">
                  <c:v>0.05</c:v>
                </c:pt>
                <c:pt idx="50">
                  <c:v>0.05</c:v>
                </c:pt>
                <c:pt idx="51">
                  <c:v>0.05</c:v>
                </c:pt>
                <c:pt idx="52">
                  <c:v>7.0000000000000007E-2</c:v>
                </c:pt>
                <c:pt idx="53">
                  <c:v>0.06</c:v>
                </c:pt>
                <c:pt idx="54">
                  <c:v>7.0000000000000007E-2</c:v>
                </c:pt>
                <c:pt idx="55">
                  <c:v>0.06</c:v>
                </c:pt>
                <c:pt idx="56">
                  <c:v>0.09</c:v>
                </c:pt>
                <c:pt idx="57">
                  <c:v>0.08</c:v>
                </c:pt>
                <c:pt idx="58">
                  <c:v>0.08</c:v>
                </c:pt>
                <c:pt idx="59">
                  <c:v>7.0000000000000007E-2</c:v>
                </c:pt>
                <c:pt idx="60">
                  <c:v>7.0000000000000007E-2</c:v>
                </c:pt>
              </c:numCache>
            </c:numRef>
          </c:yVal>
          <c:smooth val="0"/>
          <c:extLst xmlns:c16r2="http://schemas.microsoft.com/office/drawing/2015/06/chart">
            <c:ext xmlns:c16="http://schemas.microsoft.com/office/drawing/2014/chart" uri="{C3380CC4-5D6E-409C-BE32-E72D297353CC}">
              <c16:uniqueId val="{00000001-00C7-480F-B953-AF2ADF28C833}"/>
            </c:ext>
          </c:extLst>
        </c:ser>
        <c:ser>
          <c:idx val="2"/>
          <c:order val="2"/>
          <c:tx>
            <c:strRef>
              <c:f>Sheet1!$D$1</c:f>
              <c:strCache>
                <c:ptCount val="1"/>
                <c:pt idx="0">
                  <c:v>Independent</c:v>
                </c:pt>
              </c:strCache>
            </c:strRef>
          </c:tx>
          <c:spPr>
            <a:ln w="31750">
              <a:solidFill>
                <a:schemeClr val="accent6"/>
              </a:solidFill>
            </a:ln>
          </c:spPr>
          <c:marker>
            <c:symbol val="none"/>
          </c:marker>
          <c:xVal>
            <c:numRef>
              <c:f>Sheet1!$A$2:$A$62</c:f>
              <c:numCache>
                <c:formatCode>m/d/yyyy</c:formatCode>
                <c:ptCount val="61"/>
                <c:pt idx="0">
                  <c:v>42764</c:v>
                </c:pt>
                <c:pt idx="1">
                  <c:v>42771</c:v>
                </c:pt>
                <c:pt idx="2">
                  <c:v>42778</c:v>
                </c:pt>
                <c:pt idx="3">
                  <c:v>42785</c:v>
                </c:pt>
                <c:pt idx="4">
                  <c:v>42792</c:v>
                </c:pt>
                <c:pt idx="5">
                  <c:v>42799</c:v>
                </c:pt>
                <c:pt idx="6">
                  <c:v>42806</c:v>
                </c:pt>
                <c:pt idx="7">
                  <c:v>42813</c:v>
                </c:pt>
                <c:pt idx="8">
                  <c:v>42820</c:v>
                </c:pt>
                <c:pt idx="9">
                  <c:v>42827</c:v>
                </c:pt>
                <c:pt idx="10">
                  <c:v>42834</c:v>
                </c:pt>
                <c:pt idx="11">
                  <c:v>42841</c:v>
                </c:pt>
                <c:pt idx="12">
                  <c:v>42848</c:v>
                </c:pt>
                <c:pt idx="13">
                  <c:v>42855</c:v>
                </c:pt>
                <c:pt idx="14">
                  <c:v>42862</c:v>
                </c:pt>
                <c:pt idx="15">
                  <c:v>42869</c:v>
                </c:pt>
                <c:pt idx="16">
                  <c:v>42876</c:v>
                </c:pt>
                <c:pt idx="17">
                  <c:v>42883</c:v>
                </c:pt>
                <c:pt idx="18">
                  <c:v>42890</c:v>
                </c:pt>
                <c:pt idx="19">
                  <c:v>42897</c:v>
                </c:pt>
                <c:pt idx="20">
                  <c:v>42904</c:v>
                </c:pt>
                <c:pt idx="21">
                  <c:v>42911</c:v>
                </c:pt>
                <c:pt idx="22">
                  <c:v>42918</c:v>
                </c:pt>
                <c:pt idx="23">
                  <c:v>42925</c:v>
                </c:pt>
                <c:pt idx="24">
                  <c:v>42932</c:v>
                </c:pt>
                <c:pt idx="25">
                  <c:v>42939</c:v>
                </c:pt>
                <c:pt idx="26">
                  <c:v>42946</c:v>
                </c:pt>
                <c:pt idx="27">
                  <c:v>42953</c:v>
                </c:pt>
                <c:pt idx="28">
                  <c:v>42960</c:v>
                </c:pt>
                <c:pt idx="29">
                  <c:v>42967</c:v>
                </c:pt>
                <c:pt idx="30">
                  <c:v>42974</c:v>
                </c:pt>
                <c:pt idx="31">
                  <c:v>42981</c:v>
                </c:pt>
                <c:pt idx="32">
                  <c:v>42988</c:v>
                </c:pt>
                <c:pt idx="33">
                  <c:v>42995</c:v>
                </c:pt>
                <c:pt idx="34">
                  <c:v>43002</c:v>
                </c:pt>
                <c:pt idx="35">
                  <c:v>43009</c:v>
                </c:pt>
                <c:pt idx="36">
                  <c:v>43016</c:v>
                </c:pt>
                <c:pt idx="37">
                  <c:v>43023</c:v>
                </c:pt>
                <c:pt idx="38">
                  <c:v>43030</c:v>
                </c:pt>
                <c:pt idx="39">
                  <c:v>43037</c:v>
                </c:pt>
                <c:pt idx="40">
                  <c:v>43044</c:v>
                </c:pt>
                <c:pt idx="41">
                  <c:v>43051</c:v>
                </c:pt>
                <c:pt idx="42">
                  <c:v>43058</c:v>
                </c:pt>
                <c:pt idx="43">
                  <c:v>43065</c:v>
                </c:pt>
                <c:pt idx="44">
                  <c:v>43072</c:v>
                </c:pt>
                <c:pt idx="45">
                  <c:v>43079</c:v>
                </c:pt>
                <c:pt idx="46">
                  <c:v>43086</c:v>
                </c:pt>
                <c:pt idx="47">
                  <c:v>43093</c:v>
                </c:pt>
                <c:pt idx="48">
                  <c:v>43100</c:v>
                </c:pt>
                <c:pt idx="49">
                  <c:v>43107</c:v>
                </c:pt>
                <c:pt idx="50">
                  <c:v>43114</c:v>
                </c:pt>
                <c:pt idx="51">
                  <c:v>43121</c:v>
                </c:pt>
                <c:pt idx="52">
                  <c:v>43128</c:v>
                </c:pt>
                <c:pt idx="53">
                  <c:v>43135</c:v>
                </c:pt>
                <c:pt idx="54">
                  <c:v>43142</c:v>
                </c:pt>
                <c:pt idx="55">
                  <c:v>43149</c:v>
                </c:pt>
                <c:pt idx="56">
                  <c:v>43156</c:v>
                </c:pt>
                <c:pt idx="57">
                  <c:v>43163</c:v>
                </c:pt>
                <c:pt idx="58">
                  <c:v>43170</c:v>
                </c:pt>
                <c:pt idx="59">
                  <c:v>43177</c:v>
                </c:pt>
                <c:pt idx="60">
                  <c:v>43184</c:v>
                </c:pt>
              </c:numCache>
            </c:numRef>
          </c:xVal>
          <c:yVal>
            <c:numRef>
              <c:f>Sheet1!$D$2:$D$62</c:f>
              <c:numCache>
                <c:formatCode>0%</c:formatCode>
                <c:ptCount val="61"/>
                <c:pt idx="0">
                  <c:v>0.42</c:v>
                </c:pt>
                <c:pt idx="1">
                  <c:v>0.41</c:v>
                </c:pt>
                <c:pt idx="2">
                  <c:v>0.35</c:v>
                </c:pt>
                <c:pt idx="3">
                  <c:v>0.37</c:v>
                </c:pt>
                <c:pt idx="4">
                  <c:v>0.38</c:v>
                </c:pt>
                <c:pt idx="5">
                  <c:v>0.39</c:v>
                </c:pt>
                <c:pt idx="6">
                  <c:v>0.36</c:v>
                </c:pt>
                <c:pt idx="7">
                  <c:v>0.35</c:v>
                </c:pt>
                <c:pt idx="8">
                  <c:v>0.33</c:v>
                </c:pt>
                <c:pt idx="9">
                  <c:v>0.36</c:v>
                </c:pt>
                <c:pt idx="10">
                  <c:v>0.34</c:v>
                </c:pt>
                <c:pt idx="11">
                  <c:v>0.36</c:v>
                </c:pt>
                <c:pt idx="12">
                  <c:v>0.36</c:v>
                </c:pt>
                <c:pt idx="13">
                  <c:v>0.36</c:v>
                </c:pt>
                <c:pt idx="14">
                  <c:v>0.4</c:v>
                </c:pt>
                <c:pt idx="15">
                  <c:v>0.35</c:v>
                </c:pt>
                <c:pt idx="16">
                  <c:v>0.31</c:v>
                </c:pt>
                <c:pt idx="17">
                  <c:v>0.37</c:v>
                </c:pt>
                <c:pt idx="18">
                  <c:v>0.34</c:v>
                </c:pt>
                <c:pt idx="19">
                  <c:v>0.31</c:v>
                </c:pt>
                <c:pt idx="20">
                  <c:v>0.32</c:v>
                </c:pt>
                <c:pt idx="21">
                  <c:v>0.34</c:v>
                </c:pt>
                <c:pt idx="22">
                  <c:v>0.36</c:v>
                </c:pt>
                <c:pt idx="23">
                  <c:v>0.35</c:v>
                </c:pt>
                <c:pt idx="24">
                  <c:v>0.33</c:v>
                </c:pt>
                <c:pt idx="25">
                  <c:v>0.31</c:v>
                </c:pt>
                <c:pt idx="26">
                  <c:v>0.32</c:v>
                </c:pt>
                <c:pt idx="27">
                  <c:v>0.3</c:v>
                </c:pt>
                <c:pt idx="28">
                  <c:v>0.28999999999999998</c:v>
                </c:pt>
                <c:pt idx="29">
                  <c:v>0.31</c:v>
                </c:pt>
                <c:pt idx="30">
                  <c:v>0.3</c:v>
                </c:pt>
                <c:pt idx="31">
                  <c:v>0.32</c:v>
                </c:pt>
                <c:pt idx="32">
                  <c:v>0.31</c:v>
                </c:pt>
                <c:pt idx="33">
                  <c:v>0.35</c:v>
                </c:pt>
                <c:pt idx="34">
                  <c:v>0.35</c:v>
                </c:pt>
                <c:pt idx="35">
                  <c:v>0.31</c:v>
                </c:pt>
                <c:pt idx="36">
                  <c:v>0.33</c:v>
                </c:pt>
                <c:pt idx="37">
                  <c:v>0.33</c:v>
                </c:pt>
                <c:pt idx="38">
                  <c:v>0.33</c:v>
                </c:pt>
                <c:pt idx="39">
                  <c:v>0.33</c:v>
                </c:pt>
                <c:pt idx="40">
                  <c:v>0.35</c:v>
                </c:pt>
                <c:pt idx="41">
                  <c:v>0.33</c:v>
                </c:pt>
                <c:pt idx="42">
                  <c:v>0.34</c:v>
                </c:pt>
                <c:pt idx="43">
                  <c:v>0.34</c:v>
                </c:pt>
                <c:pt idx="44">
                  <c:v>0.32</c:v>
                </c:pt>
                <c:pt idx="45">
                  <c:v>0.32</c:v>
                </c:pt>
                <c:pt idx="46">
                  <c:v>0.31</c:v>
                </c:pt>
                <c:pt idx="47">
                  <c:v>0.33</c:v>
                </c:pt>
                <c:pt idx="48">
                  <c:v>0.34</c:v>
                </c:pt>
                <c:pt idx="49">
                  <c:v>0.32</c:v>
                </c:pt>
                <c:pt idx="50">
                  <c:v>0.35</c:v>
                </c:pt>
                <c:pt idx="51">
                  <c:v>0.31</c:v>
                </c:pt>
                <c:pt idx="52">
                  <c:v>0.33</c:v>
                </c:pt>
                <c:pt idx="53">
                  <c:v>0.33</c:v>
                </c:pt>
                <c:pt idx="54">
                  <c:v>0.36</c:v>
                </c:pt>
                <c:pt idx="55">
                  <c:v>0.3</c:v>
                </c:pt>
                <c:pt idx="56">
                  <c:v>0.35</c:v>
                </c:pt>
                <c:pt idx="57">
                  <c:v>0.34</c:v>
                </c:pt>
                <c:pt idx="58">
                  <c:v>0.34</c:v>
                </c:pt>
                <c:pt idx="59">
                  <c:v>0.32</c:v>
                </c:pt>
                <c:pt idx="60">
                  <c:v>0.34</c:v>
                </c:pt>
              </c:numCache>
            </c:numRef>
          </c:yVal>
          <c:smooth val="0"/>
          <c:extLst xmlns:c16r2="http://schemas.microsoft.com/office/drawing/2015/06/chart">
            <c:ext xmlns:c16="http://schemas.microsoft.com/office/drawing/2014/chart" uri="{C3380CC4-5D6E-409C-BE32-E72D297353CC}">
              <c16:uniqueId val="{00000000-BCD2-4069-B949-0DE3A8D9EB7C}"/>
            </c:ext>
          </c:extLst>
        </c:ser>
        <c:dLbls>
          <c:showLegendKey val="0"/>
          <c:showVal val="0"/>
          <c:showCatName val="0"/>
          <c:showSerName val="0"/>
          <c:showPercent val="0"/>
          <c:showBubbleSize val="0"/>
        </c:dLbls>
        <c:axId val="83992576"/>
        <c:axId val="83994112"/>
      </c:scatterChart>
      <c:valAx>
        <c:axId val="83992576"/>
        <c:scaling>
          <c:orientation val="minMax"/>
          <c:max val="43205"/>
          <c:min val="42755"/>
        </c:scaling>
        <c:delete val="0"/>
        <c:axPos val="b"/>
        <c:numFmt formatCode="m/d;@" sourceLinked="0"/>
        <c:majorTickMark val="in"/>
        <c:minorTickMark val="in"/>
        <c:tickLblPos val="low"/>
        <c:spPr>
          <a:ln w="3167">
            <a:solidFill>
              <a:srgbClr val="808080"/>
            </a:solidFill>
            <a:prstDash val="solid"/>
          </a:ln>
        </c:spPr>
        <c:crossAx val="83994112"/>
        <c:crosses val="autoZero"/>
        <c:crossBetween val="midCat"/>
        <c:majorUnit val="30"/>
      </c:valAx>
      <c:valAx>
        <c:axId val="83994112"/>
        <c:scaling>
          <c:orientation val="minMax"/>
        </c:scaling>
        <c:delete val="0"/>
        <c:axPos val="l"/>
        <c:majorGridlines>
          <c:spPr>
            <a:ln w="3167">
              <a:solidFill>
                <a:schemeClr val="bg1">
                  <a:lumMod val="95000"/>
                </a:schemeClr>
              </a:solidFill>
              <a:prstDash val="solid"/>
            </a:ln>
          </c:spPr>
        </c:majorGridlines>
        <c:numFmt formatCode="0%" sourceLinked="1"/>
        <c:majorTickMark val="out"/>
        <c:minorTickMark val="none"/>
        <c:tickLblPos val="nextTo"/>
        <c:crossAx val="83992576"/>
        <c:crosses val="autoZero"/>
        <c:crossBetween val="midCat"/>
      </c:valAx>
      <c:spPr>
        <a:noFill/>
        <a:ln w="25337">
          <a:noFill/>
        </a:ln>
      </c:spPr>
    </c:plotArea>
    <c:plotVisOnly val="1"/>
    <c:dispBlanksAs val="gap"/>
    <c:showDLblsOverMax val="0"/>
  </c:chart>
  <c:spPr>
    <a:noFill/>
    <a:ln>
      <a:noFill/>
    </a:ln>
    <a:effectLst/>
  </c:spPr>
  <c:txPr>
    <a:bodyPr/>
    <a:lstStyle/>
    <a:p>
      <a:pPr>
        <a:defRPr sz="1017" b="0" i="0" u="none" strike="noStrike" baseline="0">
          <a:solidFill>
            <a:srgbClr val="000000"/>
          </a:solidFill>
          <a:effectLst/>
          <a:latin typeface="Calibri Light"/>
          <a:ea typeface="Calibri Light"/>
          <a:cs typeface="Calibri Ligh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6051760462025597E-2"/>
          <c:y val="0.11689426278971"/>
          <c:w val="0.89078975304332197"/>
          <c:h val="0.79454899944914203"/>
        </c:manualLayout>
      </c:layout>
      <c:scatterChart>
        <c:scatterStyle val="lineMarker"/>
        <c:varyColors val="0"/>
        <c:ser>
          <c:idx val="0"/>
          <c:order val="0"/>
          <c:tx>
            <c:strRef>
              <c:f>Sheet1!$B$1</c:f>
              <c:strCache>
                <c:ptCount val="1"/>
                <c:pt idx="0">
                  <c:v>Republican</c:v>
                </c:pt>
              </c:strCache>
            </c:strRef>
          </c:tx>
          <c:spPr>
            <a:ln w="28575">
              <a:solidFill>
                <a:srgbClr val="BF1E24"/>
              </a:solidFill>
            </a:ln>
            <a:effectLst/>
          </c:spPr>
          <c:marker>
            <c:symbol val="none"/>
          </c:marker>
          <c:xVal>
            <c:numRef>
              <c:f>Sheet1!$A$2:$A$48</c:f>
              <c:numCache>
                <c:formatCode>m/d/yyyy</c:formatCode>
                <c:ptCount val="47"/>
                <c:pt idx="0">
                  <c:v>42739</c:v>
                </c:pt>
                <c:pt idx="1">
                  <c:v>42767</c:v>
                </c:pt>
                <c:pt idx="2">
                  <c:v>42795</c:v>
                </c:pt>
                <c:pt idx="3">
                  <c:v>42830</c:v>
                </c:pt>
                <c:pt idx="4">
                  <c:v>42858</c:v>
                </c:pt>
                <c:pt idx="5">
                  <c:v>42893</c:v>
                </c:pt>
                <c:pt idx="6">
                  <c:v>42921</c:v>
                </c:pt>
                <c:pt idx="7">
                  <c:v>42949</c:v>
                </c:pt>
                <c:pt idx="8">
                  <c:v>42984</c:v>
                </c:pt>
                <c:pt idx="9">
                  <c:v>43013</c:v>
                </c:pt>
                <c:pt idx="10">
                  <c:v>43041</c:v>
                </c:pt>
                <c:pt idx="11">
                  <c:v>43080</c:v>
                </c:pt>
              </c:numCache>
            </c:numRef>
          </c:xVal>
          <c:yVal>
            <c:numRef>
              <c:f>Sheet1!$B$2:$B$48</c:f>
              <c:numCache>
                <c:formatCode>0%</c:formatCode>
                <c:ptCount val="47"/>
                <c:pt idx="0">
                  <c:v>0.28000000000000003</c:v>
                </c:pt>
                <c:pt idx="1">
                  <c:v>0.31</c:v>
                </c:pt>
                <c:pt idx="2">
                  <c:v>0.26</c:v>
                </c:pt>
                <c:pt idx="3">
                  <c:v>0.25</c:v>
                </c:pt>
                <c:pt idx="4">
                  <c:v>0.28999999999999998</c:v>
                </c:pt>
                <c:pt idx="5">
                  <c:v>0.26</c:v>
                </c:pt>
                <c:pt idx="6">
                  <c:v>0.25</c:v>
                </c:pt>
                <c:pt idx="7">
                  <c:v>0.28000000000000003</c:v>
                </c:pt>
                <c:pt idx="8">
                  <c:v>0.28999999999999998</c:v>
                </c:pt>
                <c:pt idx="9">
                  <c:v>0.24</c:v>
                </c:pt>
                <c:pt idx="10">
                  <c:v>0.25</c:v>
                </c:pt>
                <c:pt idx="11">
                  <c:v>0.25</c:v>
                </c:pt>
              </c:numCache>
            </c:numRef>
          </c:yVal>
          <c:smooth val="0"/>
          <c:extLst xmlns:c16r2="http://schemas.microsoft.com/office/drawing/2015/06/chart">
            <c:ext xmlns:c16="http://schemas.microsoft.com/office/drawing/2014/chart" uri="{C3380CC4-5D6E-409C-BE32-E72D297353CC}">
              <c16:uniqueId val="{00000000-00C7-480F-B953-AF2ADF28C833}"/>
            </c:ext>
          </c:extLst>
        </c:ser>
        <c:ser>
          <c:idx val="1"/>
          <c:order val="1"/>
          <c:tx>
            <c:strRef>
              <c:f>Sheet1!$C$1</c:f>
              <c:strCache>
                <c:ptCount val="1"/>
                <c:pt idx="0">
                  <c:v>Independent</c:v>
                </c:pt>
              </c:strCache>
            </c:strRef>
          </c:tx>
          <c:spPr>
            <a:ln w="28575">
              <a:solidFill>
                <a:srgbClr val="F79646"/>
              </a:solidFill>
            </a:ln>
            <a:effectLst/>
          </c:spPr>
          <c:marker>
            <c:symbol val="none"/>
          </c:marker>
          <c:xVal>
            <c:numRef>
              <c:f>Sheet1!$A$2:$A$48</c:f>
              <c:numCache>
                <c:formatCode>m/d/yyyy</c:formatCode>
                <c:ptCount val="47"/>
                <c:pt idx="0">
                  <c:v>42739</c:v>
                </c:pt>
                <c:pt idx="1">
                  <c:v>42767</c:v>
                </c:pt>
                <c:pt idx="2">
                  <c:v>42795</c:v>
                </c:pt>
                <c:pt idx="3">
                  <c:v>42830</c:v>
                </c:pt>
                <c:pt idx="4">
                  <c:v>42858</c:v>
                </c:pt>
                <c:pt idx="5">
                  <c:v>42893</c:v>
                </c:pt>
                <c:pt idx="6">
                  <c:v>42921</c:v>
                </c:pt>
                <c:pt idx="7">
                  <c:v>42949</c:v>
                </c:pt>
                <c:pt idx="8">
                  <c:v>42984</c:v>
                </c:pt>
                <c:pt idx="9">
                  <c:v>43013</c:v>
                </c:pt>
                <c:pt idx="10">
                  <c:v>43041</c:v>
                </c:pt>
                <c:pt idx="11">
                  <c:v>43080</c:v>
                </c:pt>
              </c:numCache>
            </c:numRef>
          </c:xVal>
          <c:yVal>
            <c:numRef>
              <c:f>Sheet1!$C$2:$C$48</c:f>
              <c:numCache>
                <c:formatCode>0%</c:formatCode>
                <c:ptCount val="47"/>
                <c:pt idx="0">
                  <c:v>0.44</c:v>
                </c:pt>
                <c:pt idx="1">
                  <c:v>0.37</c:v>
                </c:pt>
                <c:pt idx="2">
                  <c:v>0.42</c:v>
                </c:pt>
                <c:pt idx="3">
                  <c:v>0.44</c:v>
                </c:pt>
                <c:pt idx="4">
                  <c:v>0.4</c:v>
                </c:pt>
                <c:pt idx="5">
                  <c:v>0.42</c:v>
                </c:pt>
                <c:pt idx="6">
                  <c:v>0.45</c:v>
                </c:pt>
                <c:pt idx="7">
                  <c:v>0.41</c:v>
                </c:pt>
                <c:pt idx="8">
                  <c:v>0.4</c:v>
                </c:pt>
                <c:pt idx="9">
                  <c:v>0.42</c:v>
                </c:pt>
                <c:pt idx="10">
                  <c:v>0.42</c:v>
                </c:pt>
                <c:pt idx="11">
                  <c:v>0.46</c:v>
                </c:pt>
              </c:numCache>
            </c:numRef>
          </c:yVal>
          <c:smooth val="0"/>
          <c:extLst xmlns:c16r2="http://schemas.microsoft.com/office/drawing/2015/06/chart">
            <c:ext xmlns:c16="http://schemas.microsoft.com/office/drawing/2014/chart" uri="{C3380CC4-5D6E-409C-BE32-E72D297353CC}">
              <c16:uniqueId val="{00000001-00C7-480F-B953-AF2ADF28C833}"/>
            </c:ext>
          </c:extLst>
        </c:ser>
        <c:ser>
          <c:idx val="2"/>
          <c:order val="2"/>
          <c:tx>
            <c:strRef>
              <c:f>Sheet1!$D$1</c:f>
              <c:strCache>
                <c:ptCount val="1"/>
                <c:pt idx="0">
                  <c:v>Democrat</c:v>
                </c:pt>
              </c:strCache>
            </c:strRef>
          </c:tx>
          <c:spPr>
            <a:ln w="31750">
              <a:solidFill>
                <a:srgbClr val="092D6B"/>
              </a:solidFill>
            </a:ln>
          </c:spPr>
          <c:marker>
            <c:symbol val="none"/>
          </c:marker>
          <c:xVal>
            <c:numRef>
              <c:f>Sheet1!$A$2:$A$48</c:f>
              <c:numCache>
                <c:formatCode>m/d/yyyy</c:formatCode>
                <c:ptCount val="47"/>
                <c:pt idx="0">
                  <c:v>42739</c:v>
                </c:pt>
                <c:pt idx="1">
                  <c:v>42767</c:v>
                </c:pt>
                <c:pt idx="2">
                  <c:v>42795</c:v>
                </c:pt>
                <c:pt idx="3">
                  <c:v>42830</c:v>
                </c:pt>
                <c:pt idx="4">
                  <c:v>42858</c:v>
                </c:pt>
                <c:pt idx="5">
                  <c:v>42893</c:v>
                </c:pt>
                <c:pt idx="6">
                  <c:v>42921</c:v>
                </c:pt>
                <c:pt idx="7">
                  <c:v>42949</c:v>
                </c:pt>
                <c:pt idx="8">
                  <c:v>42984</c:v>
                </c:pt>
                <c:pt idx="9">
                  <c:v>43013</c:v>
                </c:pt>
                <c:pt idx="10">
                  <c:v>43041</c:v>
                </c:pt>
                <c:pt idx="11">
                  <c:v>43080</c:v>
                </c:pt>
              </c:numCache>
            </c:numRef>
          </c:xVal>
          <c:yVal>
            <c:numRef>
              <c:f>Sheet1!$D$2:$D$48</c:f>
              <c:numCache>
                <c:formatCode>0%</c:formatCode>
                <c:ptCount val="47"/>
                <c:pt idx="0">
                  <c:v>0.25</c:v>
                </c:pt>
                <c:pt idx="1">
                  <c:v>0.31</c:v>
                </c:pt>
                <c:pt idx="2">
                  <c:v>0.3</c:v>
                </c:pt>
                <c:pt idx="3">
                  <c:v>0.28000000000000003</c:v>
                </c:pt>
                <c:pt idx="4">
                  <c:v>0.28000000000000003</c:v>
                </c:pt>
                <c:pt idx="5">
                  <c:v>0.3</c:v>
                </c:pt>
                <c:pt idx="6">
                  <c:v>0.28000000000000003</c:v>
                </c:pt>
                <c:pt idx="7">
                  <c:v>0.28000000000000003</c:v>
                </c:pt>
                <c:pt idx="8">
                  <c:v>0.3</c:v>
                </c:pt>
                <c:pt idx="9">
                  <c:v>0.31</c:v>
                </c:pt>
                <c:pt idx="10">
                  <c:v>0.3</c:v>
                </c:pt>
                <c:pt idx="11">
                  <c:v>0.27</c:v>
                </c:pt>
              </c:numCache>
            </c:numRef>
          </c:yVal>
          <c:smooth val="0"/>
          <c:extLst xmlns:c16r2="http://schemas.microsoft.com/office/drawing/2015/06/chart">
            <c:ext xmlns:c16="http://schemas.microsoft.com/office/drawing/2014/chart" uri="{C3380CC4-5D6E-409C-BE32-E72D297353CC}">
              <c16:uniqueId val="{00000000-BCD2-4069-B949-0DE3A8D9EB7C}"/>
            </c:ext>
          </c:extLst>
        </c:ser>
        <c:dLbls>
          <c:showLegendKey val="0"/>
          <c:showVal val="0"/>
          <c:showCatName val="0"/>
          <c:showSerName val="0"/>
          <c:showPercent val="0"/>
          <c:showBubbleSize val="0"/>
        </c:dLbls>
        <c:axId val="76290304"/>
        <c:axId val="76296192"/>
      </c:scatterChart>
      <c:valAx>
        <c:axId val="76290304"/>
        <c:scaling>
          <c:orientation val="minMax"/>
          <c:max val="43089"/>
          <c:min val="42736"/>
        </c:scaling>
        <c:delete val="0"/>
        <c:axPos val="b"/>
        <c:numFmt formatCode="m/d;@" sourceLinked="0"/>
        <c:majorTickMark val="in"/>
        <c:minorTickMark val="in"/>
        <c:tickLblPos val="low"/>
        <c:spPr>
          <a:ln w="3167">
            <a:solidFill>
              <a:srgbClr val="808080"/>
            </a:solidFill>
            <a:prstDash val="solid"/>
          </a:ln>
        </c:spPr>
        <c:crossAx val="76296192"/>
        <c:crosses val="autoZero"/>
        <c:crossBetween val="midCat"/>
        <c:majorUnit val="31"/>
      </c:valAx>
      <c:valAx>
        <c:axId val="76296192"/>
        <c:scaling>
          <c:orientation val="minMax"/>
        </c:scaling>
        <c:delete val="0"/>
        <c:axPos val="l"/>
        <c:majorGridlines>
          <c:spPr>
            <a:ln w="3167">
              <a:solidFill>
                <a:schemeClr val="bg1">
                  <a:lumMod val="95000"/>
                </a:schemeClr>
              </a:solidFill>
              <a:prstDash val="solid"/>
            </a:ln>
          </c:spPr>
        </c:majorGridlines>
        <c:numFmt formatCode="0%" sourceLinked="1"/>
        <c:majorTickMark val="out"/>
        <c:minorTickMark val="none"/>
        <c:tickLblPos val="nextTo"/>
        <c:crossAx val="76290304"/>
        <c:crosses val="autoZero"/>
        <c:crossBetween val="midCat"/>
      </c:valAx>
      <c:spPr>
        <a:noFill/>
        <a:ln w="25337">
          <a:noFill/>
        </a:ln>
      </c:spPr>
    </c:plotArea>
    <c:plotVisOnly val="1"/>
    <c:dispBlanksAs val="gap"/>
    <c:showDLblsOverMax val="0"/>
  </c:chart>
  <c:spPr>
    <a:noFill/>
    <a:ln>
      <a:noFill/>
    </a:ln>
    <a:effectLst/>
  </c:spPr>
  <c:txPr>
    <a:bodyPr/>
    <a:lstStyle/>
    <a:p>
      <a:pPr>
        <a:defRPr sz="1017" b="0" i="0" u="none" strike="noStrike" baseline="0">
          <a:solidFill>
            <a:srgbClr val="000000"/>
          </a:solidFill>
          <a:effectLst/>
          <a:latin typeface="Calibri Light"/>
          <a:ea typeface="Calibri Light"/>
          <a:cs typeface="Calibri Ligh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8108552631578897E-2"/>
          <c:y val="2.6896515761665799E-2"/>
          <c:w val="0.92378289473684205"/>
          <c:h val="0.90884392060554897"/>
        </c:manualLayout>
      </c:layout>
      <c:lineChart>
        <c:grouping val="standard"/>
        <c:varyColors val="0"/>
        <c:ser>
          <c:idx val="0"/>
          <c:order val="0"/>
          <c:tx>
            <c:strRef>
              <c:f>Sheet1!$B$1</c:f>
              <c:strCache>
                <c:ptCount val="1"/>
                <c:pt idx="0">
                  <c:v>Box One</c:v>
                </c:pt>
              </c:strCache>
            </c:strRef>
          </c:tx>
          <c:spPr>
            <a:ln w="47625" cap="rnd" cmpd="sng" algn="ctr">
              <a:solidFill>
                <a:srgbClr val="569985"/>
              </a:solidFill>
              <a:prstDash val="solid"/>
              <a:round/>
            </a:ln>
            <a:effectLst/>
          </c:spPr>
          <c:marker>
            <c:symbol val="none"/>
          </c:marker>
          <c:dLbls>
            <c:dLbl>
              <c:idx val="0"/>
              <c:layout>
                <c:manualLayout>
                  <c:x val="-3.0613344384583501E-2"/>
                  <c:y val="5.7938369012061897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B22830"/>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1A0-4A12-AD9A-43E792D071FB}"/>
                </c:ext>
              </c:extLst>
            </c:dLbl>
            <c:dLbl>
              <c:idx val="1"/>
              <c:layout>
                <c:manualLayout>
                  <c:x val="-3.2258081226688801E-2"/>
                  <c:y val="-5.3639115220340101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0C396F"/>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1A0-4A12-AD9A-43E792D071FB}"/>
                </c:ext>
              </c:extLst>
            </c:dLbl>
            <c:dLbl>
              <c:idx val="2"/>
              <c:layout>
                <c:manualLayout>
                  <c:x val="-3.3902818068794E-2"/>
                  <c:y val="4.7224086924818297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B22830"/>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1A0-4A12-AD9A-43E792D071FB}"/>
                </c:ext>
              </c:extLst>
            </c:dLbl>
            <c:dLbl>
              <c:idx val="3"/>
              <c:layout>
                <c:manualLayout>
                  <c:x val="-3.5016965395773002E-2"/>
                  <c:y val="-6.1696661578652202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0C396F"/>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1A0-4A12-AD9A-43E792D071FB}"/>
                </c:ext>
              </c:extLst>
            </c:dLbl>
            <c:dLbl>
              <c:idx val="4"/>
              <c:layout>
                <c:manualLayout>
                  <c:x val="-3.3955915872358099E-2"/>
                  <c:y val="3.4660425374818497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B22830"/>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B1A0-4A12-AD9A-43E792D071FB}"/>
                </c:ext>
              </c:extLst>
            </c:dLbl>
            <c:dLbl>
              <c:idx val="5"/>
              <c:layout>
                <c:manualLayout>
                  <c:x val="-3.3955915872358099E-2"/>
                  <c:y val="-5.29112887910329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0C396F"/>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1A0-4A12-AD9A-43E792D071FB}"/>
                </c:ext>
              </c:extLst>
            </c:dLbl>
            <c:dLbl>
              <c:idx val="6"/>
              <c:layout>
                <c:manualLayout>
                  <c:x val="-1.00806827600498E-2"/>
                  <c:y val="-5.5822594508261901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0C396F"/>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B1A0-4A12-AD9A-43E792D071FB}"/>
                </c:ext>
              </c:extLst>
            </c:dLbl>
            <c:dLbl>
              <c:idx val="7"/>
              <c:layout>
                <c:manualLayout>
                  <c:x val="-3.08256060920017E-2"/>
                  <c:y val="4.1469180274481897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B22830"/>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B1A0-4A12-AD9A-43E792D071FB}"/>
                </c:ext>
              </c:extLst>
            </c:dLbl>
            <c:dLbl>
              <c:idx val="8"/>
              <c:layout>
                <c:manualLayout>
                  <c:x val="-3.3372228553667602E-2"/>
                  <c:y val="-4.00135274158675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0C396F"/>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B1A0-4A12-AD9A-43E792D071FB}"/>
                </c:ext>
              </c:extLst>
            </c:dLbl>
            <c:dLbl>
              <c:idx val="9"/>
              <c:layout>
                <c:manualLayout>
                  <c:x val="-1.33701564442603E-2"/>
                  <c:y val="-5.4152317483981902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0C396F"/>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B1A0-4A12-AD9A-43E792D071FB}"/>
                </c:ext>
              </c:extLst>
            </c:dLbl>
            <c:dLbl>
              <c:idx val="10"/>
              <c:layout>
                <c:manualLayout>
                  <c:x val="-2.8809443638624199E-2"/>
                  <c:y val="4.5768434066203803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B22830"/>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B1A0-4A12-AD9A-43E792D071FB}"/>
                </c:ext>
              </c:extLst>
            </c:dLbl>
            <c:dLbl>
              <c:idx val="11"/>
              <c:layout>
                <c:manualLayout>
                  <c:x val="-3.4274178926647303E-2"/>
                  <c:y val="5.8996256263962002E-2"/>
                </c:manualLayout>
              </c:layout>
              <c:spPr>
                <a:noFill/>
                <a:ln>
                  <a:noFill/>
                </a:ln>
                <a:effectLst/>
              </c:spPr>
              <c:txPr>
                <a:bodyPr rot="0" spcFirstLastPara="1" vertOverflow="ellipsis" vert="horz" wrap="square" lIns="38100" tIns="19050" rIns="38100" bIns="19050" anchor="ctr" anchorCtr="1">
                  <a:noAutofit/>
                </a:bodyPr>
                <a:lstStyle/>
                <a:p>
                  <a:pPr>
                    <a:defRPr sz="1198" b="0" i="0" u="none" strike="noStrike" kern="1200" baseline="0">
                      <a:solidFill>
                        <a:srgbClr val="B22830"/>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5.3649193548387097E-2"/>
                      <c:h val="8.0785714285714294E-2"/>
                    </c:manualLayout>
                  </c15:layout>
                </c:ext>
                <c:ext xmlns:c16="http://schemas.microsoft.com/office/drawing/2014/chart" uri="{C3380CC4-5D6E-409C-BE32-E72D297353CC}">
                  <c16:uniqueId val="{0000000B-B1A0-4A12-AD9A-43E792D071FB}"/>
                </c:ext>
              </c:extLst>
            </c:dLbl>
            <c:dLbl>
              <c:idx val="12"/>
              <c:layout>
                <c:manualLayout>
                  <c:x val="-2.3079413593037699E-2"/>
                  <c:y val="5.6156717617902002E-2"/>
                </c:manualLayout>
              </c:layout>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B22830"/>
                      </a:solidFill>
                      <a:latin typeface="Calibri Light"/>
                      <a:ea typeface="Calibri Light"/>
                      <a:cs typeface="Calibri Light"/>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B1A0-4A12-AD9A-43E792D071FB}"/>
                </c:ext>
              </c:extLst>
            </c:dLbl>
            <c:spPr>
              <a:noFill/>
              <a:ln>
                <a:noFill/>
              </a:ln>
              <a:effectLst/>
            </c:spPr>
            <c:txPr>
              <a:bodyPr rot="0" spcFirstLastPara="1" vertOverflow="ellipsis" vert="horz" wrap="square" lIns="38100" tIns="19050" rIns="38100" bIns="19050" anchor="ctr" anchorCtr="1">
                <a:spAutoFit/>
              </a:bodyPr>
              <a:lstStyle/>
              <a:p>
                <a:pPr>
                  <a:defRPr sz="1198" b="0" i="0" u="none" strike="noStrike" kern="1200" baseline="0">
                    <a:solidFill>
                      <a:srgbClr val="000000"/>
                    </a:solidFill>
                    <a:latin typeface="Calibri Light"/>
                    <a:ea typeface="Calibri Light"/>
                    <a:cs typeface="Calibri Ligh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Sheet1!$A$2:$A$14</c:f>
              <c:numCache>
                <c:formatCode>General</c:formatCode>
                <c:ptCount val="13"/>
                <c:pt idx="0">
                  <c:v>1966</c:v>
                </c:pt>
                <c:pt idx="1">
                  <c:v>1970</c:v>
                </c:pt>
                <c:pt idx="2">
                  <c:v>1974</c:v>
                </c:pt>
                <c:pt idx="3">
                  <c:v>1978</c:v>
                </c:pt>
                <c:pt idx="4">
                  <c:v>1982</c:v>
                </c:pt>
                <c:pt idx="5">
                  <c:v>1986</c:v>
                </c:pt>
                <c:pt idx="6">
                  <c:v>1990</c:v>
                </c:pt>
                <c:pt idx="7">
                  <c:v>1994</c:v>
                </c:pt>
                <c:pt idx="8">
                  <c:v>1998</c:v>
                </c:pt>
                <c:pt idx="9">
                  <c:v>2002</c:v>
                </c:pt>
                <c:pt idx="10">
                  <c:v>2006</c:v>
                </c:pt>
                <c:pt idx="11">
                  <c:v>2010</c:v>
                </c:pt>
                <c:pt idx="12">
                  <c:v>2014</c:v>
                </c:pt>
              </c:numCache>
            </c:numRef>
          </c:cat>
          <c:val>
            <c:numRef>
              <c:f>Sheet1!$B$2:$B$14</c:f>
              <c:numCache>
                <c:formatCode>0%</c:formatCode>
                <c:ptCount val="13"/>
                <c:pt idx="0">
                  <c:v>0.49</c:v>
                </c:pt>
                <c:pt idx="1">
                  <c:v>0.56999999999999995</c:v>
                </c:pt>
                <c:pt idx="2">
                  <c:v>0.47</c:v>
                </c:pt>
                <c:pt idx="3">
                  <c:v>0.52</c:v>
                </c:pt>
                <c:pt idx="4">
                  <c:v>0.43</c:v>
                </c:pt>
                <c:pt idx="5">
                  <c:v>0.63</c:v>
                </c:pt>
                <c:pt idx="6">
                  <c:v>0.57999999999999996</c:v>
                </c:pt>
                <c:pt idx="7">
                  <c:v>0.46</c:v>
                </c:pt>
                <c:pt idx="8">
                  <c:v>0.66</c:v>
                </c:pt>
                <c:pt idx="9">
                  <c:v>0.63</c:v>
                </c:pt>
                <c:pt idx="10">
                  <c:v>0.39</c:v>
                </c:pt>
                <c:pt idx="11">
                  <c:v>0.45</c:v>
                </c:pt>
                <c:pt idx="12">
                  <c:v>0.42</c:v>
                </c:pt>
              </c:numCache>
            </c:numRef>
          </c:val>
          <c:smooth val="0"/>
          <c:extLst xmlns:c16r2="http://schemas.microsoft.com/office/drawing/2015/06/chart">
            <c:ext xmlns:c16="http://schemas.microsoft.com/office/drawing/2014/chart" uri="{C3380CC4-5D6E-409C-BE32-E72D297353CC}">
              <c16:uniqueId val="{0000000D-B1A0-4A12-AD9A-43E792D071FB}"/>
            </c:ext>
          </c:extLst>
        </c:ser>
        <c:dLbls>
          <c:showLegendKey val="0"/>
          <c:showVal val="1"/>
          <c:showCatName val="0"/>
          <c:showSerName val="0"/>
          <c:showPercent val="0"/>
          <c:showBubbleSize val="0"/>
        </c:dLbls>
        <c:marker val="1"/>
        <c:smooth val="0"/>
        <c:axId val="84327040"/>
        <c:axId val="84021632"/>
      </c:lineChart>
      <c:catAx>
        <c:axId val="84327040"/>
        <c:scaling>
          <c:orientation val="minMax"/>
        </c:scaling>
        <c:delete val="0"/>
        <c:axPos val="b"/>
        <c:numFmt formatCode="General" sourceLinked="1"/>
        <c:majorTickMark val="none"/>
        <c:minorTickMark val="none"/>
        <c:tickLblPos val="nextTo"/>
        <c:spPr>
          <a:noFill/>
          <a:ln w="3157" cap="flat" cmpd="sng" algn="ctr">
            <a:solidFill>
              <a:srgbClr val="808080"/>
            </a:solidFill>
            <a:prstDash val="solid"/>
            <a:round/>
          </a:ln>
          <a:effectLst/>
        </c:spPr>
        <c:txPr>
          <a:bodyPr rot="0" spcFirstLastPara="1" vertOverflow="ellipsis" wrap="square" anchor="ctr" anchorCtr="1"/>
          <a:lstStyle/>
          <a:p>
            <a:pPr>
              <a:defRPr sz="800" b="0" i="0" u="none" strike="noStrike" kern="1200" baseline="0">
                <a:solidFill>
                  <a:srgbClr val="000000"/>
                </a:solidFill>
                <a:latin typeface="Verdana"/>
                <a:ea typeface="Calibri Light"/>
                <a:cs typeface="Verdana"/>
              </a:defRPr>
            </a:pPr>
            <a:endParaRPr lang="en-US"/>
          </a:p>
        </c:txPr>
        <c:crossAx val="84021632"/>
        <c:crosses val="autoZero"/>
        <c:auto val="0"/>
        <c:lblAlgn val="ctr"/>
        <c:lblOffset val="100"/>
        <c:noMultiLvlLbl val="0"/>
      </c:catAx>
      <c:valAx>
        <c:axId val="84021632"/>
        <c:scaling>
          <c:orientation val="minMax"/>
        </c:scaling>
        <c:delete val="1"/>
        <c:axPos val="l"/>
        <c:numFmt formatCode="0%" sourceLinked="1"/>
        <c:majorTickMark val="out"/>
        <c:minorTickMark val="none"/>
        <c:tickLblPos val="nextTo"/>
        <c:crossAx val="84327040"/>
        <c:crosses val="autoZero"/>
        <c:crossBetween val="midCat"/>
      </c:valAx>
      <c:spPr>
        <a:noFill/>
        <a:ln w="25356">
          <a:noFill/>
        </a:ln>
        <a:effectLst/>
      </c:spPr>
    </c:plotArea>
    <c:plotVisOnly val="1"/>
    <c:dispBlanksAs val="gap"/>
    <c:showDLblsOverMax val="0"/>
  </c:chart>
  <c:spPr>
    <a:noFill/>
    <a:ln w="9525" cap="flat" cmpd="sng" algn="ctr">
      <a:noFill/>
      <a:prstDash val="solid"/>
    </a:ln>
    <a:effectLst/>
  </c:spPr>
  <c:txPr>
    <a:bodyPr/>
    <a:lstStyle/>
    <a:p>
      <a:pPr>
        <a:defRPr sz="1198" b="0" i="0" u="none" strike="noStrike" baseline="0">
          <a:solidFill>
            <a:srgbClr val="000000"/>
          </a:solidFill>
          <a:latin typeface="Calibri Light"/>
          <a:ea typeface="Calibri Light"/>
          <a:cs typeface="Calibri Ligh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554581815614296E-3"/>
          <c:y val="0"/>
          <c:w val="0.99334950751082296"/>
          <c:h val="1"/>
        </c:manualLayout>
      </c:layout>
      <c:barChart>
        <c:barDir val="col"/>
        <c:grouping val="clustered"/>
        <c:varyColors val="0"/>
        <c:ser>
          <c:idx val="0"/>
          <c:order val="0"/>
          <c:tx>
            <c:strRef>
              <c:f>Sheet1!$B$1</c:f>
              <c:strCache>
                <c:ptCount val="1"/>
                <c:pt idx="0">
                  <c:v>Box One</c:v>
                </c:pt>
              </c:strCache>
            </c:strRef>
          </c:tx>
          <c:spPr>
            <a:solidFill>
              <a:srgbClr val="B84E54"/>
            </a:solidFill>
            <a:ln w="25268">
              <a:noFill/>
            </a:ln>
            <a:effectLst/>
          </c:spPr>
          <c:invertIfNegative val="0"/>
          <c:dPt>
            <c:idx val="8"/>
            <c:invertIfNegative val="0"/>
            <c:bubble3D val="0"/>
            <c:spPr>
              <a:solidFill>
                <a:srgbClr val="3A608D"/>
              </a:solidFill>
              <a:ln w="25268">
                <a:noFill/>
              </a:ln>
              <a:effectLst/>
            </c:spPr>
            <c:extLst xmlns:c16r2="http://schemas.microsoft.com/office/drawing/2015/06/chart">
              <c:ext xmlns:c16="http://schemas.microsoft.com/office/drawing/2014/chart" uri="{C3380CC4-5D6E-409C-BE32-E72D297353CC}">
                <c16:uniqueId val="{00000001-296D-4E91-9ACA-1228B4F00917}"/>
              </c:ext>
            </c:extLst>
          </c:dPt>
          <c:dPt>
            <c:idx val="9"/>
            <c:invertIfNegative val="0"/>
            <c:bubble3D val="0"/>
            <c:spPr>
              <a:solidFill>
                <a:srgbClr val="3A608D"/>
              </a:solidFill>
              <a:ln w="25268">
                <a:noFill/>
              </a:ln>
              <a:effectLst/>
            </c:spPr>
            <c:extLst xmlns:c16r2="http://schemas.microsoft.com/office/drawing/2015/06/chart">
              <c:ext xmlns:c16="http://schemas.microsoft.com/office/drawing/2014/chart" uri="{C3380CC4-5D6E-409C-BE32-E72D297353CC}">
                <c16:uniqueId val="{00000003-296D-4E91-9ACA-1228B4F00917}"/>
              </c:ext>
            </c:extLst>
          </c:dPt>
          <c:dLbls>
            <c:spPr>
              <a:noFill/>
              <a:ln w="25268">
                <a:noFill/>
              </a:ln>
            </c:spPr>
            <c:txPr>
              <a:bodyPr wrap="square" lIns="38100" tIns="19050" rIns="38100" bIns="19050" anchor="ctr">
                <a:spAutoFit/>
              </a:bodyPr>
              <a:lstStyle/>
              <a:p>
                <a:pPr>
                  <a:defRPr sz="1000" b="0" i="0" u="none" strike="noStrike" baseline="0">
                    <a:solidFill>
                      <a:srgbClr val="000000"/>
                    </a:solidFill>
                    <a:latin typeface="Verdana"/>
                    <a:ea typeface="Calibri Light"/>
                    <a:cs typeface="Verdana"/>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Sheet1!$A$2:$A$14</c:f>
              <c:numCache>
                <c:formatCode>General</c:formatCode>
                <c:ptCount val="13"/>
                <c:pt idx="0">
                  <c:v>1966</c:v>
                </c:pt>
                <c:pt idx="1">
                  <c:v>1970</c:v>
                </c:pt>
                <c:pt idx="2">
                  <c:v>1974</c:v>
                </c:pt>
                <c:pt idx="3">
                  <c:v>1978</c:v>
                </c:pt>
                <c:pt idx="4">
                  <c:v>1982</c:v>
                </c:pt>
                <c:pt idx="5">
                  <c:v>1986</c:v>
                </c:pt>
                <c:pt idx="6">
                  <c:v>1990</c:v>
                </c:pt>
                <c:pt idx="7">
                  <c:v>1994</c:v>
                </c:pt>
                <c:pt idx="8">
                  <c:v>1998</c:v>
                </c:pt>
                <c:pt idx="9">
                  <c:v>2002</c:v>
                </c:pt>
                <c:pt idx="10">
                  <c:v>2006</c:v>
                </c:pt>
                <c:pt idx="11">
                  <c:v>2010</c:v>
                </c:pt>
                <c:pt idx="12">
                  <c:v>2014</c:v>
                </c:pt>
              </c:numCache>
            </c:numRef>
          </c:cat>
          <c:val>
            <c:numRef>
              <c:f>Sheet1!$B$2:$B$14</c:f>
              <c:numCache>
                <c:formatCode>General</c:formatCode>
                <c:ptCount val="13"/>
                <c:pt idx="0" formatCode="#,##0">
                  <c:v>-47</c:v>
                </c:pt>
                <c:pt idx="1">
                  <c:v>-12</c:v>
                </c:pt>
                <c:pt idx="2">
                  <c:v>-48</c:v>
                </c:pt>
                <c:pt idx="3">
                  <c:v>-15</c:v>
                </c:pt>
                <c:pt idx="4">
                  <c:v>-26</c:v>
                </c:pt>
                <c:pt idx="5">
                  <c:v>-5</c:v>
                </c:pt>
                <c:pt idx="6">
                  <c:v>-8</c:v>
                </c:pt>
                <c:pt idx="7">
                  <c:v>-52</c:v>
                </c:pt>
                <c:pt idx="8">
                  <c:v>5</c:v>
                </c:pt>
                <c:pt idx="9">
                  <c:v>8</c:v>
                </c:pt>
                <c:pt idx="10">
                  <c:v>-30</c:v>
                </c:pt>
                <c:pt idx="11">
                  <c:v>-63</c:v>
                </c:pt>
                <c:pt idx="12">
                  <c:v>-13</c:v>
                </c:pt>
              </c:numCache>
            </c:numRef>
          </c:val>
          <c:extLst xmlns:c16r2="http://schemas.microsoft.com/office/drawing/2015/06/chart">
            <c:ext xmlns:c16="http://schemas.microsoft.com/office/drawing/2014/chart" uri="{C3380CC4-5D6E-409C-BE32-E72D297353CC}">
              <c16:uniqueId val="{00000004-296D-4E91-9ACA-1228B4F00917}"/>
            </c:ext>
          </c:extLst>
        </c:ser>
        <c:dLbls>
          <c:showLegendKey val="0"/>
          <c:showVal val="0"/>
          <c:showCatName val="0"/>
          <c:showSerName val="0"/>
          <c:showPercent val="0"/>
          <c:showBubbleSize val="0"/>
        </c:dLbls>
        <c:gapWidth val="150"/>
        <c:axId val="84080896"/>
        <c:axId val="84086784"/>
      </c:barChart>
      <c:catAx>
        <c:axId val="84080896"/>
        <c:scaling>
          <c:orientation val="minMax"/>
        </c:scaling>
        <c:delete val="1"/>
        <c:axPos val="b"/>
        <c:numFmt formatCode="General" sourceLinked="1"/>
        <c:majorTickMark val="none"/>
        <c:minorTickMark val="none"/>
        <c:tickLblPos val="nextTo"/>
        <c:crossAx val="84086784"/>
        <c:crosses val="autoZero"/>
        <c:auto val="0"/>
        <c:lblAlgn val="ctr"/>
        <c:lblOffset val="100"/>
        <c:noMultiLvlLbl val="0"/>
      </c:catAx>
      <c:valAx>
        <c:axId val="84086784"/>
        <c:scaling>
          <c:orientation val="minMax"/>
        </c:scaling>
        <c:delete val="1"/>
        <c:axPos val="l"/>
        <c:numFmt formatCode="#,##0" sourceLinked="1"/>
        <c:majorTickMark val="out"/>
        <c:minorTickMark val="none"/>
        <c:tickLblPos val="nextTo"/>
        <c:crossAx val="84080896"/>
        <c:crosses val="autoZero"/>
        <c:crossBetween val="between"/>
      </c:valAx>
      <c:spPr>
        <a:noFill/>
        <a:ln w="25356">
          <a:noFill/>
        </a:ln>
      </c:spPr>
    </c:plotArea>
    <c:plotVisOnly val="1"/>
    <c:dispBlanksAs val="gap"/>
    <c:showDLblsOverMax val="0"/>
  </c:chart>
  <c:spPr>
    <a:noFill/>
    <a:ln>
      <a:noFill/>
    </a:ln>
  </c:spPr>
  <c:txPr>
    <a:bodyPr/>
    <a:lstStyle/>
    <a:p>
      <a:pPr>
        <a:defRPr sz="1198" b="0" i="0" u="none" strike="noStrike" baseline="0">
          <a:solidFill>
            <a:srgbClr val="000000"/>
          </a:solidFill>
          <a:latin typeface="Calibri Light"/>
          <a:ea typeface="Calibri Light"/>
          <a:cs typeface="Calibri Ligh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219965552602"/>
          <c:y val="1.40117611271509E-2"/>
          <c:w val="0.77205808775598594"/>
          <c:h val="0.94791545883290096"/>
        </c:manualLayout>
      </c:layout>
      <c:barChart>
        <c:barDir val="bar"/>
        <c:grouping val="clustered"/>
        <c:varyColors val="0"/>
        <c:ser>
          <c:idx val="0"/>
          <c:order val="0"/>
          <c:tx>
            <c:strRef>
              <c:f>Sheet1!$B$1</c:f>
              <c:strCache>
                <c:ptCount val="1"/>
                <c:pt idx="0">
                  <c:v>Party seats gained/held</c:v>
                </c:pt>
              </c:strCache>
            </c:strRef>
          </c:tx>
          <c:spPr>
            <a:solidFill>
              <a:schemeClr val="accent1"/>
            </a:solidFill>
            <a:ln>
              <a:noFill/>
            </a:ln>
            <a:effectLst/>
          </c:spPr>
          <c:invertIfNegative val="0"/>
          <c:dPt>
            <c:idx val="0"/>
            <c:invertIfNegative val="0"/>
            <c:bubble3D val="0"/>
            <c:spPr>
              <a:solidFill>
                <a:srgbClr val="3A608D"/>
              </a:solidFill>
              <a:ln>
                <a:noFill/>
              </a:ln>
              <a:effectLst/>
            </c:spPr>
            <c:extLst xmlns:c16r2="http://schemas.microsoft.com/office/drawing/2015/06/chart">
              <c:ext xmlns:c16="http://schemas.microsoft.com/office/drawing/2014/chart" uri="{C3380CC4-5D6E-409C-BE32-E72D297353CC}">
                <c16:uniqueId val="{00000001-1BA0-4869-B634-40187CC68621}"/>
              </c:ext>
            </c:extLst>
          </c:dPt>
          <c:dPt>
            <c:idx val="1"/>
            <c:invertIfNegative val="0"/>
            <c:bubble3D val="0"/>
            <c:spPr>
              <a:solidFill>
                <a:srgbClr val="3A608D"/>
              </a:solidFill>
              <a:ln>
                <a:noFill/>
              </a:ln>
              <a:effectLst/>
            </c:spPr>
            <c:extLst xmlns:c16r2="http://schemas.microsoft.com/office/drawing/2015/06/chart">
              <c:ext xmlns:c16="http://schemas.microsoft.com/office/drawing/2014/chart" uri="{C3380CC4-5D6E-409C-BE32-E72D297353CC}">
                <c16:uniqueId val="{00000003-1BA0-4869-B634-40187CC68621}"/>
              </c:ext>
            </c:extLst>
          </c:dPt>
          <c:dPt>
            <c:idx val="2"/>
            <c:invertIfNegative val="0"/>
            <c:bubble3D val="0"/>
            <c:spPr>
              <a:solidFill>
                <a:srgbClr val="C35359"/>
              </a:solidFill>
              <a:ln>
                <a:noFill/>
              </a:ln>
              <a:effectLst/>
            </c:spPr>
            <c:extLst xmlns:c16r2="http://schemas.microsoft.com/office/drawing/2015/06/chart">
              <c:ext xmlns:c16="http://schemas.microsoft.com/office/drawing/2014/chart" uri="{C3380CC4-5D6E-409C-BE32-E72D297353CC}">
                <c16:uniqueId val="{00000005-1BA0-4869-B634-40187CC68621}"/>
              </c:ext>
            </c:extLst>
          </c:dPt>
          <c:dPt>
            <c:idx val="3"/>
            <c:invertIfNegative val="0"/>
            <c:bubble3D val="0"/>
            <c:spPr>
              <a:solidFill>
                <a:srgbClr val="C35359"/>
              </a:solidFill>
              <a:ln>
                <a:noFill/>
              </a:ln>
              <a:effectLst/>
            </c:spPr>
            <c:extLst xmlns:c16r2="http://schemas.microsoft.com/office/drawing/2015/06/chart">
              <c:ext xmlns:c16="http://schemas.microsoft.com/office/drawing/2014/chart" uri="{C3380CC4-5D6E-409C-BE32-E72D297353CC}">
                <c16:uniqueId val="{00000007-1BA0-4869-B634-40187CC68621}"/>
              </c:ext>
            </c:extLst>
          </c:dPt>
          <c:dPt>
            <c:idx val="4"/>
            <c:invertIfNegative val="0"/>
            <c:bubble3D val="0"/>
            <c:spPr>
              <a:solidFill>
                <a:srgbClr val="3A608D"/>
              </a:solidFill>
              <a:ln>
                <a:noFill/>
              </a:ln>
              <a:effectLst/>
            </c:spPr>
            <c:extLst xmlns:c16r2="http://schemas.microsoft.com/office/drawing/2015/06/chart">
              <c:ext xmlns:c16="http://schemas.microsoft.com/office/drawing/2014/chart" uri="{C3380CC4-5D6E-409C-BE32-E72D297353CC}">
                <c16:uniqueId val="{00000009-1BA0-4869-B634-40187CC68621}"/>
              </c:ext>
            </c:extLst>
          </c:dPt>
          <c:dPt>
            <c:idx val="5"/>
            <c:invertIfNegative val="0"/>
            <c:bubble3D val="0"/>
            <c:spPr>
              <a:solidFill>
                <a:srgbClr val="3A608D"/>
              </a:solidFill>
              <a:ln>
                <a:noFill/>
              </a:ln>
              <a:effectLst/>
            </c:spPr>
            <c:extLst xmlns:c16r2="http://schemas.microsoft.com/office/drawing/2015/06/chart">
              <c:ext xmlns:c16="http://schemas.microsoft.com/office/drawing/2014/chart" uri="{C3380CC4-5D6E-409C-BE32-E72D297353CC}">
                <c16:uniqueId val="{0000000B-1BA0-4869-B634-40187CC68621}"/>
              </c:ext>
            </c:extLst>
          </c:dPt>
          <c:dPt>
            <c:idx val="6"/>
            <c:invertIfNegative val="0"/>
            <c:bubble3D val="0"/>
            <c:spPr>
              <a:solidFill>
                <a:srgbClr val="C35359"/>
              </a:solidFill>
              <a:ln>
                <a:noFill/>
              </a:ln>
              <a:effectLst/>
            </c:spPr>
            <c:extLst xmlns:c16r2="http://schemas.microsoft.com/office/drawing/2015/06/chart">
              <c:ext xmlns:c16="http://schemas.microsoft.com/office/drawing/2014/chart" uri="{C3380CC4-5D6E-409C-BE32-E72D297353CC}">
                <c16:uniqueId val="{0000000D-1BA0-4869-B634-40187CC68621}"/>
              </c:ext>
            </c:extLst>
          </c:dPt>
          <c:dPt>
            <c:idx val="7"/>
            <c:invertIfNegative val="0"/>
            <c:bubble3D val="0"/>
            <c:spPr>
              <a:solidFill>
                <a:srgbClr val="C35359"/>
              </a:solidFill>
              <a:ln>
                <a:noFill/>
              </a:ln>
              <a:effectLst/>
            </c:spPr>
            <c:extLst xmlns:c16r2="http://schemas.microsoft.com/office/drawing/2015/06/chart">
              <c:ext xmlns:c16="http://schemas.microsoft.com/office/drawing/2014/chart" uri="{C3380CC4-5D6E-409C-BE32-E72D297353CC}">
                <c16:uniqueId val="{0000000F-1BA0-4869-B634-40187CC68621}"/>
              </c:ext>
            </c:extLst>
          </c:dPt>
          <c:dPt>
            <c:idx val="8"/>
            <c:invertIfNegative val="0"/>
            <c:bubble3D val="0"/>
            <c:spPr>
              <a:solidFill>
                <a:srgbClr val="3A608D"/>
              </a:solidFill>
              <a:ln>
                <a:noFill/>
              </a:ln>
              <a:effectLst/>
            </c:spPr>
            <c:extLst xmlns:c16r2="http://schemas.microsoft.com/office/drawing/2015/06/chart">
              <c:ext xmlns:c16="http://schemas.microsoft.com/office/drawing/2014/chart" uri="{C3380CC4-5D6E-409C-BE32-E72D297353CC}">
                <c16:uniqueId val="{00000011-1BA0-4869-B634-40187CC68621}"/>
              </c:ext>
            </c:extLst>
          </c:dPt>
          <c:dPt>
            <c:idx val="9"/>
            <c:invertIfNegative val="0"/>
            <c:bubble3D val="0"/>
            <c:spPr>
              <a:solidFill>
                <a:srgbClr val="C35359"/>
              </a:solidFill>
              <a:ln>
                <a:noFill/>
              </a:ln>
              <a:effectLst/>
            </c:spPr>
            <c:extLst xmlns:c16r2="http://schemas.microsoft.com/office/drawing/2015/06/chart">
              <c:ext xmlns:c16="http://schemas.microsoft.com/office/drawing/2014/chart" uri="{C3380CC4-5D6E-409C-BE32-E72D297353CC}">
                <c16:uniqueId val="{00000013-1BA0-4869-B634-40187CC68621}"/>
              </c:ext>
            </c:extLst>
          </c:dPt>
          <c:dPt>
            <c:idx val="10"/>
            <c:invertIfNegative val="0"/>
            <c:bubble3D val="0"/>
            <c:spPr>
              <a:solidFill>
                <a:srgbClr val="C35359"/>
              </a:solidFill>
              <a:ln>
                <a:noFill/>
              </a:ln>
              <a:effectLst/>
            </c:spPr>
            <c:extLst xmlns:c16r2="http://schemas.microsoft.com/office/drawing/2015/06/chart">
              <c:ext xmlns:c16="http://schemas.microsoft.com/office/drawing/2014/chart" uri="{C3380CC4-5D6E-409C-BE32-E72D297353CC}">
                <c16:uniqueId val="{00000015-1BA0-4869-B634-40187CC68621}"/>
              </c:ext>
            </c:extLst>
          </c:dPt>
          <c:dPt>
            <c:idx val="11"/>
            <c:invertIfNegative val="0"/>
            <c:bubble3D val="0"/>
            <c:spPr>
              <a:solidFill>
                <a:srgbClr val="C35359"/>
              </a:solidFill>
              <a:ln>
                <a:noFill/>
              </a:ln>
              <a:effectLst/>
            </c:spPr>
            <c:extLst xmlns:c16r2="http://schemas.microsoft.com/office/drawing/2015/06/chart">
              <c:ext xmlns:c16="http://schemas.microsoft.com/office/drawing/2014/chart" uri="{C3380CC4-5D6E-409C-BE32-E72D297353CC}">
                <c16:uniqueId val="{00000017-1BA0-4869-B634-40187CC68621}"/>
              </c:ext>
            </c:extLst>
          </c:dPt>
          <c:dPt>
            <c:idx val="12"/>
            <c:invertIfNegative val="0"/>
            <c:bubble3D val="0"/>
            <c:spPr>
              <a:solidFill>
                <a:srgbClr val="3A608D"/>
              </a:solidFill>
              <a:ln>
                <a:noFill/>
              </a:ln>
              <a:effectLst/>
            </c:spPr>
            <c:extLst xmlns:c16r2="http://schemas.microsoft.com/office/drawing/2015/06/chart">
              <c:ext xmlns:c16="http://schemas.microsoft.com/office/drawing/2014/chart" uri="{C3380CC4-5D6E-409C-BE32-E72D297353CC}">
                <c16:uniqueId val="{00000019-1BA0-4869-B634-40187CC68621}"/>
              </c:ext>
            </c:extLst>
          </c:dPt>
          <c:dPt>
            <c:idx val="13"/>
            <c:invertIfNegative val="0"/>
            <c:bubble3D val="0"/>
            <c:spPr>
              <a:solidFill>
                <a:srgbClr val="3A608D"/>
              </a:solidFill>
              <a:ln>
                <a:noFill/>
              </a:ln>
              <a:effectLst/>
            </c:spPr>
            <c:extLst xmlns:c16r2="http://schemas.microsoft.com/office/drawing/2015/06/chart">
              <c:ext xmlns:c16="http://schemas.microsoft.com/office/drawing/2014/chart" uri="{C3380CC4-5D6E-409C-BE32-E72D297353CC}">
                <c16:uniqueId val="{0000001B-1BA0-4869-B634-40187CC68621}"/>
              </c:ext>
            </c:extLst>
          </c:dPt>
          <c:dPt>
            <c:idx val="14"/>
            <c:invertIfNegative val="0"/>
            <c:bubble3D val="0"/>
            <c:spPr>
              <a:solidFill>
                <a:srgbClr val="C35359"/>
              </a:solidFill>
              <a:ln>
                <a:noFill/>
              </a:ln>
              <a:effectLst/>
            </c:spPr>
            <c:extLst xmlns:c16r2="http://schemas.microsoft.com/office/drawing/2015/06/chart">
              <c:ext xmlns:c16="http://schemas.microsoft.com/office/drawing/2014/chart" uri="{C3380CC4-5D6E-409C-BE32-E72D297353CC}">
                <c16:uniqueId val="{0000001D-1BA0-4869-B634-40187CC68621}"/>
              </c:ext>
            </c:extLst>
          </c:dPt>
          <c:dPt>
            <c:idx val="15"/>
            <c:invertIfNegative val="0"/>
            <c:bubble3D val="0"/>
            <c:spPr>
              <a:solidFill>
                <a:srgbClr val="C35359"/>
              </a:solidFill>
              <a:ln>
                <a:noFill/>
              </a:ln>
              <a:effectLst/>
            </c:spPr>
            <c:extLst xmlns:c16r2="http://schemas.microsoft.com/office/drawing/2015/06/chart">
              <c:ext xmlns:c16="http://schemas.microsoft.com/office/drawing/2014/chart" uri="{C3380CC4-5D6E-409C-BE32-E72D297353CC}">
                <c16:uniqueId val="{0000001F-1BA0-4869-B634-40187CC68621}"/>
              </c:ext>
            </c:extLst>
          </c:dPt>
          <c:dPt>
            <c:idx val="16"/>
            <c:invertIfNegative val="0"/>
            <c:bubble3D val="0"/>
            <c:spPr>
              <a:solidFill>
                <a:srgbClr val="3A608D"/>
              </a:solidFill>
              <a:ln>
                <a:noFill/>
              </a:ln>
              <a:effectLst/>
            </c:spPr>
            <c:extLst xmlns:c16r2="http://schemas.microsoft.com/office/drawing/2015/06/chart">
              <c:ext xmlns:c16="http://schemas.microsoft.com/office/drawing/2014/chart" uri="{C3380CC4-5D6E-409C-BE32-E72D297353CC}">
                <c16:uniqueId val="{00000021-1BA0-4869-B634-40187CC68621}"/>
              </c:ext>
            </c:extLst>
          </c:dPt>
          <c:dPt>
            <c:idx val="17"/>
            <c:invertIfNegative val="0"/>
            <c:bubble3D val="0"/>
            <c:spPr>
              <a:solidFill>
                <a:srgbClr val="3A608D"/>
              </a:solidFill>
              <a:ln>
                <a:noFill/>
              </a:ln>
              <a:effectLst/>
            </c:spPr>
            <c:extLst xmlns:c16r2="http://schemas.microsoft.com/office/drawing/2015/06/chart">
              <c:ext xmlns:c16="http://schemas.microsoft.com/office/drawing/2014/chart" uri="{C3380CC4-5D6E-409C-BE32-E72D297353CC}">
                <c16:uniqueId val="{00000023-1BA0-4869-B634-40187CC68621}"/>
              </c:ext>
            </c:extLst>
          </c:dPt>
          <c:dLbls>
            <c:dLbl>
              <c:idx val="13"/>
              <c:layout>
                <c:manualLayout>
                  <c:x val="2.8942297561950801E-2"/>
                  <c:y val="8.0077700528442593E-3"/>
                </c:manualLayout>
              </c:layout>
              <c:tx>
                <c:rich>
                  <a:bodyPr/>
                  <a:lstStyle/>
                  <a:p>
                    <a:r>
                      <a:rPr lang="en-US" sz="1400" b="1" dirty="0" smtClean="0"/>
                      <a:t>5</a:t>
                    </a:r>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B-1BA0-4869-B634-40187CC68621}"/>
                </c:ext>
              </c:extLst>
            </c:dLbl>
            <c:dLbl>
              <c:idx val="14"/>
              <c:layout>
                <c:manualLayout>
                  <c:x val="-3.5348318788665299E-4"/>
                  <c:y val="-1.0677306981403401E-2"/>
                </c:manualLayout>
              </c:layout>
              <c:tx>
                <c:rich>
                  <a:bodyPr/>
                  <a:lstStyle/>
                  <a:p>
                    <a:r>
                      <a:rPr lang="en-US" sz="1400" b="1" dirty="0" smtClean="0"/>
                      <a:t>8</a:t>
                    </a:r>
                    <a:endParaRPr lang="en-US" dirty="0" smtClean="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D-1BA0-4869-B634-40187CC686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Sheet1!$A$2:$A$19</c:f>
              <c:numCache>
                <c:formatCode>0</c:formatCode>
                <c:ptCount val="18"/>
                <c:pt idx="0">
                  <c:v>1946</c:v>
                </c:pt>
                <c:pt idx="1">
                  <c:v>1950</c:v>
                </c:pt>
                <c:pt idx="2">
                  <c:v>1954</c:v>
                </c:pt>
                <c:pt idx="3">
                  <c:v>1958</c:v>
                </c:pt>
                <c:pt idx="4">
                  <c:v>1962</c:v>
                </c:pt>
                <c:pt idx="5">
                  <c:v>1966</c:v>
                </c:pt>
                <c:pt idx="6">
                  <c:v>1970</c:v>
                </c:pt>
                <c:pt idx="7">
                  <c:v>1974</c:v>
                </c:pt>
                <c:pt idx="8">
                  <c:v>1978</c:v>
                </c:pt>
                <c:pt idx="9">
                  <c:v>1982</c:v>
                </c:pt>
                <c:pt idx="10">
                  <c:v>1986</c:v>
                </c:pt>
                <c:pt idx="11">
                  <c:v>1990</c:v>
                </c:pt>
                <c:pt idx="12">
                  <c:v>1994</c:v>
                </c:pt>
                <c:pt idx="13">
                  <c:v>1998</c:v>
                </c:pt>
                <c:pt idx="14">
                  <c:v>2002</c:v>
                </c:pt>
                <c:pt idx="15">
                  <c:v>2006</c:v>
                </c:pt>
                <c:pt idx="16">
                  <c:v>2010</c:v>
                </c:pt>
                <c:pt idx="17">
                  <c:v>2014</c:v>
                </c:pt>
              </c:numCache>
            </c:numRef>
          </c:cat>
          <c:val>
            <c:numRef>
              <c:f>Sheet1!$B$2:$B$19</c:f>
              <c:numCache>
                <c:formatCode>General</c:formatCode>
                <c:ptCount val="18"/>
                <c:pt idx="0">
                  <c:v>-45</c:v>
                </c:pt>
                <c:pt idx="1">
                  <c:v>-29</c:v>
                </c:pt>
                <c:pt idx="2">
                  <c:v>-18</c:v>
                </c:pt>
                <c:pt idx="3">
                  <c:v>-48</c:v>
                </c:pt>
                <c:pt idx="4">
                  <c:v>-4</c:v>
                </c:pt>
                <c:pt idx="5">
                  <c:v>-47</c:v>
                </c:pt>
                <c:pt idx="6">
                  <c:v>-12</c:v>
                </c:pt>
                <c:pt idx="7">
                  <c:v>-48</c:v>
                </c:pt>
                <c:pt idx="8">
                  <c:v>-15</c:v>
                </c:pt>
                <c:pt idx="9">
                  <c:v>-26</c:v>
                </c:pt>
                <c:pt idx="10">
                  <c:v>-5</c:v>
                </c:pt>
                <c:pt idx="11">
                  <c:v>-8</c:v>
                </c:pt>
                <c:pt idx="12">
                  <c:v>-52</c:v>
                </c:pt>
                <c:pt idx="13">
                  <c:v>5</c:v>
                </c:pt>
                <c:pt idx="14">
                  <c:v>8</c:v>
                </c:pt>
                <c:pt idx="15">
                  <c:v>-30</c:v>
                </c:pt>
                <c:pt idx="16">
                  <c:v>-63</c:v>
                </c:pt>
                <c:pt idx="17">
                  <c:v>-13</c:v>
                </c:pt>
              </c:numCache>
            </c:numRef>
          </c:val>
          <c:extLst xmlns:c16r2="http://schemas.microsoft.com/office/drawing/2015/06/chart">
            <c:ext xmlns:c16="http://schemas.microsoft.com/office/drawing/2014/chart" uri="{C3380CC4-5D6E-409C-BE32-E72D297353CC}">
              <c16:uniqueId val="{0000004E-1BA0-4869-B634-40187CC68621}"/>
            </c:ext>
          </c:extLst>
        </c:ser>
        <c:dLbls>
          <c:showLegendKey val="0"/>
          <c:showVal val="0"/>
          <c:showCatName val="0"/>
          <c:showSerName val="0"/>
          <c:showPercent val="0"/>
          <c:showBubbleSize val="0"/>
        </c:dLbls>
        <c:gapWidth val="182"/>
        <c:axId val="84158336"/>
        <c:axId val="84159872"/>
      </c:barChart>
      <c:catAx>
        <c:axId val="84158336"/>
        <c:scaling>
          <c:orientation val="minMax"/>
        </c:scaling>
        <c:delete val="0"/>
        <c:axPos val="l"/>
        <c:numFmt formatCode="0"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4159872"/>
        <c:crosses val="autoZero"/>
        <c:auto val="0"/>
        <c:lblAlgn val="ctr"/>
        <c:lblOffset val="100"/>
        <c:noMultiLvlLbl val="0"/>
      </c:catAx>
      <c:valAx>
        <c:axId val="84159872"/>
        <c:scaling>
          <c:orientation val="minMax"/>
          <c:max val="10"/>
          <c:min val="-65"/>
        </c:scaling>
        <c:delete val="1"/>
        <c:axPos val="b"/>
        <c:numFmt formatCode="General" sourceLinked="0"/>
        <c:majorTickMark val="out"/>
        <c:minorTickMark val="none"/>
        <c:tickLblPos val="nextTo"/>
        <c:crossAx val="84158336"/>
        <c:crossesAt val="1"/>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575083050719898"/>
          <c:y val="6.6804274465691801E-2"/>
          <c:w val="0.68240552305392099"/>
          <c:h val="0.93319567842300699"/>
        </c:manualLayout>
      </c:layout>
      <c:barChart>
        <c:barDir val="bar"/>
        <c:grouping val="clustered"/>
        <c:varyColors val="0"/>
        <c:ser>
          <c:idx val="0"/>
          <c:order val="0"/>
          <c:tx>
            <c:strRef>
              <c:f>Sheet1!$B$1</c:f>
              <c:strCache>
                <c:ptCount val="1"/>
                <c:pt idx="0">
                  <c:v>Box One</c:v>
                </c:pt>
              </c:strCache>
            </c:strRef>
          </c:tx>
          <c:spPr>
            <a:solidFill>
              <a:srgbClr val="C6B9A5"/>
            </a:solidFill>
            <a:ln w="25268">
              <a:noFill/>
            </a:ln>
            <a:effectLst/>
          </c:spPr>
          <c:invertIfNegative val="0"/>
          <c:dLbls>
            <c:numFmt formatCode="0%" sourceLinked="0"/>
            <c:spPr>
              <a:noFill/>
              <a:ln w="25268">
                <a:noFill/>
              </a:ln>
            </c:spPr>
            <c:txPr>
              <a:bodyPr wrap="square" lIns="38100" tIns="19050" rIns="38100" bIns="19050" anchor="ctr">
                <a:spAutoFit/>
              </a:bodyPr>
              <a:lstStyle/>
              <a:p>
                <a:pPr>
                  <a:defRPr sz="1400" b="1" i="0" u="none" strike="noStrike" baseline="0">
                    <a:solidFill>
                      <a:srgbClr val="000000"/>
                    </a:solidFill>
                    <a:latin typeface="+mj-lt"/>
                    <a:ea typeface="Verdana" charset="0"/>
                    <a:cs typeface="Verdana"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Voting rights</c:v>
                </c:pt>
                <c:pt idx="1">
                  <c:v>Foreign Policy</c:v>
                </c:pt>
                <c:pt idx="2">
                  <c:v>Infrastructure</c:v>
                </c:pt>
                <c:pt idx="3">
                  <c:v>Social issues</c:v>
                </c:pt>
                <c:pt idx="4">
                  <c:v>Tax reform</c:v>
                </c:pt>
                <c:pt idx="5">
                  <c:v>Environment</c:v>
                </c:pt>
                <c:pt idx="6">
                  <c:v>The way things work in Washington</c:v>
                </c:pt>
                <c:pt idx="7">
                  <c:v>Donald Trump's record as president</c:v>
                </c:pt>
                <c:pt idx="8">
                  <c:v>Immigration</c:v>
                </c:pt>
                <c:pt idx="9">
                  <c:v>Economy</c:v>
                </c:pt>
                <c:pt idx="10">
                  <c:v>Gun policies</c:v>
                </c:pt>
                <c:pt idx="11">
                  <c:v>Healthcare</c:v>
                </c:pt>
              </c:strCache>
            </c:strRef>
          </c:cat>
          <c:val>
            <c:numRef>
              <c:f>Sheet1!$B$2:$B$13</c:f>
              <c:numCache>
                <c:formatCode>0.00%</c:formatCode>
                <c:ptCount val="12"/>
                <c:pt idx="0">
                  <c:v>0.04</c:v>
                </c:pt>
                <c:pt idx="1">
                  <c:v>0.05</c:v>
                </c:pt>
                <c:pt idx="2">
                  <c:v>0.05</c:v>
                </c:pt>
                <c:pt idx="3">
                  <c:v>0.06</c:v>
                </c:pt>
                <c:pt idx="4">
                  <c:v>0.09</c:v>
                </c:pt>
                <c:pt idx="5">
                  <c:v>0.1</c:v>
                </c:pt>
                <c:pt idx="6">
                  <c:v>0.11</c:v>
                </c:pt>
                <c:pt idx="7">
                  <c:v>0.11</c:v>
                </c:pt>
                <c:pt idx="8">
                  <c:v>0.2</c:v>
                </c:pt>
                <c:pt idx="9">
                  <c:v>0.22</c:v>
                </c:pt>
                <c:pt idx="10">
                  <c:v>0.22</c:v>
                </c:pt>
                <c:pt idx="11">
                  <c:v>0.28000000000000003</c:v>
                </c:pt>
              </c:numCache>
            </c:numRef>
          </c:val>
          <c:extLst xmlns:c16r2="http://schemas.microsoft.com/office/drawing/2015/06/chart">
            <c:ext xmlns:c16="http://schemas.microsoft.com/office/drawing/2014/chart" uri="{C3380CC4-5D6E-409C-BE32-E72D297353CC}">
              <c16:uniqueId val="{00000000-143E-4AF2-ACB8-B8C8091E07D0}"/>
            </c:ext>
          </c:extLst>
        </c:ser>
        <c:dLbls>
          <c:showLegendKey val="0"/>
          <c:showVal val="0"/>
          <c:showCatName val="0"/>
          <c:showSerName val="0"/>
          <c:showPercent val="0"/>
          <c:showBubbleSize val="0"/>
        </c:dLbls>
        <c:gapWidth val="150"/>
        <c:axId val="84764160"/>
        <c:axId val="84765696"/>
      </c:barChart>
      <c:catAx>
        <c:axId val="84764160"/>
        <c:scaling>
          <c:orientation val="minMax"/>
        </c:scaling>
        <c:delete val="0"/>
        <c:axPos val="l"/>
        <c:numFmt formatCode="General" sourceLinked="1"/>
        <c:majorTickMark val="none"/>
        <c:minorTickMark val="none"/>
        <c:tickLblPos val="nextTo"/>
        <c:spPr>
          <a:ln w="3157">
            <a:solidFill>
              <a:srgbClr val="808080"/>
            </a:solidFill>
            <a:prstDash val="solid"/>
          </a:ln>
        </c:spPr>
        <c:txPr>
          <a:bodyPr rot="0" vert="horz"/>
          <a:lstStyle/>
          <a:p>
            <a:pPr>
              <a:defRPr sz="1200" b="0" i="0" u="none" strike="noStrike" baseline="0">
                <a:solidFill>
                  <a:srgbClr val="000000"/>
                </a:solidFill>
                <a:latin typeface="+mj-lt"/>
                <a:ea typeface="Calibri Light"/>
                <a:cs typeface="Calibri Light"/>
              </a:defRPr>
            </a:pPr>
            <a:endParaRPr lang="en-US"/>
          </a:p>
        </c:txPr>
        <c:crossAx val="84765696"/>
        <c:crosses val="autoZero"/>
        <c:auto val="1"/>
        <c:lblAlgn val="ctr"/>
        <c:lblOffset val="100"/>
        <c:noMultiLvlLbl val="0"/>
      </c:catAx>
      <c:valAx>
        <c:axId val="84765696"/>
        <c:scaling>
          <c:orientation val="minMax"/>
        </c:scaling>
        <c:delete val="1"/>
        <c:axPos val="b"/>
        <c:numFmt formatCode="0.00%" sourceLinked="1"/>
        <c:majorTickMark val="out"/>
        <c:minorTickMark val="none"/>
        <c:tickLblPos val="nextTo"/>
        <c:crossAx val="84764160"/>
        <c:crosses val="autoZero"/>
        <c:crossBetween val="between"/>
      </c:valAx>
      <c:spPr>
        <a:noFill/>
        <a:ln w="25356">
          <a:noFill/>
        </a:ln>
      </c:spPr>
    </c:plotArea>
    <c:plotVisOnly val="1"/>
    <c:dispBlanksAs val="gap"/>
    <c:showDLblsOverMax val="0"/>
  </c:chart>
  <c:spPr>
    <a:noFill/>
    <a:ln>
      <a:noFill/>
    </a:ln>
  </c:spPr>
  <c:txPr>
    <a:bodyPr/>
    <a:lstStyle/>
    <a:p>
      <a:pPr>
        <a:defRPr sz="1198" b="0" i="0" u="none" strike="noStrike" baseline="0">
          <a:solidFill>
            <a:srgbClr val="000000"/>
          </a:solidFill>
          <a:latin typeface="Calibri Light"/>
          <a:ea typeface="Calibri Light"/>
          <a:cs typeface="Calibri Ligh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994696942330704E-2"/>
          <c:y val="0.36796860298123102"/>
          <c:w val="0.80956082673963103"/>
          <c:h val="0.62259743475461804"/>
        </c:manualLayout>
      </c:layout>
      <c:barChart>
        <c:barDir val="col"/>
        <c:grouping val="stacked"/>
        <c:varyColors val="0"/>
        <c:ser>
          <c:idx val="0"/>
          <c:order val="0"/>
          <c:tx>
            <c:strRef>
              <c:f>Sheet1!$B$1</c:f>
              <c:strCache>
                <c:ptCount val="1"/>
                <c:pt idx="0">
                  <c:v>Support strongly</c:v>
                </c:pt>
              </c:strCache>
            </c:strRef>
          </c:tx>
          <c:spPr>
            <a:solidFill>
              <a:srgbClr val="C00000"/>
            </a:solidFill>
            <a:ln>
              <a:solidFill>
                <a:schemeClr val="bg1"/>
              </a:solidFill>
            </a:ln>
          </c:spPr>
          <c:invertIfNegative val="0"/>
          <c:dLbls>
            <c:spPr>
              <a:noFill/>
              <a:ln>
                <a:noFill/>
              </a:ln>
              <a:effectLst/>
            </c:spPr>
            <c:txPr>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RV in jan 2018</c:v>
                </c:pt>
                <c:pt idx="1">
                  <c:v>RV in Paril 2018</c:v>
                </c:pt>
              </c:strCache>
            </c:strRef>
          </c:cat>
          <c:val>
            <c:numRef>
              <c:f>Sheet1!$B$2:$B$3</c:f>
              <c:numCache>
                <c:formatCode>General</c:formatCode>
                <c:ptCount val="2"/>
                <c:pt idx="0">
                  <c:v>25</c:v>
                </c:pt>
                <c:pt idx="1">
                  <c:v>27</c:v>
                </c:pt>
              </c:numCache>
            </c:numRef>
          </c:val>
          <c:extLst xmlns:c16r2="http://schemas.microsoft.com/office/drawing/2015/06/chart">
            <c:ext xmlns:c16="http://schemas.microsoft.com/office/drawing/2014/chart" uri="{C3380CC4-5D6E-409C-BE32-E72D297353CC}">
              <c16:uniqueId val="{00000000-D00F-4DB6-BFE6-057BEBF16F19}"/>
            </c:ext>
          </c:extLst>
        </c:ser>
        <c:ser>
          <c:idx val="1"/>
          <c:order val="1"/>
          <c:tx>
            <c:strRef>
              <c:f>Sheet1!$C$1</c:f>
              <c:strCache>
                <c:ptCount val="1"/>
                <c:pt idx="0">
                  <c:v>Support somewhat</c:v>
                </c:pt>
              </c:strCache>
            </c:strRef>
          </c:tx>
          <c:spPr>
            <a:solidFill>
              <a:srgbClr val="FF0000"/>
            </a:solidFill>
            <a:ln>
              <a:solidFill>
                <a:schemeClr val="bg1"/>
              </a:solidFill>
            </a:ln>
          </c:spPr>
          <c:invertIfNegative val="0"/>
          <c:dLbls>
            <c:delete val="1"/>
          </c:dLbls>
          <c:cat>
            <c:strRef>
              <c:f>Sheet1!$A$2:$A$3</c:f>
              <c:strCache>
                <c:ptCount val="2"/>
                <c:pt idx="0">
                  <c:v>RV in jan 2018</c:v>
                </c:pt>
                <c:pt idx="1">
                  <c:v>RV in Paril 2018</c:v>
                </c:pt>
              </c:strCache>
            </c:strRef>
          </c:cat>
          <c:val>
            <c:numRef>
              <c:f>Sheet1!$C$2:$C$3</c:f>
              <c:numCache>
                <c:formatCode>General</c:formatCode>
                <c:ptCount val="2"/>
                <c:pt idx="0">
                  <c:v>18</c:v>
                </c:pt>
                <c:pt idx="1">
                  <c:v>19</c:v>
                </c:pt>
              </c:numCache>
            </c:numRef>
          </c:val>
          <c:extLst xmlns:c16r2="http://schemas.microsoft.com/office/drawing/2015/06/chart">
            <c:ext xmlns:c16="http://schemas.microsoft.com/office/drawing/2014/chart" uri="{C3380CC4-5D6E-409C-BE32-E72D297353CC}">
              <c16:uniqueId val="{00000001-D00F-4DB6-BFE6-057BEBF16F19}"/>
            </c:ext>
          </c:extLst>
        </c:ser>
        <c:ser>
          <c:idx val="2"/>
          <c:order val="2"/>
          <c:tx>
            <c:strRef>
              <c:f>Sheet1!$D$1</c:f>
              <c:strCache>
                <c:ptCount val="1"/>
                <c:pt idx="0">
                  <c:v>Total support</c:v>
                </c:pt>
              </c:strCache>
            </c:strRef>
          </c:tx>
          <c:spPr>
            <a:noFill/>
          </c:spPr>
          <c:invertIfNegative val="0"/>
          <c:dLbls>
            <c:spPr>
              <a:noFill/>
              <a:ln>
                <a:noFill/>
              </a:ln>
              <a:effectLst/>
            </c:spPr>
            <c:txPr>
              <a:bodyPr/>
              <a:lstStyle/>
              <a:p>
                <a:pPr>
                  <a:defRPr sz="1800" b="1"/>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RV in jan 2018</c:v>
                </c:pt>
                <c:pt idx="1">
                  <c:v>RV in Paril 2018</c:v>
                </c:pt>
              </c:strCache>
            </c:strRef>
          </c:cat>
          <c:val>
            <c:numRef>
              <c:f>Sheet1!$D$2:$D$3</c:f>
              <c:numCache>
                <c:formatCode>General</c:formatCode>
                <c:ptCount val="2"/>
                <c:pt idx="0">
                  <c:v>43</c:v>
                </c:pt>
                <c:pt idx="1">
                  <c:v>46</c:v>
                </c:pt>
              </c:numCache>
            </c:numRef>
          </c:val>
          <c:extLst xmlns:c16r2="http://schemas.microsoft.com/office/drawing/2015/06/chart">
            <c:ext xmlns:c16="http://schemas.microsoft.com/office/drawing/2014/chart" uri="{C3380CC4-5D6E-409C-BE32-E72D297353CC}">
              <c16:uniqueId val="{00000002-D00F-4DB6-BFE6-057BEBF16F19}"/>
            </c:ext>
          </c:extLst>
        </c:ser>
        <c:ser>
          <c:idx val="3"/>
          <c:order val="3"/>
          <c:tx>
            <c:strRef>
              <c:f>Sheet1!$E$1</c:f>
              <c:strCache>
                <c:ptCount val="1"/>
                <c:pt idx="0">
                  <c:v>Oppose strongly</c:v>
                </c:pt>
              </c:strCache>
            </c:strRef>
          </c:tx>
          <c:spPr>
            <a:solidFill>
              <a:srgbClr val="FFC000"/>
            </a:solidFill>
            <a:ln>
              <a:solidFill>
                <a:schemeClr val="bg1"/>
              </a:solidFill>
            </a:ln>
          </c:spPr>
          <c:invertIfNegative val="0"/>
          <c:dLbls>
            <c:dLbl>
              <c:idx val="0"/>
              <c:tx>
                <c:rich>
                  <a:bodyPr/>
                  <a:lstStyle/>
                  <a:p>
                    <a:r>
                      <a:rPr lang="en-US" sz="1600" dirty="0"/>
                      <a:t>34</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00F-4DB6-BFE6-057BEBF16F19}"/>
                </c:ext>
              </c:extLst>
            </c:dLbl>
            <c:dLbl>
              <c:idx val="1"/>
              <c:tx>
                <c:rich>
                  <a:bodyPr/>
                  <a:lstStyle/>
                  <a:p>
                    <a:r>
                      <a:rPr lang="en-US" sz="1600" dirty="0"/>
                      <a:t>32</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00F-4DB6-BFE6-057BEBF16F19}"/>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00F-4DB6-BFE6-057BEBF16F19}"/>
                </c:ext>
              </c:extLst>
            </c:dLbl>
            <c:dLbl>
              <c:idx val="3"/>
              <c:tx>
                <c:rich>
                  <a:bodyPr/>
                  <a:lstStyle/>
                  <a:p>
                    <a:r>
                      <a:rPr lang="en-US" sz="1600"/>
                      <a:t>12</a:t>
                    </a:r>
                    <a:endParaRPr lang="en-US"/>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00F-4DB6-BFE6-057BEBF16F19}"/>
                </c:ext>
              </c:extLst>
            </c:dLbl>
            <c:dLbl>
              <c:idx val="4"/>
              <c:tx>
                <c:rich>
                  <a:bodyPr/>
                  <a:lstStyle/>
                  <a:p>
                    <a:r>
                      <a:rPr lang="en-US" sz="1600"/>
                      <a:t>12</a:t>
                    </a:r>
                    <a:endParaRPr lang="en-US"/>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00F-4DB6-BFE6-057BEBF16F19}"/>
                </c:ext>
              </c:extLst>
            </c:dLbl>
            <c:dLbl>
              <c:idx val="5"/>
              <c:tx>
                <c:rich>
                  <a:bodyPr/>
                  <a:lstStyle/>
                  <a:p>
                    <a:r>
                      <a:rPr lang="en-US" sz="1600"/>
                      <a:t>19</a:t>
                    </a:r>
                    <a:endParaRPr lang="en-US"/>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00F-4DB6-BFE6-057BEBF16F19}"/>
                </c:ext>
              </c:extLst>
            </c:dLbl>
            <c:dLbl>
              <c:idx val="6"/>
              <c:tx>
                <c:rich>
                  <a:bodyPr/>
                  <a:lstStyle/>
                  <a:p>
                    <a:r>
                      <a:rPr lang="en-US" sz="1600"/>
                      <a:t>12</a:t>
                    </a:r>
                    <a:endParaRPr lang="en-US"/>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00F-4DB6-BFE6-057BEBF16F19}"/>
                </c:ext>
              </c:extLst>
            </c:dLbl>
            <c:dLbl>
              <c:idx val="7"/>
              <c:tx>
                <c:rich>
                  <a:bodyPr/>
                  <a:lstStyle/>
                  <a:p>
                    <a:r>
                      <a:rPr lang="en-US" sz="1600"/>
                      <a:t>18</a:t>
                    </a:r>
                    <a:endParaRPr lang="en-US"/>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00F-4DB6-BFE6-057BEBF16F19}"/>
                </c:ext>
              </c:extLst>
            </c:dLbl>
            <c:dLbl>
              <c:idx val="8"/>
              <c:tx>
                <c:rich>
                  <a:bodyPr/>
                  <a:lstStyle/>
                  <a:p>
                    <a:r>
                      <a:rPr lang="en-US" sz="1600"/>
                      <a:t>22</a:t>
                    </a:r>
                    <a:endParaRPr lang="en-US"/>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00F-4DB6-BFE6-057BEBF16F19}"/>
                </c:ext>
              </c:extLst>
            </c:dLbl>
            <c:spPr>
              <a:noFill/>
              <a:ln>
                <a:noFill/>
              </a:ln>
              <a:effectLst/>
            </c:spPr>
            <c:txPr>
              <a:bodyPr/>
              <a:lstStyle/>
              <a:p>
                <a:pPr>
                  <a:defRPr sz="2000" b="1">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RV in jan 2018</c:v>
                </c:pt>
                <c:pt idx="1">
                  <c:v>RV in Paril 2018</c:v>
                </c:pt>
              </c:strCache>
            </c:strRef>
          </c:cat>
          <c:val>
            <c:numRef>
              <c:f>Sheet1!$E$2:$E$3</c:f>
              <c:numCache>
                <c:formatCode>General</c:formatCode>
                <c:ptCount val="2"/>
                <c:pt idx="0">
                  <c:v>-34</c:v>
                </c:pt>
                <c:pt idx="1">
                  <c:v>-32</c:v>
                </c:pt>
              </c:numCache>
            </c:numRef>
          </c:val>
          <c:extLst xmlns:c16r2="http://schemas.microsoft.com/office/drawing/2015/06/chart">
            <c:ext xmlns:c16="http://schemas.microsoft.com/office/drawing/2014/chart" uri="{C3380CC4-5D6E-409C-BE32-E72D297353CC}">
              <c16:uniqueId val="{0000000C-D00F-4DB6-BFE6-057BEBF16F19}"/>
            </c:ext>
          </c:extLst>
        </c:ser>
        <c:ser>
          <c:idx val="4"/>
          <c:order val="4"/>
          <c:tx>
            <c:strRef>
              <c:f>Sheet1!$F$1</c:f>
              <c:strCache>
                <c:ptCount val="1"/>
                <c:pt idx="0">
                  <c:v>Oppose somewhat</c:v>
                </c:pt>
              </c:strCache>
            </c:strRef>
          </c:tx>
          <c:spPr>
            <a:solidFill>
              <a:srgbClr val="FFFF00"/>
            </a:solidFill>
            <a:ln>
              <a:solidFill>
                <a:schemeClr val="bg1"/>
              </a:solidFill>
            </a:ln>
          </c:spPr>
          <c:invertIfNegative val="0"/>
          <c:dLbls>
            <c:delete val="1"/>
          </c:dLbls>
          <c:cat>
            <c:strRef>
              <c:f>Sheet1!$A$2:$A$3</c:f>
              <c:strCache>
                <c:ptCount val="2"/>
                <c:pt idx="0">
                  <c:v>RV in jan 2018</c:v>
                </c:pt>
                <c:pt idx="1">
                  <c:v>RV in Paril 2018</c:v>
                </c:pt>
              </c:strCache>
            </c:strRef>
          </c:cat>
          <c:val>
            <c:numRef>
              <c:f>Sheet1!$F$2:$F$3</c:f>
              <c:numCache>
                <c:formatCode>General</c:formatCode>
                <c:ptCount val="2"/>
                <c:pt idx="0">
                  <c:v>-12</c:v>
                </c:pt>
                <c:pt idx="1">
                  <c:v>-12</c:v>
                </c:pt>
              </c:numCache>
            </c:numRef>
          </c:val>
          <c:extLst xmlns:c16r2="http://schemas.microsoft.com/office/drawing/2015/06/chart">
            <c:ext xmlns:c16="http://schemas.microsoft.com/office/drawing/2014/chart" uri="{C3380CC4-5D6E-409C-BE32-E72D297353CC}">
              <c16:uniqueId val="{0000000D-D00F-4DB6-BFE6-057BEBF16F19}"/>
            </c:ext>
          </c:extLst>
        </c:ser>
        <c:ser>
          <c:idx val="5"/>
          <c:order val="5"/>
          <c:tx>
            <c:strRef>
              <c:f>Sheet1!$G$1</c:f>
              <c:strCache>
                <c:ptCount val="1"/>
                <c:pt idx="0">
                  <c:v>Total oppose</c:v>
                </c:pt>
              </c:strCache>
            </c:strRef>
          </c:tx>
          <c:spPr>
            <a:noFill/>
          </c:spPr>
          <c:invertIfNegative val="0"/>
          <c:dLbls>
            <c:dLbl>
              <c:idx val="0"/>
              <c:tx>
                <c:rich>
                  <a:bodyPr/>
                  <a:lstStyle/>
                  <a:p>
                    <a:r>
                      <a:rPr lang="en-US" sz="1600" dirty="0"/>
                      <a:t>46</a:t>
                    </a:r>
                    <a:endParaRPr lang="en-US" dirty="0"/>
                  </a:p>
                </c:rich>
              </c:tx>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D00F-4DB6-BFE6-057BEBF16F19}"/>
                </c:ext>
              </c:extLst>
            </c:dLbl>
            <c:dLbl>
              <c:idx val="1"/>
              <c:tx>
                <c:rich>
                  <a:bodyPr/>
                  <a:lstStyle/>
                  <a:p>
                    <a:r>
                      <a:rPr lang="en-US" sz="1600" dirty="0"/>
                      <a:t>44</a:t>
                    </a:r>
                    <a:endParaRPr lang="en-US" dirty="0"/>
                  </a:p>
                </c:rich>
              </c:tx>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D00F-4DB6-BFE6-057BEBF16F19}"/>
                </c:ext>
              </c:extLst>
            </c:dLbl>
            <c:dLbl>
              <c:idx val="2"/>
              <c:tx>
                <c:rich>
                  <a:bodyPr/>
                  <a:lstStyle/>
                  <a:p>
                    <a:r>
                      <a:rPr lang="en-US" sz="1600"/>
                      <a:t>5</a:t>
                    </a:r>
                    <a:endParaRPr lang="en-US"/>
                  </a:p>
                </c:rich>
              </c:tx>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D00F-4DB6-BFE6-057BEBF16F19}"/>
                </c:ext>
              </c:extLst>
            </c:dLbl>
            <c:dLbl>
              <c:idx val="3"/>
              <c:tx>
                <c:rich>
                  <a:bodyPr/>
                  <a:lstStyle/>
                  <a:p>
                    <a:r>
                      <a:rPr lang="en-US" sz="1600"/>
                      <a:t>20</a:t>
                    </a:r>
                    <a:endParaRPr lang="en-US"/>
                  </a:p>
                </c:rich>
              </c:tx>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D00F-4DB6-BFE6-057BEBF16F19}"/>
                </c:ext>
              </c:extLst>
            </c:dLbl>
            <c:dLbl>
              <c:idx val="4"/>
              <c:tx>
                <c:rich>
                  <a:bodyPr/>
                  <a:lstStyle/>
                  <a:p>
                    <a:r>
                      <a:rPr lang="en-US" sz="1600"/>
                      <a:t>28</a:t>
                    </a:r>
                    <a:endParaRPr lang="en-US"/>
                  </a:p>
                </c:rich>
              </c:tx>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D00F-4DB6-BFE6-057BEBF16F19}"/>
                </c:ext>
              </c:extLst>
            </c:dLbl>
            <c:dLbl>
              <c:idx val="5"/>
              <c:tx>
                <c:rich>
                  <a:bodyPr/>
                  <a:lstStyle/>
                  <a:p>
                    <a:r>
                      <a:rPr lang="en-US" sz="1600"/>
                      <a:t>34</a:t>
                    </a:r>
                    <a:endParaRPr lang="en-US"/>
                  </a:p>
                </c:rich>
              </c:tx>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D00F-4DB6-BFE6-057BEBF16F19}"/>
                </c:ext>
              </c:extLst>
            </c:dLbl>
            <c:dLbl>
              <c:idx val="6"/>
              <c:tx>
                <c:rich>
                  <a:bodyPr/>
                  <a:lstStyle/>
                  <a:p>
                    <a:r>
                      <a:rPr lang="en-US" sz="1600"/>
                      <a:t>28</a:t>
                    </a:r>
                    <a:endParaRPr lang="en-US"/>
                  </a:p>
                </c:rich>
              </c:tx>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D00F-4DB6-BFE6-057BEBF16F19}"/>
                </c:ext>
              </c:extLst>
            </c:dLbl>
            <c:dLbl>
              <c:idx val="7"/>
              <c:tx>
                <c:rich>
                  <a:bodyPr/>
                  <a:lstStyle/>
                  <a:p>
                    <a:r>
                      <a:rPr lang="en-US" sz="1600"/>
                      <a:t>31</a:t>
                    </a:r>
                    <a:endParaRPr lang="en-US"/>
                  </a:p>
                </c:rich>
              </c:tx>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D00F-4DB6-BFE6-057BEBF16F19}"/>
                </c:ext>
              </c:extLst>
            </c:dLbl>
            <c:dLbl>
              <c:idx val="8"/>
              <c:tx>
                <c:rich>
                  <a:bodyPr/>
                  <a:lstStyle/>
                  <a:p>
                    <a:r>
                      <a:rPr lang="en-US" sz="1600"/>
                      <a:t>44</a:t>
                    </a:r>
                    <a:endParaRPr lang="en-US"/>
                  </a:p>
                </c:rich>
              </c:tx>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D00F-4DB6-BFE6-057BEBF16F19}"/>
                </c:ext>
              </c:extLst>
            </c:dLbl>
            <c:spPr>
              <a:noFill/>
              <a:ln>
                <a:noFill/>
              </a:ln>
              <a:effectLst/>
            </c:spPr>
            <c:txPr>
              <a:bodyPr/>
              <a:lstStyle/>
              <a:p>
                <a:pPr>
                  <a:defRPr sz="1800" b="1"/>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RV in jan 2018</c:v>
                </c:pt>
                <c:pt idx="1">
                  <c:v>RV in Paril 2018</c:v>
                </c:pt>
              </c:strCache>
            </c:strRef>
          </c:cat>
          <c:val>
            <c:numRef>
              <c:f>Sheet1!$G$2:$G$3</c:f>
              <c:numCache>
                <c:formatCode>General</c:formatCode>
                <c:ptCount val="2"/>
                <c:pt idx="0">
                  <c:v>-46</c:v>
                </c:pt>
                <c:pt idx="1">
                  <c:v>-44</c:v>
                </c:pt>
              </c:numCache>
            </c:numRef>
          </c:val>
          <c:extLst xmlns:c16r2="http://schemas.microsoft.com/office/drawing/2015/06/chart">
            <c:ext xmlns:c16="http://schemas.microsoft.com/office/drawing/2014/chart" uri="{C3380CC4-5D6E-409C-BE32-E72D297353CC}">
              <c16:uniqueId val="{00000017-D00F-4DB6-BFE6-057BEBF16F19}"/>
            </c:ext>
          </c:extLst>
        </c:ser>
        <c:dLbls>
          <c:dLblPos val="ctr"/>
          <c:showLegendKey val="0"/>
          <c:showVal val="1"/>
          <c:showCatName val="0"/>
          <c:showSerName val="0"/>
          <c:showPercent val="0"/>
          <c:showBubbleSize val="0"/>
        </c:dLbls>
        <c:gapWidth val="40"/>
        <c:overlap val="100"/>
        <c:axId val="83807232"/>
        <c:axId val="83727104"/>
      </c:barChart>
      <c:catAx>
        <c:axId val="83807232"/>
        <c:scaling>
          <c:orientation val="minMax"/>
        </c:scaling>
        <c:delete val="1"/>
        <c:axPos val="b"/>
        <c:numFmt formatCode="General" sourceLinked="1"/>
        <c:majorTickMark val="out"/>
        <c:minorTickMark val="none"/>
        <c:tickLblPos val="nextTo"/>
        <c:crossAx val="83727104"/>
        <c:crosses val="autoZero"/>
        <c:auto val="1"/>
        <c:lblAlgn val="ctr"/>
        <c:lblOffset val="100"/>
        <c:noMultiLvlLbl val="0"/>
      </c:catAx>
      <c:valAx>
        <c:axId val="83727104"/>
        <c:scaling>
          <c:orientation val="minMax"/>
          <c:max val="90"/>
          <c:min val="-80"/>
        </c:scaling>
        <c:delete val="1"/>
        <c:axPos val="l"/>
        <c:majorGridlines>
          <c:spPr>
            <a:ln>
              <a:noFill/>
            </a:ln>
          </c:spPr>
        </c:majorGridlines>
        <c:numFmt formatCode="#,##0.00" sourceLinked="0"/>
        <c:majorTickMark val="out"/>
        <c:minorTickMark val="none"/>
        <c:tickLblPos val="nextTo"/>
        <c:crossAx val="83807232"/>
        <c:crosses val="autoZero"/>
        <c:crossBetween val="between"/>
        <c:majorUnit val="25"/>
        <c:minorUnit val="10"/>
      </c:valAx>
      <c:spPr>
        <a:noFill/>
      </c:spPr>
    </c:plotArea>
    <c:legend>
      <c:legendPos val="t"/>
      <c:legendEntry>
        <c:idx val="2"/>
        <c:delete val="1"/>
      </c:legendEntry>
      <c:legendEntry>
        <c:idx val="5"/>
        <c:delete val="1"/>
      </c:legendEntry>
      <c:layout>
        <c:manualLayout>
          <c:xMode val="edge"/>
          <c:yMode val="edge"/>
          <c:x val="8.1839111071446202E-2"/>
          <c:y val="0.20664923594427101"/>
          <c:w val="0.772857911533542"/>
          <c:h val="5.1967599134562899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lineMarker"/>
        <c:varyColors val="0"/>
        <c:ser>
          <c:idx val="0"/>
          <c:order val="0"/>
          <c:tx>
            <c:strRef>
              <c:f>Sheet1!$B$1</c:f>
              <c:strCache>
                <c:ptCount val="1"/>
                <c:pt idx="0">
                  <c:v>Y-Values</c:v>
                </c:pt>
              </c:strCache>
            </c:strRef>
          </c:tx>
          <c:xVal>
            <c:numRef>
              <c:f>Sheet1!$A$2:$A$4</c:f>
              <c:numCache>
                <c:formatCode>General</c:formatCode>
                <c:ptCount val="3"/>
                <c:pt idx="0">
                  <c:v>0.7</c:v>
                </c:pt>
                <c:pt idx="1">
                  <c:v>1.8</c:v>
                </c:pt>
                <c:pt idx="2">
                  <c:v>2.6</c:v>
                </c:pt>
              </c:numCache>
            </c:numRef>
          </c:xVal>
          <c:yVal>
            <c:numRef>
              <c:f>Sheet1!$B$2:$B$4</c:f>
              <c:numCache>
                <c:formatCode>General</c:formatCode>
                <c:ptCount val="3"/>
                <c:pt idx="0">
                  <c:v>2.7</c:v>
                </c:pt>
                <c:pt idx="1">
                  <c:v>3.2</c:v>
                </c:pt>
                <c:pt idx="2">
                  <c:v>0.8</c:v>
                </c:pt>
              </c:numCache>
            </c:numRef>
          </c:yVal>
          <c:smooth val="0"/>
          <c:extLst xmlns:c16r2="http://schemas.microsoft.com/office/drawing/2015/06/chart">
            <c:ext xmlns:c16="http://schemas.microsoft.com/office/drawing/2014/chart" uri="{C3380CC4-5D6E-409C-BE32-E72D297353CC}">
              <c16:uniqueId val="{00000000-6FD1-4F71-8DFF-432759593D8D}"/>
            </c:ext>
          </c:extLst>
        </c:ser>
        <c:dLbls>
          <c:showLegendKey val="0"/>
          <c:showVal val="0"/>
          <c:showCatName val="0"/>
          <c:showSerName val="0"/>
          <c:showPercent val="0"/>
          <c:showBubbleSize val="0"/>
        </c:dLbls>
        <c:axId val="83826176"/>
        <c:axId val="83827712"/>
      </c:scatterChart>
      <c:valAx>
        <c:axId val="83826176"/>
        <c:scaling>
          <c:orientation val="minMax"/>
        </c:scaling>
        <c:delete val="0"/>
        <c:axPos val="b"/>
        <c:numFmt formatCode="General" sourceLinked="1"/>
        <c:majorTickMark val="out"/>
        <c:minorTickMark val="none"/>
        <c:tickLblPos val="nextTo"/>
        <c:crossAx val="83827712"/>
        <c:crosses val="autoZero"/>
        <c:crossBetween val="midCat"/>
      </c:valAx>
      <c:valAx>
        <c:axId val="83827712"/>
        <c:scaling>
          <c:orientation val="minMax"/>
        </c:scaling>
        <c:delete val="0"/>
        <c:axPos val="l"/>
        <c:majorGridlines/>
        <c:numFmt formatCode="General" sourceLinked="1"/>
        <c:majorTickMark val="out"/>
        <c:minorTickMark val="none"/>
        <c:tickLblPos val="nextTo"/>
        <c:crossAx val="83826176"/>
        <c:crosses val="autoZero"/>
        <c:crossBetween val="midCat"/>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900B90A-39BF-0C48-A8B0-3DDC2EC75DA2}" type="datetimeFigureOut">
              <a:rPr lang="en-US" smtClean="0"/>
              <a:t>05/31/2018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C5C2E495-3AFF-7E4F-B915-9A8B328CFE7B}" type="slidenum">
              <a:rPr lang="en-US" smtClean="0"/>
              <a:t>‹#›</a:t>
            </a:fld>
            <a:endParaRPr lang="en-US"/>
          </a:p>
        </p:txBody>
      </p:sp>
    </p:spTree>
    <p:extLst>
      <p:ext uri="{BB962C8B-B14F-4D97-AF65-F5344CB8AC3E}">
        <p14:creationId xmlns:p14="http://schemas.microsoft.com/office/powerpoint/2010/main" val="2011961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D7C1B-E191-4952-A88E-B82817202605}" type="slidenum">
              <a:rPr lang="en-US" smtClean="0"/>
              <a:t>4</a:t>
            </a:fld>
            <a:endParaRPr lang="en-US"/>
          </a:p>
        </p:txBody>
      </p:sp>
    </p:spTree>
    <p:extLst>
      <p:ext uri="{BB962C8B-B14F-4D97-AF65-F5344CB8AC3E}">
        <p14:creationId xmlns:p14="http://schemas.microsoft.com/office/powerpoint/2010/main" val="3016636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Shape 1169"/>
          <p:cNvSpPr txBox="1">
            <a:spLocks noGrp="1"/>
          </p:cNvSpPr>
          <p:nvPr>
            <p:ph type="body" idx="1"/>
          </p:nvPr>
        </p:nvSpPr>
        <p:spPr>
          <a:xfrm>
            <a:off x="688182" y="4415791"/>
            <a:ext cx="5505450" cy="4183379"/>
          </a:xfrm>
          <a:prstGeom prst="rect">
            <a:avLst/>
          </a:prstGeom>
        </p:spPr>
        <p:txBody>
          <a:bodyPr lIns="91423" tIns="91423" rIns="91423" bIns="91423" anchor="t" anchorCtr="0">
            <a:noAutofit/>
          </a:bodyPr>
          <a:lstStyle/>
          <a:p>
            <a:endParaRPr/>
          </a:p>
        </p:txBody>
      </p:sp>
      <p:sp>
        <p:nvSpPr>
          <p:cNvPr id="1170" name="Shape 1170"/>
          <p:cNvSpPr>
            <a:spLocks noGrp="1" noRot="1" noChangeAspect="1"/>
          </p:cNvSpPr>
          <p:nvPr>
            <p:ph type="sldImg" idx="2"/>
          </p:nvPr>
        </p:nvSpPr>
        <p:spPr>
          <a:xfrm>
            <a:off x="11191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15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8179" y="4415789"/>
            <a:ext cx="5505300" cy="4183500"/>
          </a:xfrm>
          <a:prstGeom prst="rect">
            <a:avLst/>
          </a:prstGeom>
        </p:spPr>
        <p:txBody>
          <a:bodyPr lIns="91423" tIns="91423" rIns="91423" bIns="91423" anchor="t" anchorCtr="0">
            <a:noAutofit/>
          </a:bodyPr>
          <a:lstStyle/>
          <a:p>
            <a:endParaRPr/>
          </a:p>
        </p:txBody>
      </p:sp>
      <p:sp>
        <p:nvSpPr>
          <p:cNvPr id="528" name="Shape 528"/>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565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charset="0"/>
                <a:cs typeface="ＭＳ Ｐゴシック" charset="0"/>
              </a:rPr>
              <a:t>We are not content to just stop the </a:t>
            </a:r>
            <a:r>
              <a:rPr lang="en-US" i="1" dirty="0">
                <a:ea typeface="ＭＳ Ｐゴシック" charset="0"/>
                <a:cs typeface="ＭＳ Ｐゴシック" charset="0"/>
              </a:rPr>
              <a:t>Trump Agenda;</a:t>
            </a:r>
            <a:r>
              <a:rPr lang="en-US" dirty="0">
                <a:ea typeface="ＭＳ Ｐゴシック" charset="0"/>
                <a:cs typeface="ＭＳ Ｐゴシック" charset="0"/>
              </a:rPr>
              <a:t> we are intent on going on the offense for our vision of America. </a:t>
            </a:r>
            <a:endParaRPr lang="en-US" b="1" dirty="0"/>
          </a:p>
        </p:txBody>
      </p:sp>
      <p:sp>
        <p:nvSpPr>
          <p:cNvPr id="4" name="Slide Number Placeholder 3"/>
          <p:cNvSpPr>
            <a:spLocks noGrp="1"/>
          </p:cNvSpPr>
          <p:nvPr>
            <p:ph type="sldNum" sz="quarter" idx="10"/>
          </p:nvPr>
        </p:nvSpPr>
        <p:spPr/>
        <p:txBody>
          <a:bodyPr/>
          <a:lstStyle/>
          <a:p>
            <a:pPr>
              <a:defRPr/>
            </a:pPr>
            <a:fld id="{2E87CC67-D5D6-F74B-97CF-AFD9AEB9D6D0}" type="slidenum">
              <a:rPr lang="en-US" smtClean="0"/>
              <a:pPr>
                <a:defRPr/>
              </a:pPr>
              <a:t>6</a:t>
            </a:fld>
            <a:endParaRPr lang="en-US"/>
          </a:p>
        </p:txBody>
      </p:sp>
    </p:spTree>
    <p:extLst>
      <p:ext uri="{BB962C8B-B14F-4D97-AF65-F5344CB8AC3E}">
        <p14:creationId xmlns:p14="http://schemas.microsoft.com/office/powerpoint/2010/main" val="403974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8182" y="4415791"/>
            <a:ext cx="5505450" cy="4183379"/>
          </a:xfrm>
          <a:prstGeom prst="rect">
            <a:avLst/>
          </a:prstGeom>
        </p:spPr>
        <p:txBody>
          <a:bodyPr lIns="91423" tIns="91423" rIns="91423" bIns="91423" anchor="t" anchorCtr="0">
            <a:noAutofit/>
          </a:bodyPr>
          <a:lstStyle/>
          <a:p>
            <a:endParaRPr lang="en-US" dirty="0"/>
          </a:p>
        </p:txBody>
      </p:sp>
      <p:sp>
        <p:nvSpPr>
          <p:cNvPr id="272" name="Shape 272"/>
          <p:cNvSpPr>
            <a:spLocks noGrp="1" noRot="1" noChangeAspect="1"/>
          </p:cNvSpPr>
          <p:nvPr>
            <p:ph type="sldImg" idx="2"/>
          </p:nvPr>
        </p:nvSpPr>
        <p:spPr>
          <a:xfrm>
            <a:off x="11191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15</a:t>
            </a:fld>
            <a:endParaRPr lang="en-US"/>
          </a:p>
        </p:txBody>
      </p:sp>
    </p:spTree>
    <p:extLst>
      <p:ext uri="{BB962C8B-B14F-4D97-AF65-F5344CB8AC3E}">
        <p14:creationId xmlns:p14="http://schemas.microsoft.com/office/powerpoint/2010/main" val="44282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16</a:t>
            </a:fld>
            <a:endParaRPr lang="en-US"/>
          </a:p>
        </p:txBody>
      </p:sp>
    </p:spTree>
    <p:extLst>
      <p:ext uri="{BB962C8B-B14F-4D97-AF65-F5344CB8AC3E}">
        <p14:creationId xmlns:p14="http://schemas.microsoft.com/office/powerpoint/2010/main" val="374123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18</a:t>
            </a:fld>
            <a:endParaRPr lang="en-US" dirty="0"/>
          </a:p>
        </p:txBody>
      </p:sp>
    </p:spTree>
    <p:extLst>
      <p:ext uri="{BB962C8B-B14F-4D97-AF65-F5344CB8AC3E}">
        <p14:creationId xmlns:p14="http://schemas.microsoft.com/office/powerpoint/2010/main" val="315219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504">
              <a:defRPr/>
            </a:pPr>
            <a:endParaRPr lang="en-US" b="0" i="0" baseline="0" dirty="0"/>
          </a:p>
        </p:txBody>
      </p:sp>
      <p:sp>
        <p:nvSpPr>
          <p:cNvPr id="4" name="Slide Number Placeholder 3"/>
          <p:cNvSpPr>
            <a:spLocks noGrp="1"/>
          </p:cNvSpPr>
          <p:nvPr>
            <p:ph type="sldNum" sz="quarter" idx="10"/>
          </p:nvPr>
        </p:nvSpPr>
        <p:spPr/>
        <p:txBody>
          <a:bodyPr/>
          <a:lstStyle/>
          <a:p>
            <a:fld id="{3B941D87-F38B-4776-BF95-7E907B4D8F6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89219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8182" y="4415791"/>
            <a:ext cx="5505450" cy="4183379"/>
          </a:xfrm>
          <a:prstGeom prst="rect">
            <a:avLst/>
          </a:prstGeom>
        </p:spPr>
        <p:txBody>
          <a:bodyPr lIns="91423" tIns="91423" rIns="91423" bIns="91423" anchor="t" anchorCtr="0">
            <a:noAutofit/>
          </a:bodyPr>
          <a:lstStyle/>
          <a:p>
            <a:endParaRPr lang="en-US" dirty="0"/>
          </a:p>
        </p:txBody>
      </p:sp>
      <p:sp>
        <p:nvSpPr>
          <p:cNvPr id="272" name="Shape 272"/>
          <p:cNvSpPr>
            <a:spLocks noGrp="1" noRot="1" noChangeAspect="1"/>
          </p:cNvSpPr>
          <p:nvPr>
            <p:ph type="sldImg" idx="2"/>
          </p:nvPr>
        </p:nvSpPr>
        <p:spPr>
          <a:xfrm>
            <a:off x="11191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37</a:t>
            </a:fld>
            <a:endParaRPr lang="en-US" dirty="0"/>
          </a:p>
        </p:txBody>
      </p:sp>
    </p:spTree>
    <p:extLst>
      <p:ext uri="{BB962C8B-B14F-4D97-AF65-F5344CB8AC3E}">
        <p14:creationId xmlns:p14="http://schemas.microsoft.com/office/powerpoint/2010/main" val="1060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C6E48E-FF5F-2D4E-923F-4385E840048A}" type="datetimeFigureOut">
              <a:rPr lang="en-US" smtClean="0"/>
              <a:t>05/31/2018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EDC13-A7E6-9B4F-8B5B-383C3B65E3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6E48E-FF5F-2D4E-923F-4385E840048A}" type="datetimeFigureOut">
              <a:rPr lang="en-US" smtClean="0"/>
              <a:t>05/31/2018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EDC13-A7E6-9B4F-8B5B-383C3B65E3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C6E48E-FF5F-2D4E-923F-4385E840048A}" type="datetimeFigureOut">
              <a:rPr lang="en-US" smtClean="0"/>
              <a:t>05/31/2018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EDC13-A7E6-9B4F-8B5B-383C3B65E3A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6E48E-FF5F-2D4E-923F-4385E840048A}" type="datetimeFigureOut">
              <a:rPr lang="en-US" smtClean="0"/>
              <a:t>05/31/2018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EDC13-A7E6-9B4F-8B5B-383C3B65E3A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C6E48E-FF5F-2D4E-923F-4385E840048A}" type="datetimeFigureOut">
              <a:rPr lang="en-US" smtClean="0"/>
              <a:t>05/31/2018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EDC13-A7E6-9B4F-8B5B-383C3B65E3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AC6E48E-FF5F-2D4E-923F-4385E840048A}" type="datetimeFigureOut">
              <a:rPr lang="en-US" smtClean="0"/>
              <a:t>05/31/2018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EDC13-A7E6-9B4F-8B5B-383C3B65E3A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C6E48E-FF5F-2D4E-923F-4385E840048A}" type="datetimeFigureOut">
              <a:rPr lang="en-US" smtClean="0"/>
              <a:t>05/31/2018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EDC13-A7E6-9B4F-8B5B-383C3B65E3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C6E48E-FF5F-2D4E-923F-4385E840048A}" type="datetimeFigureOut">
              <a:rPr lang="en-US" smtClean="0"/>
              <a:t>05/31/2018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EDC13-A7E6-9B4F-8B5B-383C3B65E3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AC6E48E-FF5F-2D4E-923F-4385E840048A}" type="datetimeFigureOut">
              <a:rPr lang="en-US" smtClean="0"/>
              <a:t>05/31/2018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EDC13-A7E6-9B4F-8B5B-383C3B65E3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AC6E48E-FF5F-2D4E-923F-4385E840048A}" type="datetimeFigureOut">
              <a:rPr lang="en-US" smtClean="0"/>
              <a:t>05/31/2018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EDC13-A7E6-9B4F-8B5B-383C3B65E3A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6E48E-FF5F-2D4E-923F-4385E840048A}" type="datetimeFigureOut">
              <a:rPr lang="en-US" smtClean="0"/>
              <a:t>05/31/2018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EDC13-A7E6-9B4F-8B5B-383C3B65E3A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AC6E48E-FF5F-2D4E-923F-4385E840048A}" type="datetimeFigureOut">
              <a:rPr lang="en-US" smtClean="0"/>
              <a:t>05/31/2018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DDEDC13-A7E6-9B4F-8B5B-383C3B65E3A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rotWithShape="1">
          <a:blip r:embed="rId2">
            <a:extLst>
              <a:ext uri="{BEBA8EAE-BF5A-486C-A8C5-ECC9F3942E4B}">
                <a14:imgProps xmlns:a14="http://schemas.microsoft.com/office/drawing/2010/main">
                  <a14:imgLayer r:embed="rId3">
                    <a14:imgEffect>
                      <a14:backgroundRemoval t="4000" b="94667" l="0" r="99111">
                        <a14:foregroundMark x1="74222" y1="18667" x2="74222" y2="18667"/>
                        <a14:foregroundMark x1="32000" y1="17333" x2="32000" y2="17333"/>
                        <a14:foregroundMark x1="21778" y1="47111" x2="21778" y2="47111"/>
                      </a14:backgroundRemoval>
                    </a14:imgEffect>
                    <a14:imgEffect>
                      <a14:artisticTexturizer/>
                    </a14:imgEffect>
                  </a14:imgLayer>
                </a14:imgProps>
              </a:ext>
              <a:ext uri="{28A0092B-C50C-407E-A947-70E740481C1C}">
                <a14:useLocalDpi xmlns:a14="http://schemas.microsoft.com/office/drawing/2010/main" val="0"/>
              </a:ext>
            </a:extLst>
          </a:blip>
          <a:srcRect t="5662" b="4472"/>
          <a:stretch/>
        </p:blipFill>
        <p:spPr>
          <a:xfrm>
            <a:off x="3242172" y="328899"/>
            <a:ext cx="5729102" cy="5148539"/>
          </a:xfrm>
          <a:prstGeom prst="rect">
            <a:avLst/>
          </a:prstGeom>
          <a:noFill/>
          <a:ln>
            <a:noFill/>
          </a:ln>
        </p:spPr>
      </p:pic>
      <p:sp>
        <p:nvSpPr>
          <p:cNvPr id="2" name="Title 1"/>
          <p:cNvSpPr>
            <a:spLocks noGrp="1"/>
          </p:cNvSpPr>
          <p:nvPr>
            <p:ph type="ctrTitle"/>
          </p:nvPr>
        </p:nvSpPr>
        <p:spPr>
          <a:xfrm>
            <a:off x="-397552" y="3912756"/>
            <a:ext cx="7044646" cy="1470025"/>
          </a:xfrm>
        </p:spPr>
        <p:txBody>
          <a:bodyPr/>
          <a:lstStyle/>
          <a:p>
            <a:r>
              <a:rPr lang="en-US" b="1" dirty="0" smtClean="0">
                <a:solidFill>
                  <a:srgbClr val="000000"/>
                </a:solidFill>
              </a:rPr>
              <a:t>Building Political Power</a:t>
            </a:r>
            <a:endParaRPr lang="en-US" b="1" dirty="0">
              <a:solidFill>
                <a:srgbClr val="000000"/>
              </a:solidFill>
            </a:endParaRPr>
          </a:p>
        </p:txBody>
      </p:sp>
      <p:sp>
        <p:nvSpPr>
          <p:cNvPr id="3" name="Subtitle 2"/>
          <p:cNvSpPr>
            <a:spLocks noGrp="1"/>
          </p:cNvSpPr>
          <p:nvPr>
            <p:ph type="subTitle" idx="1"/>
          </p:nvPr>
        </p:nvSpPr>
        <p:spPr>
          <a:xfrm>
            <a:off x="172662" y="5178359"/>
            <a:ext cx="6400800" cy="1302128"/>
          </a:xfrm>
        </p:spPr>
        <p:txBody>
          <a:bodyPr>
            <a:normAutofit/>
          </a:bodyPr>
          <a:lstStyle/>
          <a:p>
            <a:pPr algn="l">
              <a:spcBef>
                <a:spcPts val="0"/>
              </a:spcBef>
            </a:pPr>
            <a:r>
              <a:rPr lang="en-US" sz="3200" i="1" dirty="0" smtClean="0">
                <a:solidFill>
                  <a:srgbClr val="000000"/>
                </a:solidFill>
              </a:rPr>
              <a:t>Political Boot Camp</a:t>
            </a:r>
          </a:p>
          <a:p>
            <a:pPr algn="l">
              <a:spcBef>
                <a:spcPts val="0"/>
              </a:spcBef>
            </a:pPr>
            <a:r>
              <a:rPr lang="en-US" sz="3200" i="1" dirty="0" smtClean="0">
                <a:solidFill>
                  <a:srgbClr val="000000"/>
                </a:solidFill>
              </a:rPr>
              <a:t>May 1, 2018</a:t>
            </a:r>
          </a:p>
        </p:txBody>
      </p:sp>
      <p:sp>
        <p:nvSpPr>
          <p:cNvPr id="5" name="TextBox 4"/>
          <p:cNvSpPr txBox="1"/>
          <p:nvPr/>
        </p:nvSpPr>
        <p:spPr>
          <a:xfrm>
            <a:off x="138040" y="4877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05904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81000" y="502064"/>
            <a:ext cx="8001000" cy="808037"/>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b="1" i="0" u="none" strike="noStrike" cap="none" dirty="0">
                <a:ea typeface="Calibri"/>
                <a:cs typeface="Calibri"/>
                <a:sym typeface="Calibri"/>
              </a:rPr>
              <a:t>What’s at stake in 2018?</a:t>
            </a:r>
          </a:p>
        </p:txBody>
      </p:sp>
      <p:sp>
        <p:nvSpPr>
          <p:cNvPr id="275" name="Shape 275"/>
          <p:cNvSpPr txBox="1">
            <a:spLocks noGrp="1"/>
          </p:cNvSpPr>
          <p:nvPr>
            <p:ph type="body" idx="1"/>
          </p:nvPr>
        </p:nvSpPr>
        <p:spPr>
          <a:xfrm>
            <a:off x="152400" y="1781109"/>
            <a:ext cx="8763000" cy="4912846"/>
          </a:xfrm>
          <a:prstGeom prst="rect">
            <a:avLst/>
          </a:prstGeom>
          <a:noFill/>
          <a:ln>
            <a:noFill/>
          </a:ln>
        </p:spPr>
        <p:txBody>
          <a:bodyPr lIns="91425" tIns="45700" rIns="91425" bIns="45700" anchor="t" anchorCtr="0">
            <a:noAutofit/>
          </a:bodyPr>
          <a:lstStyle/>
          <a:p>
            <a:pPr indent="0">
              <a:spcBef>
                <a:spcPts val="480"/>
              </a:spcBef>
              <a:buNone/>
            </a:pPr>
            <a:r>
              <a:rPr lang="en-US" sz="2400" u="sng" dirty="0" smtClean="0">
                <a:solidFill>
                  <a:srgbClr val="FF0000"/>
                </a:solidFill>
                <a:ea typeface="Calibri"/>
                <a:cs typeface="Calibri"/>
                <a:sym typeface="Calibri"/>
              </a:rPr>
              <a:t>Governors</a:t>
            </a:r>
          </a:p>
          <a:p>
            <a:pPr marL="685800">
              <a:spcBef>
                <a:spcPts val="480"/>
              </a:spcBef>
            </a:pPr>
            <a:r>
              <a:rPr lang="en-US" sz="2000" dirty="0" smtClean="0">
                <a:ea typeface="Calibri"/>
                <a:cs typeface="Calibri"/>
                <a:sym typeface="Calibri"/>
              </a:rPr>
              <a:t>Going into 2017, Republicans control 33 </a:t>
            </a:r>
            <a:r>
              <a:rPr lang="en-US" sz="2000" dirty="0">
                <a:ea typeface="Calibri"/>
                <a:cs typeface="Calibri"/>
                <a:sym typeface="Calibri"/>
              </a:rPr>
              <a:t>governorships—the highest number since </a:t>
            </a:r>
            <a:r>
              <a:rPr lang="en-US" sz="2000" dirty="0" smtClean="0">
                <a:ea typeface="Calibri"/>
                <a:cs typeface="Calibri"/>
                <a:sym typeface="Calibri"/>
              </a:rPr>
              <a:t>1928 </a:t>
            </a:r>
            <a:endParaRPr lang="en-US" sz="2000" dirty="0">
              <a:ea typeface="Calibri"/>
              <a:cs typeface="Calibri"/>
              <a:sym typeface="Calibri"/>
            </a:endParaRPr>
          </a:p>
          <a:p>
            <a:pPr marL="685800">
              <a:spcBef>
                <a:spcPts val="480"/>
              </a:spcBef>
            </a:pPr>
            <a:r>
              <a:rPr lang="en-US" sz="1800" dirty="0" smtClean="0">
                <a:ea typeface="Calibri"/>
                <a:cs typeface="Calibri"/>
                <a:sym typeface="Calibri"/>
              </a:rPr>
              <a:t>90% AFT members in states with gubernatorial elections.  </a:t>
            </a:r>
          </a:p>
          <a:p>
            <a:pPr marL="1428750" lvl="2" indent="-285750">
              <a:spcBef>
                <a:spcPts val="0"/>
              </a:spcBef>
              <a:buSzPct val="120000"/>
            </a:pPr>
            <a:r>
              <a:rPr lang="en-US" sz="1800" dirty="0" smtClean="0">
                <a:ea typeface="Calibri"/>
                <a:cs typeface="Calibri"/>
                <a:sym typeface="Calibri"/>
              </a:rPr>
              <a:t>50%+ in Republican states with open or vulnerable seat.</a:t>
            </a:r>
            <a:endParaRPr lang="en-US" b="0" i="0" u="none" strike="noStrike" cap="none" dirty="0">
              <a:solidFill>
                <a:schemeClr val="dk1"/>
              </a:solidFill>
              <a:ea typeface="Calibri"/>
              <a:cs typeface="Calibri"/>
              <a:sym typeface="Calibri"/>
            </a:endParaRPr>
          </a:p>
          <a:p>
            <a:pPr indent="0">
              <a:spcBef>
                <a:spcPts val="0"/>
              </a:spcBef>
              <a:buSzPct val="120000"/>
              <a:buNone/>
            </a:pPr>
            <a:r>
              <a:rPr lang="en-US" sz="2400" b="0" i="0" u="sng" strike="noStrike" cap="none" dirty="0" smtClean="0">
                <a:solidFill>
                  <a:srgbClr val="FF0000"/>
                </a:solidFill>
                <a:ea typeface="Calibri"/>
                <a:cs typeface="Calibri"/>
                <a:sym typeface="Calibri"/>
              </a:rPr>
              <a:t>U.S Senate</a:t>
            </a:r>
          </a:p>
          <a:p>
            <a:pPr marL="685800">
              <a:spcBef>
                <a:spcPts val="0"/>
              </a:spcBef>
              <a:buSzPct val="120000"/>
            </a:pPr>
            <a:r>
              <a:rPr lang="en-US" sz="2000" b="0" i="0" u="none" strike="noStrike" cap="none" dirty="0" smtClean="0">
                <a:solidFill>
                  <a:srgbClr val="052E65"/>
                </a:solidFill>
                <a:ea typeface="Calibri"/>
                <a:cs typeface="Calibri"/>
                <a:sym typeface="Calibri"/>
              </a:rPr>
              <a:t>Need </a:t>
            </a:r>
            <a:r>
              <a:rPr lang="en-US" sz="2000" dirty="0" smtClean="0">
                <a:solidFill>
                  <a:srgbClr val="052E65"/>
                </a:solidFill>
                <a:ea typeface="Calibri"/>
                <a:cs typeface="Calibri"/>
                <a:sym typeface="Calibri"/>
              </a:rPr>
              <a:t>a net gain of 2 senate seats to take control of U.S. Senate</a:t>
            </a:r>
          </a:p>
          <a:p>
            <a:pPr indent="0">
              <a:spcBef>
                <a:spcPts val="0"/>
              </a:spcBef>
              <a:buSzPct val="120000"/>
              <a:buNone/>
            </a:pPr>
            <a:r>
              <a:rPr lang="en-US" sz="2400" u="sng" dirty="0" smtClean="0">
                <a:solidFill>
                  <a:srgbClr val="FF0000"/>
                </a:solidFill>
                <a:ea typeface="Calibri"/>
                <a:cs typeface="Calibri"/>
                <a:sym typeface="Calibri"/>
              </a:rPr>
              <a:t>U.S. House</a:t>
            </a:r>
          </a:p>
          <a:p>
            <a:pPr marL="685800">
              <a:spcBef>
                <a:spcPts val="0"/>
              </a:spcBef>
              <a:buSzPct val="120000"/>
            </a:pPr>
            <a:r>
              <a:rPr lang="en-US" sz="2000" dirty="0" smtClean="0">
                <a:solidFill>
                  <a:srgbClr val="052E65"/>
                </a:solidFill>
                <a:ea typeface="Calibri"/>
                <a:cs typeface="Calibri"/>
                <a:sym typeface="Calibri"/>
              </a:rPr>
              <a:t>Democrats need to gain 24 U.S. House Seats to reclaim </a:t>
            </a:r>
            <a:r>
              <a:rPr lang="en-US" sz="2000" dirty="0">
                <a:solidFill>
                  <a:srgbClr val="052E65"/>
                </a:solidFill>
                <a:ea typeface="Calibri"/>
                <a:cs typeface="Calibri"/>
                <a:sym typeface="Calibri"/>
              </a:rPr>
              <a:t>the House </a:t>
            </a:r>
            <a:r>
              <a:rPr lang="en-US" sz="2000" dirty="0" smtClean="0">
                <a:solidFill>
                  <a:srgbClr val="052E65"/>
                </a:solidFill>
                <a:ea typeface="Calibri"/>
                <a:cs typeface="Calibri"/>
                <a:sym typeface="Calibri"/>
              </a:rPr>
              <a:t>majority</a:t>
            </a:r>
            <a:endParaRPr lang="en-US" sz="2000" dirty="0">
              <a:solidFill>
                <a:srgbClr val="052E65"/>
              </a:solidFill>
              <a:ea typeface="Calibri"/>
              <a:cs typeface="Calibri"/>
              <a:sym typeface="Calibri"/>
            </a:endParaRPr>
          </a:p>
          <a:p>
            <a:pPr marL="685800">
              <a:spcBef>
                <a:spcPts val="0"/>
              </a:spcBef>
              <a:buSzPct val="120000"/>
            </a:pPr>
            <a:r>
              <a:rPr lang="en-US" sz="2000" dirty="0" smtClean="0">
                <a:solidFill>
                  <a:srgbClr val="052E65"/>
                </a:solidFill>
                <a:ea typeface="Calibri"/>
                <a:cs typeface="Calibri"/>
                <a:sym typeface="Calibri"/>
              </a:rPr>
              <a:t>23 Republicans in Districts won by HRC</a:t>
            </a:r>
          </a:p>
          <a:p>
            <a:pPr marL="685800">
              <a:spcBef>
                <a:spcPts val="0"/>
              </a:spcBef>
              <a:buSzPct val="120000"/>
            </a:pPr>
            <a:r>
              <a:rPr lang="en-US" sz="2000" dirty="0" err="1" smtClean="0">
                <a:solidFill>
                  <a:srgbClr val="052E65"/>
                </a:solidFill>
                <a:ea typeface="Calibri"/>
                <a:cs typeface="Calibri"/>
                <a:sym typeface="Calibri"/>
              </a:rPr>
              <a:t>Repubs</a:t>
            </a:r>
            <a:r>
              <a:rPr lang="en-US" sz="2000" dirty="0" smtClean="0">
                <a:solidFill>
                  <a:srgbClr val="052E65"/>
                </a:solidFill>
                <a:ea typeface="Calibri"/>
                <a:cs typeface="Calibri"/>
                <a:sym typeface="Calibri"/>
              </a:rPr>
              <a:t> have 40 seats as toss-up/lean;  D’s only 9</a:t>
            </a:r>
            <a:endParaRPr sz="2000" dirty="0" smtClean="0">
              <a:solidFill>
                <a:srgbClr val="052E65"/>
              </a:solidFill>
              <a:ea typeface="Calibri"/>
              <a:cs typeface="Calibri"/>
              <a:sym typeface="Calibri"/>
            </a:endParaRPr>
          </a:p>
          <a:p>
            <a:pPr lvl="0" indent="0">
              <a:spcBef>
                <a:spcPts val="480"/>
              </a:spcBef>
              <a:buNone/>
            </a:pPr>
            <a:r>
              <a:rPr lang="en-US" sz="2400" u="sng" dirty="0" smtClean="0">
                <a:solidFill>
                  <a:srgbClr val="FF0000"/>
                </a:solidFill>
                <a:ea typeface="Calibri"/>
                <a:cs typeface="Calibri"/>
                <a:sym typeface="Calibri"/>
              </a:rPr>
              <a:t>State Legislative Chambers</a:t>
            </a:r>
          </a:p>
          <a:p>
            <a:pPr marL="685800">
              <a:spcBef>
                <a:spcPts val="480"/>
              </a:spcBef>
            </a:pPr>
            <a:r>
              <a:rPr lang="en-US" sz="2000" dirty="0" smtClean="0">
                <a:solidFill>
                  <a:srgbClr val="052E65"/>
                </a:solidFill>
                <a:ea typeface="Calibri"/>
                <a:cs typeface="Calibri"/>
                <a:sym typeface="Calibri"/>
              </a:rPr>
              <a:t>State </a:t>
            </a:r>
            <a:r>
              <a:rPr lang="en-US" sz="2000" dirty="0">
                <a:solidFill>
                  <a:srgbClr val="052E65"/>
                </a:solidFill>
                <a:ea typeface="Calibri"/>
                <a:cs typeface="Calibri"/>
                <a:sym typeface="Calibri"/>
              </a:rPr>
              <a:t>Legislative races building to 2020</a:t>
            </a:r>
          </a:p>
          <a:p>
            <a:pPr marL="342900" marR="0" lvl="0" indent="-342900" algn="l" rtl="0">
              <a:spcBef>
                <a:spcPts val="480"/>
              </a:spcBef>
              <a:spcAft>
                <a:spcPts val="0"/>
              </a:spcAft>
              <a:buClr>
                <a:schemeClr val="dk2"/>
              </a:buClr>
              <a:buSzPct val="120000"/>
              <a:buFont typeface="Calibri"/>
              <a:buChar char="•"/>
            </a:pPr>
            <a:endParaRPr sz="2000" b="0" i="0" u="none" strike="noStrike" cap="none" dirty="0">
              <a:solidFill>
                <a:schemeClr val="dk1"/>
              </a:solidFill>
              <a:latin typeface="Calibri"/>
              <a:ea typeface="Calibri"/>
              <a:cs typeface="Calibri"/>
              <a:sym typeface="Calibri"/>
            </a:endParaRPr>
          </a:p>
        </p:txBody>
      </p:sp>
      <p:sp>
        <p:nvSpPr>
          <p:cNvPr id="276" name="Shape 276"/>
          <p:cNvSpPr txBox="1"/>
          <p:nvPr/>
        </p:nvSpPr>
        <p:spPr>
          <a:xfrm>
            <a:off x="914400" y="6400800"/>
            <a:ext cx="7391399" cy="276998"/>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678820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3810" y="2253414"/>
            <a:ext cx="7992990" cy="4407094"/>
          </a:xfrm>
        </p:spPr>
        <p:txBody>
          <a:bodyPr>
            <a:normAutofit fontScale="92500" lnSpcReduction="10000"/>
          </a:bodyPr>
          <a:lstStyle/>
          <a:p>
            <a:r>
              <a:rPr lang="en-US" sz="3200" dirty="0" smtClean="0"/>
              <a:t>Post </a:t>
            </a:r>
            <a:r>
              <a:rPr lang="mr-IN" sz="3200" dirty="0" smtClean="0"/>
              <a:t>–</a:t>
            </a:r>
            <a:r>
              <a:rPr lang="en-US" sz="3200" dirty="0" smtClean="0"/>
              <a:t>Janus:  Comprehensive Power Building </a:t>
            </a:r>
          </a:p>
          <a:p>
            <a:pPr lvl="1"/>
            <a:r>
              <a:rPr lang="en-US" sz="2800" dirty="0" smtClean="0"/>
              <a:t>Organizing, Member Engagement and Political</a:t>
            </a:r>
          </a:p>
          <a:p>
            <a:r>
              <a:rPr lang="en-US" sz="3200" dirty="0" smtClean="0"/>
              <a:t>Issues First</a:t>
            </a:r>
          </a:p>
          <a:p>
            <a:pPr lvl="1"/>
            <a:r>
              <a:rPr lang="en-US" sz="2800" dirty="0" smtClean="0"/>
              <a:t>Student Debt</a:t>
            </a:r>
          </a:p>
          <a:p>
            <a:pPr lvl="1"/>
            <a:r>
              <a:rPr lang="en-US" sz="2800" dirty="0" smtClean="0"/>
              <a:t>Walkouts</a:t>
            </a:r>
          </a:p>
          <a:p>
            <a:pPr lvl="1"/>
            <a:r>
              <a:rPr lang="en-US" sz="2800" dirty="0" smtClean="0"/>
              <a:t>Tax Reform</a:t>
            </a:r>
          </a:p>
          <a:p>
            <a:pPr lvl="1"/>
            <a:r>
              <a:rPr lang="en-US" sz="2800" dirty="0" smtClean="0"/>
              <a:t>Gun Control</a:t>
            </a:r>
          </a:p>
          <a:p>
            <a:r>
              <a:rPr lang="en-US" sz="3200" dirty="0" smtClean="0"/>
              <a:t>Candidates on our terms</a:t>
            </a:r>
          </a:p>
          <a:p>
            <a:r>
              <a:rPr lang="en-US" sz="3200" dirty="0" smtClean="0"/>
              <a:t>Social Media</a:t>
            </a:r>
          </a:p>
          <a:p>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b="1" dirty="0" smtClean="0">
                <a:latin typeface="Calibri"/>
                <a:cs typeface="Calibri"/>
              </a:rPr>
              <a:t>2018 Political Program</a:t>
            </a:r>
            <a:endParaRPr lang="en-US" b="1" dirty="0">
              <a:latin typeface="Calibri"/>
              <a:cs typeface="Calibri"/>
            </a:endParaRPr>
          </a:p>
        </p:txBody>
      </p:sp>
    </p:spTree>
    <p:extLst>
      <p:ext uri="{BB962C8B-B14F-4D97-AF65-F5344CB8AC3E}">
        <p14:creationId xmlns:p14="http://schemas.microsoft.com/office/powerpoint/2010/main" val="266454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909"/>
            <a:ext cx="8229600" cy="1143000"/>
          </a:xfrm>
        </p:spPr>
        <p:txBody>
          <a:bodyPr>
            <a:normAutofit/>
          </a:bodyPr>
          <a:lstStyle/>
          <a:p>
            <a:r>
              <a:rPr lang="en-US" b="1" dirty="0" smtClean="0">
                <a:solidFill>
                  <a:schemeClr val="bg1"/>
                </a:solidFill>
              </a:rPr>
              <a:t>Election 2018: The Mission</a:t>
            </a:r>
            <a:endParaRPr lang="en-US" b="1" dirty="0">
              <a:solidFill>
                <a:schemeClr val="bg1"/>
              </a:solidFill>
            </a:endParaRPr>
          </a:p>
        </p:txBody>
      </p:sp>
      <p:sp>
        <p:nvSpPr>
          <p:cNvPr id="3" name="Content Placeholder 2"/>
          <p:cNvSpPr>
            <a:spLocks noGrp="1"/>
          </p:cNvSpPr>
          <p:nvPr>
            <p:ph idx="1"/>
          </p:nvPr>
        </p:nvSpPr>
        <p:spPr>
          <a:xfrm>
            <a:off x="872067" y="2272393"/>
            <a:ext cx="7408333" cy="4111466"/>
          </a:xfrm>
        </p:spPr>
        <p:txBody>
          <a:bodyPr>
            <a:normAutofit fontScale="85000" lnSpcReduction="20000"/>
          </a:bodyPr>
          <a:lstStyle/>
          <a:p>
            <a:r>
              <a:rPr lang="en-US" sz="3900" dirty="0" smtClean="0">
                <a:solidFill>
                  <a:schemeClr val="tx2">
                    <a:lumMod val="75000"/>
                  </a:schemeClr>
                </a:solidFill>
              </a:rPr>
              <a:t>Restore Power to the Working People of America</a:t>
            </a:r>
          </a:p>
          <a:p>
            <a:pPr marL="0" indent="0">
              <a:buNone/>
            </a:pPr>
            <a:endParaRPr lang="en-US" sz="1800" dirty="0" smtClean="0">
              <a:solidFill>
                <a:schemeClr val="tx2">
                  <a:lumMod val="75000"/>
                </a:schemeClr>
              </a:solidFill>
            </a:endParaRPr>
          </a:p>
          <a:p>
            <a:r>
              <a:rPr lang="en-US" sz="3900" dirty="0" smtClean="0">
                <a:solidFill>
                  <a:schemeClr val="tx2">
                    <a:lumMod val="75000"/>
                  </a:schemeClr>
                </a:solidFill>
              </a:rPr>
              <a:t>Put a Check on the Policies of Donald Trump and Betsy </a:t>
            </a:r>
            <a:r>
              <a:rPr lang="en-US" sz="3900" dirty="0" err="1" smtClean="0">
                <a:solidFill>
                  <a:schemeClr val="tx2">
                    <a:lumMod val="75000"/>
                  </a:schemeClr>
                </a:solidFill>
              </a:rPr>
              <a:t>Devos</a:t>
            </a:r>
            <a:endParaRPr lang="en-US" sz="3900" dirty="0">
              <a:solidFill>
                <a:schemeClr val="tx2">
                  <a:lumMod val="75000"/>
                </a:schemeClr>
              </a:solidFill>
            </a:endParaRPr>
          </a:p>
          <a:p>
            <a:pPr lvl="3"/>
            <a:r>
              <a:rPr lang="en-US" sz="3300" dirty="0" smtClean="0">
                <a:solidFill>
                  <a:schemeClr val="tx2">
                    <a:lumMod val="75000"/>
                  </a:schemeClr>
                </a:solidFill>
              </a:rPr>
              <a:t>Take Control of </a:t>
            </a:r>
            <a:r>
              <a:rPr lang="en-US" sz="3300" dirty="0">
                <a:solidFill>
                  <a:schemeClr val="tx2">
                    <a:lumMod val="75000"/>
                  </a:schemeClr>
                </a:solidFill>
              </a:rPr>
              <a:t>A</a:t>
            </a:r>
            <a:r>
              <a:rPr lang="en-US" sz="3300" dirty="0" smtClean="0">
                <a:solidFill>
                  <a:schemeClr val="tx2">
                    <a:lumMod val="75000"/>
                  </a:schemeClr>
                </a:solidFill>
              </a:rPr>
              <a:t>t </a:t>
            </a:r>
            <a:r>
              <a:rPr lang="en-US" sz="3300" dirty="0">
                <a:solidFill>
                  <a:schemeClr val="tx2">
                    <a:lumMod val="75000"/>
                  </a:schemeClr>
                </a:solidFill>
              </a:rPr>
              <a:t>L</a:t>
            </a:r>
            <a:r>
              <a:rPr lang="en-US" sz="3300" dirty="0" smtClean="0">
                <a:solidFill>
                  <a:schemeClr val="tx2">
                    <a:lumMod val="75000"/>
                  </a:schemeClr>
                </a:solidFill>
              </a:rPr>
              <a:t>east one Chamber of Congress</a:t>
            </a:r>
          </a:p>
          <a:p>
            <a:pPr marL="914400" lvl="3" indent="0">
              <a:buNone/>
            </a:pPr>
            <a:endParaRPr lang="en-US" dirty="0" smtClean="0">
              <a:solidFill>
                <a:schemeClr val="tx2">
                  <a:lumMod val="75000"/>
                </a:schemeClr>
              </a:solidFill>
            </a:endParaRPr>
          </a:p>
          <a:p>
            <a:r>
              <a:rPr lang="en-US" sz="3900" dirty="0">
                <a:solidFill>
                  <a:schemeClr val="tx2">
                    <a:lumMod val="75000"/>
                  </a:schemeClr>
                </a:solidFill>
              </a:rPr>
              <a:t>Win Governors &amp; State Legislatures </a:t>
            </a:r>
            <a:r>
              <a:rPr lang="mr-IN" sz="3900" dirty="0">
                <a:solidFill>
                  <a:schemeClr val="tx2">
                    <a:lumMod val="75000"/>
                  </a:schemeClr>
                </a:solidFill>
              </a:rPr>
              <a:t>–</a:t>
            </a:r>
            <a:r>
              <a:rPr lang="en-US" sz="3900" dirty="0">
                <a:solidFill>
                  <a:schemeClr val="tx2">
                    <a:lumMod val="75000"/>
                  </a:schemeClr>
                </a:solidFill>
              </a:rPr>
              <a:t> Break Trifectas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EFBC90E-502A-A54D-9BAE-6F74229062B0}" type="slidenum">
              <a:rPr lang="en-US" smtClean="0"/>
              <a:pPr/>
              <a:t>12</a:t>
            </a:fld>
            <a:endParaRPr lang="en-US"/>
          </a:p>
        </p:txBody>
      </p:sp>
    </p:spTree>
    <p:extLst>
      <p:ext uri="{BB962C8B-B14F-4D97-AF65-F5344CB8AC3E}">
        <p14:creationId xmlns:p14="http://schemas.microsoft.com/office/powerpoint/2010/main" val="3978600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rotWithShape="1">
          <a:blip r:embed="rId2">
            <a:extLst>
              <a:ext uri="{BEBA8EAE-BF5A-486C-A8C5-ECC9F3942E4B}">
                <a14:imgProps xmlns:a14="http://schemas.microsoft.com/office/drawing/2010/main">
                  <a14:imgLayer r:embed="rId3">
                    <a14:imgEffect>
                      <a14:backgroundRemoval t="4000" b="94667" l="0" r="99111">
                        <a14:foregroundMark x1="74222" y1="18667" x2="74222" y2="18667"/>
                        <a14:foregroundMark x1="32000" y1="17333" x2="32000" y2="17333"/>
                        <a14:foregroundMark x1="21778" y1="47111" x2="21778" y2="47111"/>
                      </a14:backgroundRemoval>
                    </a14:imgEffect>
                    <a14:imgEffect>
                      <a14:artisticTexturizer/>
                    </a14:imgEffect>
                  </a14:imgLayer>
                </a14:imgProps>
              </a:ext>
              <a:ext uri="{28A0092B-C50C-407E-A947-70E740481C1C}">
                <a14:useLocalDpi xmlns:a14="http://schemas.microsoft.com/office/drawing/2010/main" val="0"/>
              </a:ext>
            </a:extLst>
          </a:blip>
          <a:srcRect t="5662" b="4472"/>
          <a:stretch/>
        </p:blipFill>
        <p:spPr>
          <a:xfrm>
            <a:off x="3242172" y="315093"/>
            <a:ext cx="5729102" cy="5148539"/>
          </a:xfrm>
          <a:prstGeom prst="rect">
            <a:avLst/>
          </a:prstGeom>
          <a:noFill/>
          <a:ln>
            <a:noFill/>
          </a:ln>
        </p:spPr>
      </p:pic>
      <p:sp>
        <p:nvSpPr>
          <p:cNvPr id="2" name="Title 1"/>
          <p:cNvSpPr>
            <a:spLocks noGrp="1"/>
          </p:cNvSpPr>
          <p:nvPr>
            <p:ph type="ctrTitle"/>
          </p:nvPr>
        </p:nvSpPr>
        <p:spPr>
          <a:xfrm>
            <a:off x="-166343" y="3864775"/>
            <a:ext cx="6615806" cy="1470025"/>
          </a:xfrm>
        </p:spPr>
        <p:txBody>
          <a:bodyPr/>
          <a:lstStyle/>
          <a:p>
            <a:r>
              <a:rPr lang="en-US" b="1" dirty="0" smtClean="0">
                <a:solidFill>
                  <a:schemeClr val="bg1">
                    <a:lumMod val="50000"/>
                  </a:schemeClr>
                </a:solidFill>
              </a:rPr>
              <a:t>2018 Election Discussion</a:t>
            </a:r>
            <a:endParaRPr lang="en-US" b="1" dirty="0">
              <a:solidFill>
                <a:schemeClr val="bg1">
                  <a:lumMod val="50000"/>
                </a:schemeClr>
              </a:solidFill>
            </a:endParaRPr>
          </a:p>
        </p:txBody>
      </p:sp>
      <p:sp>
        <p:nvSpPr>
          <p:cNvPr id="3" name="Subtitle 2"/>
          <p:cNvSpPr>
            <a:spLocks noGrp="1"/>
          </p:cNvSpPr>
          <p:nvPr>
            <p:ph type="subTitle" idx="1"/>
          </p:nvPr>
        </p:nvSpPr>
        <p:spPr>
          <a:xfrm>
            <a:off x="195924" y="5142210"/>
            <a:ext cx="6400800" cy="1752600"/>
          </a:xfrm>
        </p:spPr>
        <p:txBody>
          <a:bodyPr>
            <a:noAutofit/>
          </a:bodyPr>
          <a:lstStyle/>
          <a:p>
            <a:pPr algn="l">
              <a:spcBef>
                <a:spcPts val="0"/>
              </a:spcBef>
            </a:pPr>
            <a:r>
              <a:rPr lang="en-US" sz="3200" b="1" i="1" dirty="0">
                <a:solidFill>
                  <a:schemeClr val="tx1"/>
                </a:solidFill>
              </a:rPr>
              <a:t>The Environment</a:t>
            </a:r>
          </a:p>
          <a:p>
            <a:pPr algn="l">
              <a:spcBef>
                <a:spcPts val="0"/>
              </a:spcBef>
            </a:pPr>
            <a:r>
              <a:rPr lang="en-US" sz="3200" i="1" dirty="0">
                <a:solidFill>
                  <a:srgbClr val="7F7F7F"/>
                </a:solidFill>
              </a:rPr>
              <a:t>The Issues</a:t>
            </a:r>
          </a:p>
          <a:p>
            <a:pPr algn="l">
              <a:spcBef>
                <a:spcPts val="0"/>
              </a:spcBef>
            </a:pPr>
            <a:r>
              <a:rPr lang="en-US" sz="3200" i="1" dirty="0">
                <a:solidFill>
                  <a:srgbClr val="7F7F7F"/>
                </a:solidFill>
              </a:rPr>
              <a:t>The </a:t>
            </a:r>
            <a:r>
              <a:rPr lang="en-US" sz="3200" i="1" dirty="0" smtClean="0">
                <a:solidFill>
                  <a:srgbClr val="7F7F7F"/>
                </a:solidFill>
              </a:rPr>
              <a:t>Elections</a:t>
            </a:r>
            <a:endParaRPr lang="en-US" sz="3200" i="1" dirty="0">
              <a:solidFill>
                <a:srgbClr val="7F7F7F"/>
              </a:solidFill>
            </a:endParaRPr>
          </a:p>
        </p:txBody>
      </p:sp>
      <p:sp>
        <p:nvSpPr>
          <p:cNvPr id="5" name="TextBox 4"/>
          <p:cNvSpPr txBox="1"/>
          <p:nvPr/>
        </p:nvSpPr>
        <p:spPr>
          <a:xfrm>
            <a:off x="138040" y="4877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02750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6"/>
          <p:cNvGraphicFramePr>
            <a:graphicFrameLocks/>
          </p:cNvGraphicFramePr>
          <p:nvPr>
            <p:extLst>
              <p:ext uri="{D42A27DB-BD31-4B8C-83A1-F6EECF244321}">
                <p14:modId xmlns:p14="http://schemas.microsoft.com/office/powerpoint/2010/main" val="3265452454"/>
              </p:ext>
            </p:extLst>
          </p:nvPr>
        </p:nvGraphicFramePr>
        <p:xfrm>
          <a:off x="586131" y="2252547"/>
          <a:ext cx="7837488" cy="3803155"/>
        </p:xfrm>
        <a:graphic>
          <a:graphicData uri="http://schemas.openxmlformats.org/drawingml/2006/chart">
            <c:chart xmlns:c="http://schemas.openxmlformats.org/drawingml/2006/chart" xmlns:r="http://schemas.openxmlformats.org/officeDocument/2006/relationships" r:id="rId2"/>
          </a:graphicData>
        </a:graphic>
      </p:graphicFrame>
      <p:sp>
        <p:nvSpPr>
          <p:cNvPr id="20" name="Title 1"/>
          <p:cNvSpPr txBox="1">
            <a:spLocks/>
          </p:cNvSpPr>
          <p:nvPr/>
        </p:nvSpPr>
        <p:spPr bwMode="auto">
          <a:xfrm>
            <a:off x="404807" y="549008"/>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400" dirty="0">
                <a:solidFill>
                  <a:srgbClr val="FFFFFF"/>
                </a:solidFill>
                <a:latin typeface="Georgia" charset="0"/>
                <a:ea typeface="ＭＳ Ｐゴシック" charset="-128"/>
                <a:cs typeface="MS PGothic" charset="-128"/>
              </a:rPr>
              <a:t>Tax reform gave President Trump’s approval a bump, but it has since plateaued and remains negative overall</a:t>
            </a:r>
          </a:p>
        </p:txBody>
      </p:sp>
      <p:sp>
        <p:nvSpPr>
          <p:cNvPr id="4" name="Slide Number Placeholder 3"/>
          <p:cNvSpPr>
            <a:spLocks noGrp="1"/>
          </p:cNvSpPr>
          <p:nvPr>
            <p:ph type="sldNum" sz="quarter" idx="12"/>
          </p:nvPr>
        </p:nvSpPr>
        <p:spPr/>
        <p:txBody>
          <a:bodyPr/>
          <a:lstStyle/>
          <a:p>
            <a:fld id="{BEFBC90E-502A-A54D-9BAE-6F74229062B0}" type="slidenum">
              <a:rPr lang="en-US" smtClean="0"/>
              <a:t>14</a:t>
            </a:fld>
            <a:endParaRPr lang="en-US"/>
          </a:p>
        </p:txBody>
      </p:sp>
      <p:sp>
        <p:nvSpPr>
          <p:cNvPr id="15" name="TextBox 12"/>
          <p:cNvSpPr txBox="1">
            <a:spLocks noChangeArrowheads="1"/>
          </p:cNvSpPr>
          <p:nvPr/>
        </p:nvSpPr>
        <p:spPr bwMode="auto">
          <a:xfrm>
            <a:off x="6927788" y="311516"/>
            <a:ext cx="1798890"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a:solidFill>
                  <a:schemeClr val="bg2">
                    <a:lumMod val="25000"/>
                  </a:schemeClr>
                </a:solidFill>
                <a:latin typeface="Verdana"/>
                <a:cs typeface="Verdana"/>
              </a:rPr>
              <a:t>DONALD TRUMP APPROVAL RATINGS</a:t>
            </a:r>
          </a:p>
        </p:txBody>
      </p:sp>
      <p:sp>
        <p:nvSpPr>
          <p:cNvPr id="22" name="Rectangle 14"/>
          <p:cNvSpPr>
            <a:spLocks noChangeArrowheads="1"/>
          </p:cNvSpPr>
          <p:nvPr/>
        </p:nvSpPr>
        <p:spPr bwMode="auto">
          <a:xfrm>
            <a:off x="419100" y="1651705"/>
            <a:ext cx="8229600" cy="230832"/>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900" b="1" dirty="0">
                <a:latin typeface="Georgia"/>
                <a:cs typeface="Georgia"/>
              </a:rPr>
              <a:t>Donald Trump approval ratings since inauguration</a:t>
            </a:r>
          </a:p>
        </p:txBody>
      </p:sp>
      <p:pic>
        <p:nvPicPr>
          <p:cNvPr id="16" name="Picture 15" descr="Logo-NJ-presentation_cent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24"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 </a:t>
            </a:r>
            <a:r>
              <a:rPr lang="en-US" sz="700" dirty="0" err="1">
                <a:solidFill>
                  <a:schemeClr val="tx1">
                    <a:lumMod val="50000"/>
                    <a:lumOff val="50000"/>
                  </a:schemeClr>
                </a:solidFill>
                <a:latin typeface="Georgia"/>
                <a:cs typeface="Georgia"/>
              </a:rPr>
              <a:t>HuffPost</a:t>
            </a:r>
            <a:r>
              <a:rPr lang="en-US" sz="700" dirty="0">
                <a:solidFill>
                  <a:schemeClr val="tx1">
                    <a:lumMod val="50000"/>
                    <a:lumOff val="50000"/>
                  </a:schemeClr>
                </a:solidFill>
                <a:latin typeface="Georgia"/>
                <a:cs typeface="Georgia"/>
              </a:rPr>
              <a:t> Pollster, “Poll Chart: Donald Trump Approval Rating,” 2018.</a:t>
            </a:r>
          </a:p>
        </p:txBody>
      </p:sp>
      <p:sp>
        <p:nvSpPr>
          <p:cNvPr id="11" name="TextBox 2"/>
          <p:cNvSpPr txBox="1">
            <a:spLocks noChangeArrowheads="1"/>
          </p:cNvSpPr>
          <p:nvPr/>
        </p:nvSpPr>
        <p:spPr bwMode="auto">
          <a:xfrm>
            <a:off x="8147394" y="3400878"/>
            <a:ext cx="552450" cy="261610"/>
          </a:xfrm>
          <a:prstGeom prst="rect">
            <a:avLst/>
          </a:prstGeom>
          <a:solidFill>
            <a:schemeClr val="bg1"/>
          </a:solidFill>
          <a:ln w="28575">
            <a:solidFill>
              <a:srgbClr val="BA6463"/>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53.0%</a:t>
            </a:r>
            <a:endParaRPr lang="en-US" altLang="en-US" sz="1100" b="1" dirty="0">
              <a:latin typeface="Calibri Light" panose="020F0302020204030204" pitchFamily="34" charset="0"/>
            </a:endParaRPr>
          </a:p>
        </p:txBody>
      </p:sp>
      <p:sp>
        <p:nvSpPr>
          <p:cNvPr id="12" name="TextBox 13"/>
          <p:cNvSpPr txBox="1">
            <a:spLocks noChangeArrowheads="1"/>
          </p:cNvSpPr>
          <p:nvPr/>
        </p:nvSpPr>
        <p:spPr bwMode="auto">
          <a:xfrm>
            <a:off x="8127161" y="3920757"/>
            <a:ext cx="552450" cy="261610"/>
          </a:xfrm>
          <a:prstGeom prst="rect">
            <a:avLst/>
          </a:prstGeom>
          <a:solidFill>
            <a:schemeClr val="bg1"/>
          </a:solidFill>
          <a:ln w="28575">
            <a:solidFill>
              <a:srgbClr val="559785"/>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41.5%</a:t>
            </a:r>
            <a:endParaRPr lang="en-US" altLang="en-US" sz="1100" b="1" dirty="0">
              <a:latin typeface="Calibri Light" panose="020F0302020204030204" pitchFamily="34" charset="0"/>
            </a:endParaRPr>
          </a:p>
        </p:txBody>
      </p:sp>
      <p:sp>
        <p:nvSpPr>
          <p:cNvPr id="14" name="TextBox 13"/>
          <p:cNvSpPr txBox="1"/>
          <p:nvPr/>
        </p:nvSpPr>
        <p:spPr>
          <a:xfrm>
            <a:off x="7808867" y="1866225"/>
            <a:ext cx="1189038" cy="400050"/>
          </a:xfrm>
          <a:prstGeom prst="rect">
            <a:avLst/>
          </a:prstGeom>
          <a:noFill/>
        </p:spPr>
        <p:txBody>
          <a:bodyPr>
            <a:spAutoFit/>
          </a:bodyPr>
          <a:lstStyle/>
          <a:p>
            <a:pPr algn="ctr">
              <a:defRPr/>
            </a:pPr>
            <a:r>
              <a:rPr lang="en-US" sz="1000" dirty="0">
                <a:latin typeface="+mn-lt"/>
              </a:rPr>
              <a:t>Average</a:t>
            </a:r>
          </a:p>
          <a:p>
            <a:pPr algn="ctr">
              <a:defRPr/>
            </a:pPr>
            <a:r>
              <a:rPr lang="en-US" sz="1000" i="1" dirty="0"/>
              <a:t>March </a:t>
            </a:r>
            <a:r>
              <a:rPr lang="en-US" sz="1000" i="1" dirty="0" smtClean="0"/>
              <a:t>29</a:t>
            </a:r>
            <a:endParaRPr lang="en-US" sz="1000" i="1" dirty="0">
              <a:latin typeface="+mn-lt"/>
            </a:endParaRPr>
          </a:p>
        </p:txBody>
      </p:sp>
      <p:sp>
        <p:nvSpPr>
          <p:cNvPr id="18" name="TextBox 13"/>
          <p:cNvSpPr txBox="1">
            <a:spLocks noChangeArrowheads="1"/>
          </p:cNvSpPr>
          <p:nvPr/>
        </p:nvSpPr>
        <p:spPr bwMode="auto">
          <a:xfrm>
            <a:off x="426679" y="2000451"/>
            <a:ext cx="1576072"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buNone/>
            </a:pPr>
            <a:r>
              <a:rPr lang="en-US" sz="800" b="1" dirty="0">
                <a:solidFill>
                  <a:srgbClr val="559785"/>
                </a:solidFill>
                <a:latin typeface="Verdana"/>
                <a:cs typeface="Verdana"/>
              </a:rPr>
              <a:t>■</a:t>
            </a:r>
            <a:r>
              <a:rPr lang="en-US" sz="800" b="1" dirty="0">
                <a:solidFill>
                  <a:srgbClr val="DB9588"/>
                </a:solidFill>
                <a:latin typeface="Verdana"/>
                <a:cs typeface="Verdana"/>
              </a:rPr>
              <a:t> </a:t>
            </a:r>
            <a:r>
              <a:rPr lang="en-US" sz="800" dirty="0">
                <a:latin typeface="Verdana"/>
                <a:cs typeface="Verdana"/>
              </a:rPr>
              <a:t>Approve</a:t>
            </a:r>
            <a:r>
              <a:rPr lang="en-US" sz="800" dirty="0">
                <a:solidFill>
                  <a:srgbClr val="DB9588"/>
                </a:solidFill>
                <a:latin typeface="Verdana"/>
                <a:cs typeface="Verdana"/>
              </a:rPr>
              <a:t>   </a:t>
            </a:r>
            <a:r>
              <a:rPr lang="en-US" sz="800" dirty="0">
                <a:solidFill>
                  <a:srgbClr val="BA6463"/>
                </a:solidFill>
                <a:latin typeface="Verdana"/>
                <a:cs typeface="Verdana"/>
              </a:rPr>
              <a:t>■</a:t>
            </a:r>
            <a:r>
              <a:rPr lang="en-US" sz="800" dirty="0">
                <a:solidFill>
                  <a:srgbClr val="DB9588"/>
                </a:solidFill>
                <a:latin typeface="Verdana"/>
                <a:cs typeface="Verdana"/>
              </a:rPr>
              <a:t> </a:t>
            </a:r>
            <a:r>
              <a:rPr lang="en-US" sz="800" dirty="0">
                <a:latin typeface="Verdana"/>
                <a:cs typeface="Verdana"/>
              </a:rPr>
              <a:t>Disapprove</a:t>
            </a:r>
          </a:p>
        </p:txBody>
      </p:sp>
      <p:sp>
        <p:nvSpPr>
          <p:cNvPr id="19" name="Rectangle 14"/>
          <p:cNvSpPr>
            <a:spLocks noChangeArrowheads="1"/>
          </p:cNvSpPr>
          <p:nvPr/>
        </p:nvSpPr>
        <p:spPr bwMode="auto">
          <a:xfrm>
            <a:off x="420813" y="1835565"/>
            <a:ext cx="3183447" cy="20005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700" dirty="0">
                <a:solidFill>
                  <a:schemeClr val="tx1">
                    <a:lumMod val="50000"/>
                    <a:lumOff val="50000"/>
                  </a:schemeClr>
                </a:solidFill>
                <a:latin typeface="Verdana"/>
                <a:cs typeface="Verdana"/>
              </a:rPr>
              <a:t>HUFFPOST </a:t>
            </a:r>
            <a:r>
              <a:rPr lang="en-US" altLang="en-US" sz="700" dirty="0" smtClean="0">
                <a:solidFill>
                  <a:schemeClr val="tx1">
                    <a:lumMod val="50000"/>
                    <a:lumOff val="50000"/>
                  </a:schemeClr>
                </a:solidFill>
                <a:latin typeface="Verdana"/>
                <a:cs typeface="Verdana"/>
              </a:rPr>
              <a:t>POLLSTER</a:t>
            </a:r>
            <a:r>
              <a:rPr lang="en-US" altLang="en-US" sz="700" dirty="0">
                <a:solidFill>
                  <a:schemeClr val="tx1">
                    <a:lumMod val="50000"/>
                    <a:lumOff val="50000"/>
                  </a:schemeClr>
                </a:solidFill>
                <a:latin typeface="Verdana"/>
                <a:cs typeface="Verdana"/>
              </a:rPr>
              <a:t> </a:t>
            </a:r>
            <a:r>
              <a:rPr lang="en-US" altLang="en-US" sz="700" dirty="0" smtClean="0">
                <a:solidFill>
                  <a:schemeClr val="tx1">
                    <a:lumMod val="50000"/>
                    <a:lumOff val="50000"/>
                  </a:schemeClr>
                </a:solidFill>
                <a:latin typeface="Verdana"/>
                <a:cs typeface="Verdana"/>
              </a:rPr>
              <a:t>AGGREGATE</a:t>
            </a:r>
            <a:endParaRPr lang="en-US" altLang="en-US" sz="700" dirty="0">
              <a:solidFill>
                <a:schemeClr val="tx1">
                  <a:lumMod val="50000"/>
                  <a:lumOff val="50000"/>
                </a:schemeClr>
              </a:solidFill>
              <a:latin typeface="Verdana"/>
              <a:cs typeface="Verdana"/>
            </a:endParaRPr>
          </a:p>
        </p:txBody>
      </p:sp>
      <p:sp>
        <p:nvSpPr>
          <p:cNvPr id="17" name="Text Placeholder 18"/>
          <p:cNvSpPr txBox="1">
            <a:spLocks/>
          </p:cNvSpPr>
          <p:nvPr/>
        </p:nvSpPr>
        <p:spPr bwMode="auto">
          <a:xfrm>
            <a:off x="404808" y="6422607"/>
            <a:ext cx="2965713"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March </a:t>
            </a:r>
            <a:r>
              <a:rPr lang="en-US" sz="700" dirty="0" smtClean="0">
                <a:latin typeface="Georgia"/>
                <a:cs typeface="Georgia"/>
              </a:rPr>
              <a:t>30, </a:t>
            </a:r>
            <a:r>
              <a:rPr lang="en-US" sz="700" dirty="0">
                <a:latin typeface="Georgia"/>
                <a:cs typeface="Georgia"/>
              </a:rPr>
              <a:t>2018  </a:t>
            </a:r>
            <a:r>
              <a:rPr lang="en-US" sz="700" dirty="0">
                <a:solidFill>
                  <a:schemeClr val="tx1">
                    <a:lumMod val="65000"/>
                    <a:lumOff val="35000"/>
                  </a:schemeClr>
                </a:solidFill>
              </a:rPr>
              <a:t>| </a:t>
            </a:r>
            <a:r>
              <a:rPr lang="en-US" sz="700" dirty="0"/>
              <a:t> Owen Minott, Justin C. Brown &amp; Daniel Stublen</a:t>
            </a:r>
            <a:endParaRPr lang="en-US" sz="700" dirty="0">
              <a:latin typeface="Georgia"/>
              <a:cs typeface="Georgia"/>
            </a:endParaRPr>
          </a:p>
        </p:txBody>
      </p:sp>
    </p:spTree>
    <p:extLst>
      <p:ext uri="{BB962C8B-B14F-4D97-AF65-F5344CB8AC3E}">
        <p14:creationId xmlns:p14="http://schemas.microsoft.com/office/powerpoint/2010/main" val="256081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26679" y="588898"/>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400" dirty="0" smtClean="0">
                <a:solidFill>
                  <a:srgbClr val="FFFFFF"/>
                </a:solidFill>
                <a:latin typeface="Georgia" charset="0"/>
                <a:ea typeface="ＭＳ Ｐゴシック" charset="-128"/>
                <a:cs typeface="MS PGothic" charset="-128"/>
              </a:rPr>
              <a:t>President has maintained his favorability among Republicans, although he has dropped 8% among independents</a:t>
            </a:r>
            <a:endParaRPr lang="en-US" altLang="en-US" sz="2400" dirty="0">
              <a:solidFill>
                <a:srgbClr val="FFFFFF"/>
              </a:solidFill>
              <a:latin typeface="Georgia" charset="0"/>
              <a:ea typeface="ＭＳ Ｐゴシック" charset="-128"/>
              <a:cs typeface="MS PGothic" charset="-128"/>
            </a:endParaRPr>
          </a:p>
        </p:txBody>
      </p:sp>
      <p:graphicFrame>
        <p:nvGraphicFramePr>
          <p:cNvPr id="17" name="Chart 6"/>
          <p:cNvGraphicFramePr>
            <a:graphicFrameLocks/>
          </p:cNvGraphicFramePr>
          <p:nvPr>
            <p:extLst/>
          </p:nvPr>
        </p:nvGraphicFramePr>
        <p:xfrm>
          <a:off x="485547" y="2413332"/>
          <a:ext cx="8073645" cy="380315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EFBC90E-502A-A54D-9BAE-6F74229062B0}" type="slidenum">
              <a:rPr lang="en-US" smtClean="0"/>
              <a:t>15</a:t>
            </a:fld>
            <a:endParaRPr lang="en-US"/>
          </a:p>
        </p:txBody>
      </p:sp>
      <p:sp>
        <p:nvSpPr>
          <p:cNvPr id="13" name="TextBox 13"/>
          <p:cNvSpPr txBox="1">
            <a:spLocks noChangeArrowheads="1"/>
          </p:cNvSpPr>
          <p:nvPr/>
        </p:nvSpPr>
        <p:spPr bwMode="auto">
          <a:xfrm>
            <a:off x="426679" y="2000451"/>
            <a:ext cx="254108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buNone/>
            </a:pPr>
            <a:r>
              <a:rPr lang="en-US" sz="800" b="1" dirty="0">
                <a:solidFill>
                  <a:srgbClr val="BF1E24"/>
                </a:solidFill>
                <a:latin typeface="Verdana"/>
                <a:cs typeface="Verdana"/>
              </a:rPr>
              <a:t>■</a:t>
            </a:r>
            <a:r>
              <a:rPr lang="en-US" sz="800" b="1" dirty="0">
                <a:solidFill>
                  <a:srgbClr val="DB9588"/>
                </a:solidFill>
                <a:latin typeface="Verdana"/>
                <a:cs typeface="Verdana"/>
              </a:rPr>
              <a:t> </a:t>
            </a:r>
            <a:r>
              <a:rPr lang="en-US" sz="800" dirty="0" smtClean="0">
                <a:latin typeface="Verdana"/>
                <a:cs typeface="Verdana"/>
              </a:rPr>
              <a:t>Republican</a:t>
            </a:r>
            <a:r>
              <a:rPr lang="en-US" sz="800" dirty="0" smtClean="0">
                <a:solidFill>
                  <a:srgbClr val="DB9588"/>
                </a:solidFill>
                <a:latin typeface="Verdana"/>
                <a:cs typeface="Verdana"/>
              </a:rPr>
              <a:t>   </a:t>
            </a:r>
            <a:r>
              <a:rPr lang="en-US" sz="800" dirty="0">
                <a:solidFill>
                  <a:srgbClr val="092D6B"/>
                </a:solidFill>
                <a:latin typeface="Verdana"/>
                <a:cs typeface="Verdana"/>
              </a:rPr>
              <a:t>■</a:t>
            </a:r>
            <a:r>
              <a:rPr lang="en-US" sz="800" dirty="0">
                <a:solidFill>
                  <a:srgbClr val="DB9588"/>
                </a:solidFill>
                <a:latin typeface="Verdana"/>
                <a:cs typeface="Verdana"/>
              </a:rPr>
              <a:t> </a:t>
            </a:r>
            <a:r>
              <a:rPr lang="en-US" sz="800" dirty="0" smtClean="0">
                <a:latin typeface="Verdana"/>
                <a:cs typeface="Verdana"/>
              </a:rPr>
              <a:t>Democrat   </a:t>
            </a:r>
            <a:r>
              <a:rPr lang="en-US" sz="800" dirty="0" smtClean="0">
                <a:solidFill>
                  <a:srgbClr val="F79646"/>
                </a:solidFill>
                <a:latin typeface="Verdana"/>
                <a:cs typeface="Verdana"/>
              </a:rPr>
              <a:t>■</a:t>
            </a:r>
            <a:r>
              <a:rPr lang="en-US" sz="800" dirty="0" smtClean="0">
                <a:solidFill>
                  <a:srgbClr val="DB9588"/>
                </a:solidFill>
                <a:latin typeface="Verdana"/>
                <a:cs typeface="Verdana"/>
              </a:rPr>
              <a:t> </a:t>
            </a:r>
            <a:r>
              <a:rPr lang="en-US" sz="800" dirty="0" smtClean="0">
                <a:latin typeface="Verdana"/>
                <a:cs typeface="Verdana"/>
              </a:rPr>
              <a:t>Independent</a:t>
            </a:r>
            <a:endParaRPr lang="en-US" sz="800" dirty="0">
              <a:latin typeface="Verdana"/>
              <a:cs typeface="Verdana"/>
            </a:endParaRPr>
          </a:p>
        </p:txBody>
      </p:sp>
      <p:sp>
        <p:nvSpPr>
          <p:cNvPr id="15" name="TextBox 12"/>
          <p:cNvSpPr txBox="1">
            <a:spLocks noChangeArrowheads="1"/>
          </p:cNvSpPr>
          <p:nvPr/>
        </p:nvSpPr>
        <p:spPr bwMode="auto">
          <a:xfrm>
            <a:off x="6927788" y="311516"/>
            <a:ext cx="1798890"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DONALD TRUMP APPROVAL RATINGS</a:t>
            </a:r>
          </a:p>
        </p:txBody>
      </p:sp>
      <p:sp>
        <p:nvSpPr>
          <p:cNvPr id="22" name="Rectangle 14"/>
          <p:cNvSpPr>
            <a:spLocks noChangeArrowheads="1"/>
          </p:cNvSpPr>
          <p:nvPr/>
        </p:nvSpPr>
        <p:spPr bwMode="auto">
          <a:xfrm>
            <a:off x="419100" y="1591392"/>
            <a:ext cx="8229600" cy="230832"/>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900" b="1" dirty="0">
                <a:latin typeface="Georgia"/>
                <a:cs typeface="Georgia"/>
              </a:rPr>
              <a:t>Donald Trump approval ratings since inauguration</a:t>
            </a:r>
          </a:p>
        </p:txBody>
      </p:sp>
      <p:pic>
        <p:nvPicPr>
          <p:cNvPr id="16" name="Picture 15" descr="Logo-NJ-presentation_cente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21" name="Text Placeholder 18"/>
          <p:cNvSpPr txBox="1">
            <a:spLocks/>
          </p:cNvSpPr>
          <p:nvPr/>
        </p:nvSpPr>
        <p:spPr bwMode="auto">
          <a:xfrm>
            <a:off x="404808" y="6422607"/>
            <a:ext cx="2965713"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March 30, 2017  </a:t>
            </a:r>
            <a:r>
              <a:rPr lang="en-US" sz="700" dirty="0" smtClean="0">
                <a:solidFill>
                  <a:schemeClr val="tx1">
                    <a:lumMod val="65000"/>
                    <a:lumOff val="35000"/>
                  </a:schemeClr>
                </a:solidFill>
              </a:rPr>
              <a:t>| </a:t>
            </a:r>
            <a:r>
              <a:rPr lang="en-US" sz="700" dirty="0" smtClean="0"/>
              <a:t> Daniel Stublen</a:t>
            </a:r>
            <a:endParaRPr lang="en-US" sz="700" dirty="0">
              <a:latin typeface="Georgia"/>
              <a:cs typeface="Georgia"/>
            </a:endParaRPr>
          </a:p>
        </p:txBody>
      </p:sp>
      <p:sp>
        <p:nvSpPr>
          <p:cNvPr id="24"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 Gallup, 2017.</a:t>
            </a:r>
          </a:p>
        </p:txBody>
      </p:sp>
      <p:sp>
        <p:nvSpPr>
          <p:cNvPr id="11" name="TextBox 2"/>
          <p:cNvSpPr txBox="1">
            <a:spLocks noChangeArrowheads="1"/>
          </p:cNvSpPr>
          <p:nvPr/>
        </p:nvSpPr>
        <p:spPr bwMode="auto">
          <a:xfrm>
            <a:off x="8006742" y="2987623"/>
            <a:ext cx="552450" cy="260350"/>
          </a:xfrm>
          <a:prstGeom prst="rect">
            <a:avLst/>
          </a:prstGeom>
          <a:solidFill>
            <a:schemeClr val="bg1"/>
          </a:solidFill>
          <a:ln w="28575">
            <a:solidFill>
              <a:srgbClr val="BF1E24"/>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85%</a:t>
            </a:r>
            <a:endParaRPr lang="en-US" altLang="en-US" sz="1100" b="1" dirty="0">
              <a:latin typeface="Calibri Light" panose="020F0302020204030204" pitchFamily="34" charset="0"/>
            </a:endParaRPr>
          </a:p>
        </p:txBody>
      </p:sp>
      <p:sp>
        <p:nvSpPr>
          <p:cNvPr id="12" name="TextBox 13"/>
          <p:cNvSpPr txBox="1">
            <a:spLocks noChangeArrowheads="1"/>
          </p:cNvSpPr>
          <p:nvPr/>
        </p:nvSpPr>
        <p:spPr bwMode="auto">
          <a:xfrm>
            <a:off x="8006742" y="5488216"/>
            <a:ext cx="552450" cy="261937"/>
          </a:xfrm>
          <a:prstGeom prst="rect">
            <a:avLst/>
          </a:prstGeom>
          <a:solidFill>
            <a:schemeClr val="bg1"/>
          </a:solidFill>
          <a:ln w="28575">
            <a:solidFill>
              <a:srgbClr val="092D6B"/>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a:latin typeface="Calibri Light" panose="020F0302020204030204" pitchFamily="34" charset="0"/>
              </a:rPr>
              <a:t>7</a:t>
            </a:r>
            <a:r>
              <a:rPr lang="en-US" altLang="en-US" sz="1100" b="1" dirty="0" smtClean="0">
                <a:latin typeface="Calibri Light" panose="020F0302020204030204" pitchFamily="34" charset="0"/>
              </a:rPr>
              <a:t>%</a:t>
            </a:r>
            <a:endParaRPr lang="en-US" altLang="en-US" sz="1100" b="1" dirty="0">
              <a:latin typeface="Calibri Light" panose="020F0302020204030204" pitchFamily="34" charset="0"/>
            </a:endParaRPr>
          </a:p>
        </p:txBody>
      </p:sp>
      <p:sp>
        <p:nvSpPr>
          <p:cNvPr id="14" name="TextBox 13"/>
          <p:cNvSpPr txBox="1"/>
          <p:nvPr/>
        </p:nvSpPr>
        <p:spPr>
          <a:xfrm>
            <a:off x="7370154" y="2236597"/>
            <a:ext cx="1189038" cy="400050"/>
          </a:xfrm>
          <a:prstGeom prst="rect">
            <a:avLst/>
          </a:prstGeom>
          <a:noFill/>
        </p:spPr>
        <p:txBody>
          <a:bodyPr>
            <a:spAutoFit/>
          </a:bodyPr>
          <a:lstStyle/>
          <a:p>
            <a:pPr algn="ctr">
              <a:defRPr/>
            </a:pPr>
            <a:r>
              <a:rPr lang="en-US" sz="1000" dirty="0">
                <a:latin typeface="+mn-lt"/>
              </a:rPr>
              <a:t>Average</a:t>
            </a:r>
          </a:p>
          <a:p>
            <a:pPr algn="ctr">
              <a:defRPr/>
            </a:pPr>
            <a:r>
              <a:rPr lang="en-US" sz="1000" i="1" dirty="0" smtClean="0"/>
              <a:t>March 25</a:t>
            </a:r>
            <a:endParaRPr lang="en-US" sz="1000" i="1" dirty="0">
              <a:latin typeface="+mn-lt"/>
            </a:endParaRPr>
          </a:p>
        </p:txBody>
      </p:sp>
      <p:sp>
        <p:nvSpPr>
          <p:cNvPr id="18" name="Rectangle 14"/>
          <p:cNvSpPr>
            <a:spLocks noChangeArrowheads="1"/>
          </p:cNvSpPr>
          <p:nvPr/>
        </p:nvSpPr>
        <p:spPr bwMode="auto">
          <a:xfrm>
            <a:off x="420813" y="1800396"/>
            <a:ext cx="2824227" cy="20005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700" dirty="0" smtClean="0">
                <a:solidFill>
                  <a:schemeClr val="tx1">
                    <a:lumMod val="50000"/>
                    <a:lumOff val="50000"/>
                  </a:schemeClr>
                </a:solidFill>
                <a:latin typeface="Verdana"/>
                <a:cs typeface="Verdana"/>
              </a:rPr>
              <a:t>GALLUP</a:t>
            </a:r>
            <a:endParaRPr lang="en-US" altLang="en-US" sz="700" dirty="0">
              <a:solidFill>
                <a:schemeClr val="tx1">
                  <a:lumMod val="50000"/>
                  <a:lumOff val="50000"/>
                </a:schemeClr>
              </a:solidFill>
              <a:latin typeface="Verdana"/>
              <a:cs typeface="Verdana"/>
            </a:endParaRPr>
          </a:p>
        </p:txBody>
      </p:sp>
      <p:sp>
        <p:nvSpPr>
          <p:cNvPr id="23" name="TextBox 13"/>
          <p:cNvSpPr txBox="1">
            <a:spLocks noChangeArrowheads="1"/>
          </p:cNvSpPr>
          <p:nvPr/>
        </p:nvSpPr>
        <p:spPr bwMode="auto">
          <a:xfrm>
            <a:off x="8006742" y="4632609"/>
            <a:ext cx="552450" cy="261937"/>
          </a:xfrm>
          <a:prstGeom prst="rect">
            <a:avLst/>
          </a:prstGeom>
          <a:solidFill>
            <a:schemeClr val="bg1"/>
          </a:solidFill>
          <a:ln w="28575">
            <a:solidFill>
              <a:srgbClr val="F7964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34%</a:t>
            </a:r>
            <a:endParaRPr lang="en-US" altLang="en-US" sz="1100" b="1" dirty="0">
              <a:latin typeface="Calibri Light" panose="020F0302020204030204" pitchFamily="34" charset="0"/>
            </a:endParaRPr>
          </a:p>
        </p:txBody>
      </p:sp>
      <p:sp>
        <p:nvSpPr>
          <p:cNvPr id="25" name="TextBox 2"/>
          <p:cNvSpPr txBox="1">
            <a:spLocks noChangeArrowheads="1"/>
          </p:cNvSpPr>
          <p:nvPr/>
        </p:nvSpPr>
        <p:spPr bwMode="auto">
          <a:xfrm>
            <a:off x="1074093" y="2671595"/>
            <a:ext cx="552450" cy="260350"/>
          </a:xfrm>
          <a:prstGeom prst="rect">
            <a:avLst/>
          </a:prstGeom>
          <a:solidFill>
            <a:schemeClr val="bg1"/>
          </a:solidFill>
          <a:ln w="28575">
            <a:solidFill>
              <a:srgbClr val="BF1E24"/>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89%</a:t>
            </a:r>
            <a:endParaRPr lang="en-US" altLang="en-US" sz="1100" b="1" dirty="0">
              <a:latin typeface="Calibri Light" panose="020F0302020204030204" pitchFamily="34" charset="0"/>
            </a:endParaRPr>
          </a:p>
        </p:txBody>
      </p:sp>
      <p:sp>
        <p:nvSpPr>
          <p:cNvPr id="26" name="TextBox 13"/>
          <p:cNvSpPr txBox="1">
            <a:spLocks noChangeArrowheads="1"/>
          </p:cNvSpPr>
          <p:nvPr/>
        </p:nvSpPr>
        <p:spPr bwMode="auto">
          <a:xfrm>
            <a:off x="1074093" y="5110715"/>
            <a:ext cx="552450" cy="261937"/>
          </a:xfrm>
          <a:prstGeom prst="rect">
            <a:avLst/>
          </a:prstGeom>
          <a:solidFill>
            <a:schemeClr val="bg1"/>
          </a:solidFill>
          <a:ln w="28575">
            <a:solidFill>
              <a:srgbClr val="092D6B"/>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13%</a:t>
            </a:r>
            <a:endParaRPr lang="en-US" altLang="en-US" sz="1100" b="1" dirty="0">
              <a:latin typeface="Calibri Light" panose="020F0302020204030204" pitchFamily="34" charset="0"/>
            </a:endParaRPr>
          </a:p>
        </p:txBody>
      </p:sp>
      <p:sp>
        <p:nvSpPr>
          <p:cNvPr id="27" name="TextBox 26"/>
          <p:cNvSpPr txBox="1"/>
          <p:nvPr/>
        </p:nvSpPr>
        <p:spPr>
          <a:xfrm>
            <a:off x="755799" y="2236597"/>
            <a:ext cx="1189038" cy="400050"/>
          </a:xfrm>
          <a:prstGeom prst="rect">
            <a:avLst/>
          </a:prstGeom>
          <a:noFill/>
        </p:spPr>
        <p:txBody>
          <a:bodyPr>
            <a:spAutoFit/>
          </a:bodyPr>
          <a:lstStyle/>
          <a:p>
            <a:pPr algn="ctr">
              <a:defRPr/>
            </a:pPr>
            <a:r>
              <a:rPr lang="en-US" sz="1000" dirty="0">
                <a:latin typeface="+mn-lt"/>
              </a:rPr>
              <a:t>Average</a:t>
            </a:r>
          </a:p>
          <a:p>
            <a:pPr algn="ctr">
              <a:defRPr/>
            </a:pPr>
            <a:r>
              <a:rPr lang="en-US" sz="1000" i="1" dirty="0" smtClean="0"/>
              <a:t>Jan 29</a:t>
            </a:r>
            <a:endParaRPr lang="en-US" sz="1000" i="1" dirty="0">
              <a:latin typeface="+mn-lt"/>
            </a:endParaRPr>
          </a:p>
        </p:txBody>
      </p:sp>
      <p:sp>
        <p:nvSpPr>
          <p:cNvPr id="28" name="TextBox 13"/>
          <p:cNvSpPr txBox="1">
            <a:spLocks noChangeArrowheads="1"/>
          </p:cNvSpPr>
          <p:nvPr/>
        </p:nvSpPr>
        <p:spPr bwMode="auto">
          <a:xfrm>
            <a:off x="1074093" y="4176707"/>
            <a:ext cx="552450" cy="261937"/>
          </a:xfrm>
          <a:prstGeom prst="rect">
            <a:avLst/>
          </a:prstGeom>
          <a:solidFill>
            <a:schemeClr val="bg1"/>
          </a:solidFill>
          <a:ln w="28575">
            <a:solidFill>
              <a:srgbClr val="F7964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42%</a:t>
            </a:r>
            <a:endParaRPr lang="en-US" altLang="en-US" sz="1100" b="1" dirty="0">
              <a:latin typeface="Calibri Light" panose="020F0302020204030204" pitchFamily="34" charset="0"/>
            </a:endParaRPr>
          </a:p>
        </p:txBody>
      </p:sp>
    </p:spTree>
    <p:extLst>
      <p:ext uri="{BB962C8B-B14F-4D97-AF65-F5344CB8AC3E}">
        <p14:creationId xmlns:p14="http://schemas.microsoft.com/office/powerpoint/2010/main" val="156287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321864"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400" dirty="0" smtClean="0">
                <a:solidFill>
                  <a:srgbClr val="FFFFFF"/>
                </a:solidFill>
                <a:latin typeface="Georgia" charset="0"/>
                <a:ea typeface="ＭＳ Ｐゴシック" charset="-128"/>
                <a:cs typeface="MS PGothic" charset="-128"/>
              </a:rPr>
              <a:t>Democrats’ have a slight lead in party affiliations, while more of people identify as independents  </a:t>
            </a:r>
            <a:endParaRPr lang="en-US" altLang="en-US" sz="2400" dirty="0">
              <a:solidFill>
                <a:srgbClr val="FFFFFF"/>
              </a:solidFill>
              <a:latin typeface="Georgia" charset="0"/>
              <a:ea typeface="ＭＳ Ｐゴシック" charset="-128"/>
              <a:cs typeface="MS PGothic" charset="-128"/>
            </a:endParaRPr>
          </a:p>
        </p:txBody>
      </p:sp>
      <p:graphicFrame>
        <p:nvGraphicFramePr>
          <p:cNvPr id="17" name="Chart 6"/>
          <p:cNvGraphicFramePr>
            <a:graphicFrameLocks/>
          </p:cNvGraphicFramePr>
          <p:nvPr>
            <p:extLst/>
          </p:nvPr>
        </p:nvGraphicFramePr>
        <p:xfrm>
          <a:off x="485547" y="2413332"/>
          <a:ext cx="8508328" cy="380315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EFBC90E-502A-A54D-9BAE-6F74229062B0}" type="slidenum">
              <a:rPr lang="en-US" smtClean="0"/>
              <a:t>16</a:t>
            </a:fld>
            <a:endParaRPr lang="en-US"/>
          </a:p>
        </p:txBody>
      </p:sp>
      <p:sp>
        <p:nvSpPr>
          <p:cNvPr id="13" name="TextBox 13"/>
          <p:cNvSpPr txBox="1">
            <a:spLocks noChangeArrowheads="1"/>
          </p:cNvSpPr>
          <p:nvPr/>
        </p:nvSpPr>
        <p:spPr bwMode="auto">
          <a:xfrm>
            <a:off x="426679" y="2000451"/>
            <a:ext cx="254108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buNone/>
            </a:pPr>
            <a:r>
              <a:rPr lang="en-US" sz="800" b="1" dirty="0">
                <a:solidFill>
                  <a:srgbClr val="BF1E24"/>
                </a:solidFill>
                <a:latin typeface="Verdana"/>
                <a:cs typeface="Verdana"/>
              </a:rPr>
              <a:t>■</a:t>
            </a:r>
            <a:r>
              <a:rPr lang="en-US" sz="800" b="1" dirty="0">
                <a:solidFill>
                  <a:srgbClr val="DB9588"/>
                </a:solidFill>
                <a:latin typeface="Verdana"/>
                <a:cs typeface="Verdana"/>
              </a:rPr>
              <a:t> </a:t>
            </a:r>
            <a:r>
              <a:rPr lang="en-US" sz="800" dirty="0" smtClean="0">
                <a:latin typeface="Verdana"/>
                <a:cs typeface="Verdana"/>
              </a:rPr>
              <a:t>Republican</a:t>
            </a:r>
            <a:r>
              <a:rPr lang="en-US" sz="800" dirty="0" smtClean="0">
                <a:solidFill>
                  <a:srgbClr val="DB9588"/>
                </a:solidFill>
                <a:latin typeface="Verdana"/>
                <a:cs typeface="Verdana"/>
              </a:rPr>
              <a:t>   </a:t>
            </a:r>
            <a:r>
              <a:rPr lang="en-US" sz="800" dirty="0">
                <a:solidFill>
                  <a:srgbClr val="092D6B"/>
                </a:solidFill>
                <a:latin typeface="Verdana"/>
                <a:cs typeface="Verdana"/>
              </a:rPr>
              <a:t>■</a:t>
            </a:r>
            <a:r>
              <a:rPr lang="en-US" sz="800" dirty="0">
                <a:solidFill>
                  <a:srgbClr val="DB9588"/>
                </a:solidFill>
                <a:latin typeface="Verdana"/>
                <a:cs typeface="Verdana"/>
              </a:rPr>
              <a:t> </a:t>
            </a:r>
            <a:r>
              <a:rPr lang="en-US" sz="800" dirty="0" smtClean="0">
                <a:latin typeface="Verdana"/>
                <a:cs typeface="Verdana"/>
              </a:rPr>
              <a:t>Democrat   </a:t>
            </a:r>
            <a:r>
              <a:rPr lang="en-US" sz="800" dirty="0" smtClean="0">
                <a:solidFill>
                  <a:srgbClr val="F79646"/>
                </a:solidFill>
                <a:latin typeface="Verdana"/>
                <a:cs typeface="Verdana"/>
              </a:rPr>
              <a:t>■</a:t>
            </a:r>
            <a:r>
              <a:rPr lang="en-US" sz="800" dirty="0" smtClean="0">
                <a:solidFill>
                  <a:srgbClr val="DB9588"/>
                </a:solidFill>
                <a:latin typeface="Verdana"/>
                <a:cs typeface="Verdana"/>
              </a:rPr>
              <a:t> </a:t>
            </a:r>
            <a:r>
              <a:rPr lang="en-US" sz="800" dirty="0" smtClean="0">
                <a:latin typeface="Verdana"/>
                <a:cs typeface="Verdana"/>
              </a:rPr>
              <a:t>Independent</a:t>
            </a:r>
            <a:endParaRPr lang="en-US" sz="800" dirty="0">
              <a:latin typeface="Verdana"/>
              <a:cs typeface="Verdana"/>
            </a:endParaRPr>
          </a:p>
        </p:txBody>
      </p:sp>
      <p:sp>
        <p:nvSpPr>
          <p:cNvPr id="15" name="TextBox 12"/>
          <p:cNvSpPr txBox="1">
            <a:spLocks noChangeArrowheads="1"/>
          </p:cNvSpPr>
          <p:nvPr/>
        </p:nvSpPr>
        <p:spPr bwMode="auto">
          <a:xfrm>
            <a:off x="7479222" y="311516"/>
            <a:ext cx="1247456"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PARTY IDENTIFICATION</a:t>
            </a:r>
          </a:p>
        </p:txBody>
      </p:sp>
      <p:sp>
        <p:nvSpPr>
          <p:cNvPr id="22" name="Rectangle 14"/>
          <p:cNvSpPr>
            <a:spLocks noChangeArrowheads="1"/>
          </p:cNvSpPr>
          <p:nvPr/>
        </p:nvSpPr>
        <p:spPr bwMode="auto">
          <a:xfrm>
            <a:off x="419100" y="1591392"/>
            <a:ext cx="8229600" cy="230832"/>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900" b="1" dirty="0" smtClean="0">
                <a:latin typeface="Georgia"/>
                <a:cs typeface="Georgia"/>
              </a:rPr>
              <a:t>Party identification</a:t>
            </a:r>
            <a:endParaRPr lang="en-US" altLang="en-US" sz="900" b="1" dirty="0">
              <a:latin typeface="Georgia"/>
              <a:cs typeface="Georgia"/>
            </a:endParaRPr>
          </a:p>
        </p:txBody>
      </p:sp>
      <p:pic>
        <p:nvPicPr>
          <p:cNvPr id="16" name="Picture 15" descr="Logo-NJ-presentation_cente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21" name="Text Placeholder 18"/>
          <p:cNvSpPr txBox="1">
            <a:spLocks/>
          </p:cNvSpPr>
          <p:nvPr/>
        </p:nvSpPr>
        <p:spPr bwMode="auto">
          <a:xfrm>
            <a:off x="404808" y="6422607"/>
            <a:ext cx="2965713"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January 9, 2018  </a:t>
            </a:r>
            <a:r>
              <a:rPr lang="en-US" sz="700" dirty="0" smtClean="0">
                <a:solidFill>
                  <a:schemeClr val="tx1">
                    <a:lumMod val="65000"/>
                    <a:lumOff val="35000"/>
                  </a:schemeClr>
                </a:solidFill>
              </a:rPr>
              <a:t>| </a:t>
            </a:r>
            <a:r>
              <a:rPr lang="en-US" sz="700" dirty="0" smtClean="0"/>
              <a:t> Daniel Stublen</a:t>
            </a:r>
            <a:endParaRPr lang="en-US" sz="700" dirty="0">
              <a:latin typeface="Georgia"/>
              <a:cs typeface="Georgia"/>
            </a:endParaRPr>
          </a:p>
        </p:txBody>
      </p:sp>
      <p:sp>
        <p:nvSpPr>
          <p:cNvPr id="24"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 Gallup, 2017.</a:t>
            </a:r>
          </a:p>
        </p:txBody>
      </p:sp>
      <p:sp>
        <p:nvSpPr>
          <p:cNvPr id="11" name="TextBox 2"/>
          <p:cNvSpPr txBox="1">
            <a:spLocks noChangeArrowheads="1"/>
          </p:cNvSpPr>
          <p:nvPr/>
        </p:nvSpPr>
        <p:spPr bwMode="auto">
          <a:xfrm>
            <a:off x="8174226" y="4476199"/>
            <a:ext cx="552450" cy="261610"/>
          </a:xfrm>
          <a:prstGeom prst="rect">
            <a:avLst/>
          </a:prstGeom>
          <a:solidFill>
            <a:schemeClr val="bg1"/>
          </a:solidFill>
          <a:ln w="28575">
            <a:solidFill>
              <a:srgbClr val="BF1E24"/>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25%</a:t>
            </a:r>
            <a:endParaRPr lang="en-US" altLang="en-US" sz="1100" b="1" dirty="0">
              <a:latin typeface="Calibri Light" panose="020F0302020204030204" pitchFamily="34" charset="0"/>
            </a:endParaRPr>
          </a:p>
        </p:txBody>
      </p:sp>
      <p:sp>
        <p:nvSpPr>
          <p:cNvPr id="12" name="TextBox 13"/>
          <p:cNvSpPr txBox="1">
            <a:spLocks noChangeArrowheads="1"/>
          </p:cNvSpPr>
          <p:nvPr/>
        </p:nvSpPr>
        <p:spPr bwMode="auto">
          <a:xfrm>
            <a:off x="8174226" y="2763013"/>
            <a:ext cx="552450" cy="261937"/>
          </a:xfrm>
          <a:prstGeom prst="rect">
            <a:avLst/>
          </a:prstGeom>
          <a:solidFill>
            <a:schemeClr val="bg1"/>
          </a:solidFill>
          <a:ln w="28575">
            <a:solidFill>
              <a:srgbClr val="F7964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46%</a:t>
            </a:r>
            <a:endParaRPr lang="en-US" altLang="en-US" sz="1100" b="1" dirty="0">
              <a:latin typeface="Calibri Light" panose="020F0302020204030204" pitchFamily="34" charset="0"/>
            </a:endParaRPr>
          </a:p>
        </p:txBody>
      </p:sp>
      <p:sp>
        <p:nvSpPr>
          <p:cNvPr id="14" name="TextBox 13"/>
          <p:cNvSpPr txBox="1"/>
          <p:nvPr/>
        </p:nvSpPr>
        <p:spPr>
          <a:xfrm>
            <a:off x="7855932" y="2236597"/>
            <a:ext cx="1189038" cy="400050"/>
          </a:xfrm>
          <a:prstGeom prst="rect">
            <a:avLst/>
          </a:prstGeom>
          <a:noFill/>
        </p:spPr>
        <p:txBody>
          <a:bodyPr>
            <a:spAutoFit/>
          </a:bodyPr>
          <a:lstStyle/>
          <a:p>
            <a:pPr algn="ctr">
              <a:defRPr/>
            </a:pPr>
            <a:r>
              <a:rPr lang="en-US" sz="1000" dirty="0">
                <a:latin typeface="+mn-lt"/>
              </a:rPr>
              <a:t>Average</a:t>
            </a:r>
          </a:p>
          <a:p>
            <a:pPr algn="ctr">
              <a:defRPr/>
            </a:pPr>
            <a:r>
              <a:rPr lang="en-US" sz="1000" i="1" dirty="0" smtClean="0"/>
              <a:t>Dec 11</a:t>
            </a:r>
            <a:endParaRPr lang="en-US" sz="1000" i="1" dirty="0">
              <a:latin typeface="+mn-lt"/>
            </a:endParaRPr>
          </a:p>
        </p:txBody>
      </p:sp>
      <p:sp>
        <p:nvSpPr>
          <p:cNvPr id="18" name="Rectangle 14"/>
          <p:cNvSpPr>
            <a:spLocks noChangeArrowheads="1"/>
          </p:cNvSpPr>
          <p:nvPr/>
        </p:nvSpPr>
        <p:spPr bwMode="auto">
          <a:xfrm>
            <a:off x="420813" y="1800396"/>
            <a:ext cx="2824227" cy="20005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700" dirty="0" smtClean="0">
                <a:solidFill>
                  <a:schemeClr val="tx1">
                    <a:lumMod val="50000"/>
                    <a:lumOff val="50000"/>
                  </a:schemeClr>
                </a:solidFill>
                <a:latin typeface="Verdana"/>
                <a:cs typeface="Verdana"/>
              </a:rPr>
              <a:t>GALLUP</a:t>
            </a:r>
            <a:endParaRPr lang="en-US" altLang="en-US" sz="700" dirty="0">
              <a:solidFill>
                <a:schemeClr val="tx1">
                  <a:lumMod val="50000"/>
                  <a:lumOff val="50000"/>
                </a:schemeClr>
              </a:solidFill>
              <a:latin typeface="Verdana"/>
              <a:cs typeface="Verdana"/>
            </a:endParaRPr>
          </a:p>
        </p:txBody>
      </p:sp>
      <p:sp>
        <p:nvSpPr>
          <p:cNvPr id="23" name="TextBox 13"/>
          <p:cNvSpPr txBox="1">
            <a:spLocks noChangeArrowheads="1"/>
          </p:cNvSpPr>
          <p:nvPr/>
        </p:nvSpPr>
        <p:spPr bwMode="auto">
          <a:xfrm>
            <a:off x="8174226" y="3753630"/>
            <a:ext cx="552450" cy="261937"/>
          </a:xfrm>
          <a:prstGeom prst="rect">
            <a:avLst/>
          </a:prstGeom>
          <a:solidFill>
            <a:schemeClr val="bg1"/>
          </a:solidFill>
          <a:ln w="28575">
            <a:solidFill>
              <a:srgbClr val="092D6B"/>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27%</a:t>
            </a:r>
            <a:endParaRPr lang="en-US" altLang="en-US" sz="1100" b="1" dirty="0">
              <a:latin typeface="Calibri Light" panose="020F0302020204030204" pitchFamily="34" charset="0"/>
            </a:endParaRPr>
          </a:p>
        </p:txBody>
      </p:sp>
      <p:sp>
        <p:nvSpPr>
          <p:cNvPr id="25" name="TextBox 2"/>
          <p:cNvSpPr txBox="1">
            <a:spLocks noChangeArrowheads="1"/>
          </p:cNvSpPr>
          <p:nvPr/>
        </p:nvSpPr>
        <p:spPr bwMode="auto">
          <a:xfrm>
            <a:off x="1016920" y="3688404"/>
            <a:ext cx="552450" cy="260350"/>
          </a:xfrm>
          <a:prstGeom prst="rect">
            <a:avLst/>
          </a:prstGeom>
          <a:solidFill>
            <a:schemeClr val="bg1"/>
          </a:solidFill>
          <a:ln w="28575">
            <a:solidFill>
              <a:srgbClr val="BF1E24"/>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28%</a:t>
            </a:r>
            <a:endParaRPr lang="en-US" altLang="en-US" sz="1100" b="1" dirty="0">
              <a:latin typeface="Calibri Light" panose="020F0302020204030204" pitchFamily="34" charset="0"/>
            </a:endParaRPr>
          </a:p>
        </p:txBody>
      </p:sp>
      <p:sp>
        <p:nvSpPr>
          <p:cNvPr id="26" name="TextBox 13"/>
          <p:cNvSpPr txBox="1">
            <a:spLocks noChangeArrowheads="1"/>
          </p:cNvSpPr>
          <p:nvPr/>
        </p:nvSpPr>
        <p:spPr bwMode="auto">
          <a:xfrm>
            <a:off x="1016920" y="2707793"/>
            <a:ext cx="552450" cy="261937"/>
          </a:xfrm>
          <a:prstGeom prst="rect">
            <a:avLst/>
          </a:prstGeom>
          <a:solidFill>
            <a:schemeClr val="bg1"/>
          </a:solidFill>
          <a:ln w="28575">
            <a:solidFill>
              <a:srgbClr val="F7964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44%</a:t>
            </a:r>
            <a:endParaRPr lang="en-US" altLang="en-US" sz="1100" b="1" dirty="0">
              <a:latin typeface="Calibri Light" panose="020F0302020204030204" pitchFamily="34" charset="0"/>
            </a:endParaRPr>
          </a:p>
        </p:txBody>
      </p:sp>
      <p:sp>
        <p:nvSpPr>
          <p:cNvPr id="27" name="TextBox 26"/>
          <p:cNvSpPr txBox="1"/>
          <p:nvPr/>
        </p:nvSpPr>
        <p:spPr>
          <a:xfrm>
            <a:off x="698626" y="2236597"/>
            <a:ext cx="1189038" cy="400050"/>
          </a:xfrm>
          <a:prstGeom prst="rect">
            <a:avLst/>
          </a:prstGeom>
          <a:noFill/>
        </p:spPr>
        <p:txBody>
          <a:bodyPr>
            <a:spAutoFit/>
          </a:bodyPr>
          <a:lstStyle/>
          <a:p>
            <a:pPr algn="ctr">
              <a:defRPr/>
            </a:pPr>
            <a:r>
              <a:rPr lang="en-US" sz="1000" dirty="0">
                <a:latin typeface="+mn-lt"/>
              </a:rPr>
              <a:t>Average</a:t>
            </a:r>
          </a:p>
          <a:p>
            <a:pPr algn="ctr">
              <a:defRPr/>
            </a:pPr>
            <a:r>
              <a:rPr lang="en-US" sz="1000" i="1" dirty="0" smtClean="0"/>
              <a:t>Jan </a:t>
            </a:r>
            <a:r>
              <a:rPr lang="en-US" sz="1000" i="1" dirty="0"/>
              <a:t>4</a:t>
            </a:r>
            <a:endParaRPr lang="en-US" sz="1000" i="1" dirty="0">
              <a:latin typeface="+mn-lt"/>
            </a:endParaRPr>
          </a:p>
        </p:txBody>
      </p:sp>
      <p:sp>
        <p:nvSpPr>
          <p:cNvPr id="28" name="TextBox 13"/>
          <p:cNvSpPr txBox="1">
            <a:spLocks noChangeArrowheads="1"/>
          </p:cNvSpPr>
          <p:nvPr/>
        </p:nvSpPr>
        <p:spPr bwMode="auto">
          <a:xfrm>
            <a:off x="1016920" y="4422256"/>
            <a:ext cx="552450" cy="261937"/>
          </a:xfrm>
          <a:prstGeom prst="rect">
            <a:avLst/>
          </a:prstGeom>
          <a:solidFill>
            <a:schemeClr val="bg1"/>
          </a:solidFill>
          <a:ln w="28575">
            <a:solidFill>
              <a:srgbClr val="092D6B"/>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ctr">
              <a:lnSpc>
                <a:spcPct val="100000"/>
              </a:lnSpc>
              <a:spcBef>
                <a:spcPct val="0"/>
              </a:spcBef>
              <a:buFontTx/>
              <a:buNone/>
            </a:pPr>
            <a:r>
              <a:rPr lang="en-US" altLang="en-US" sz="1100" b="1" dirty="0" smtClean="0">
                <a:latin typeface="Calibri Light" panose="020F0302020204030204" pitchFamily="34" charset="0"/>
              </a:rPr>
              <a:t>25%</a:t>
            </a:r>
            <a:endParaRPr lang="en-US" altLang="en-US" sz="1100" b="1" dirty="0">
              <a:latin typeface="Calibri Light" panose="020F0302020204030204" pitchFamily="34" charset="0"/>
            </a:endParaRPr>
          </a:p>
        </p:txBody>
      </p:sp>
    </p:spTree>
    <p:extLst>
      <p:ext uri="{BB962C8B-B14F-4D97-AF65-F5344CB8AC3E}">
        <p14:creationId xmlns:p14="http://schemas.microsoft.com/office/powerpoint/2010/main" val="3417287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60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400" dirty="0" smtClean="0">
                <a:solidFill>
                  <a:srgbClr val="FFFFFF"/>
                </a:solidFill>
                <a:latin typeface="+mj-lt"/>
                <a:ea typeface="ＭＳ Ｐゴシック" charset="-128"/>
                <a:cs typeface="MS PGothic" charset="-128"/>
              </a:rPr>
              <a:t>Presidents </a:t>
            </a:r>
            <a:r>
              <a:rPr lang="en-US" altLang="en-US" sz="2400" dirty="0">
                <a:solidFill>
                  <a:srgbClr val="FFFFFF"/>
                </a:solidFill>
                <a:latin typeface="+mj-lt"/>
                <a:ea typeface="ＭＳ Ｐゴシック" charset="-128"/>
                <a:cs typeface="MS PGothic" charset="-128"/>
              </a:rPr>
              <a:t>with a sub-50% approval rating lose an average of 40 seats in the </a:t>
            </a:r>
            <a:r>
              <a:rPr lang="en-US" altLang="en-US" sz="2400" dirty="0" smtClean="0">
                <a:solidFill>
                  <a:srgbClr val="FFFFFF"/>
                </a:solidFill>
                <a:latin typeface="+mj-lt"/>
                <a:ea typeface="ＭＳ Ｐゴシック" charset="-128"/>
                <a:cs typeface="MS PGothic" charset="-128"/>
              </a:rPr>
              <a:t>midterms</a:t>
            </a:r>
            <a:endParaRPr lang="en-US" altLang="en-US" sz="2400" dirty="0">
              <a:solidFill>
                <a:srgbClr val="FFFFFF"/>
              </a:solidFill>
              <a:latin typeface="+mj-lt"/>
              <a:ea typeface="ＭＳ Ｐゴシック" charset="-128"/>
              <a:cs typeface="MS PGothic" charset="-128"/>
            </a:endParaRPr>
          </a:p>
        </p:txBody>
      </p:sp>
      <p:sp>
        <p:nvSpPr>
          <p:cNvPr id="5" name="TextBox 12"/>
          <p:cNvSpPr txBox="1">
            <a:spLocks noChangeArrowheads="1"/>
          </p:cNvSpPr>
          <p:nvPr/>
        </p:nvSpPr>
        <p:spPr bwMode="auto">
          <a:xfrm>
            <a:off x="7363804" y="311516"/>
            <a:ext cx="136287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2018 MIDTERM ELECTIONS</a:t>
            </a:r>
          </a:p>
        </p:txBody>
      </p:sp>
      <p:sp>
        <p:nvSpPr>
          <p:cNvPr id="18" name="Rectangle 14"/>
          <p:cNvSpPr>
            <a:spLocks noChangeArrowheads="1"/>
          </p:cNvSpPr>
          <p:nvPr/>
        </p:nvSpPr>
        <p:spPr bwMode="auto">
          <a:xfrm>
            <a:off x="404814" y="1825294"/>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Georgia"/>
                <a:cs typeface="Georgia"/>
              </a:rPr>
              <a:t>Presidential </a:t>
            </a:r>
            <a:r>
              <a:rPr lang="en-US" altLang="en-US" sz="1200" b="1" dirty="0" smtClean="0">
                <a:latin typeface="Georgia"/>
                <a:cs typeface="Georgia"/>
              </a:rPr>
              <a:t>job approval </a:t>
            </a:r>
            <a:r>
              <a:rPr lang="en-US" altLang="en-US" sz="1200" b="1" dirty="0">
                <a:latin typeface="Georgia"/>
                <a:cs typeface="Georgia"/>
              </a:rPr>
              <a:t>vs. </a:t>
            </a:r>
            <a:r>
              <a:rPr lang="en-US" altLang="en-US" sz="1200" b="1" dirty="0" smtClean="0">
                <a:latin typeface="Georgia"/>
                <a:cs typeface="Georgia"/>
              </a:rPr>
              <a:t>midterm results since </a:t>
            </a:r>
            <a:r>
              <a:rPr lang="en-US" altLang="en-US" sz="1200" b="1" dirty="0">
                <a:latin typeface="Georgia"/>
                <a:cs typeface="Georgia"/>
              </a:rPr>
              <a:t>1966</a:t>
            </a:r>
          </a:p>
        </p:txBody>
      </p:sp>
      <p:pic>
        <p:nvPicPr>
          <p:cNvPr id="19" name="Picture 18" descr="Logo-NJ-presentation_cente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graphicFrame>
        <p:nvGraphicFramePr>
          <p:cNvPr id="27" name="Chart 6"/>
          <p:cNvGraphicFramePr>
            <a:graphicFrameLocks/>
          </p:cNvGraphicFramePr>
          <p:nvPr>
            <p:extLst>
              <p:ext uri="{D42A27DB-BD31-4B8C-83A1-F6EECF244321}">
                <p14:modId xmlns:p14="http://schemas.microsoft.com/office/powerpoint/2010/main" val="2225681551"/>
              </p:ext>
            </p:extLst>
          </p:nvPr>
        </p:nvGraphicFramePr>
        <p:xfrm>
          <a:off x="508000" y="2007609"/>
          <a:ext cx="7721600" cy="2954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6"/>
          <p:cNvGraphicFramePr>
            <a:graphicFrameLocks/>
          </p:cNvGraphicFramePr>
          <p:nvPr>
            <p:extLst>
              <p:ext uri="{D42A27DB-BD31-4B8C-83A1-F6EECF244321}">
                <p14:modId xmlns:p14="http://schemas.microsoft.com/office/powerpoint/2010/main" val="2385430573"/>
              </p:ext>
            </p:extLst>
          </p:nvPr>
        </p:nvGraphicFramePr>
        <p:xfrm>
          <a:off x="508000" y="3124236"/>
          <a:ext cx="7740640" cy="1929126"/>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p:cNvSpPr/>
          <p:nvPr/>
        </p:nvSpPr>
        <p:spPr>
          <a:xfrm>
            <a:off x="1417198" y="5281898"/>
            <a:ext cx="2760401" cy="1140709"/>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91440" bIns="137160" anchor="ctr" anchorCtr="0"/>
          <a:lstStyle/>
          <a:p>
            <a:pPr algn="ctr">
              <a:lnSpc>
                <a:spcPct val="110000"/>
              </a:lnSpc>
              <a:defRPr/>
            </a:pPr>
            <a:r>
              <a:rPr lang="en-US" sz="1400" dirty="0" smtClean="0">
                <a:solidFill>
                  <a:schemeClr val="tx1"/>
                </a:solidFill>
                <a:latin typeface="Georgia"/>
                <a:cs typeface="Georgia"/>
              </a:rPr>
              <a:t>Trump Job Approval</a:t>
            </a:r>
          </a:p>
          <a:p>
            <a:pPr algn="ctr">
              <a:lnSpc>
                <a:spcPct val="110000"/>
              </a:lnSpc>
              <a:defRPr/>
            </a:pPr>
            <a:r>
              <a:rPr lang="en-US" sz="3600" dirty="0" smtClean="0">
                <a:solidFill>
                  <a:schemeClr val="accent2"/>
                </a:solidFill>
                <a:latin typeface="Georgia"/>
                <a:cs typeface="Georgia"/>
              </a:rPr>
              <a:t>42.8%</a:t>
            </a:r>
          </a:p>
          <a:p>
            <a:pPr algn="ctr">
              <a:lnSpc>
                <a:spcPct val="110000"/>
              </a:lnSpc>
              <a:defRPr/>
            </a:pPr>
            <a:r>
              <a:rPr lang="en-US" sz="1200" dirty="0" smtClean="0">
                <a:solidFill>
                  <a:schemeClr val="tx1"/>
                </a:solidFill>
                <a:latin typeface="Georgia"/>
                <a:cs typeface="Georgia"/>
              </a:rPr>
              <a:t>RCP Average: Apr 12, 2018</a:t>
            </a:r>
          </a:p>
        </p:txBody>
      </p:sp>
      <p:sp>
        <p:nvSpPr>
          <p:cNvPr id="30" name="Rectangle 29"/>
          <p:cNvSpPr/>
          <p:nvPr/>
        </p:nvSpPr>
        <p:spPr>
          <a:xfrm>
            <a:off x="4854180" y="5250444"/>
            <a:ext cx="3872498" cy="1336351"/>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91440" bIns="137160" numCol="2" anchor="ctr" anchorCtr="0"/>
          <a:lstStyle/>
          <a:p>
            <a:pPr marL="171450" marR="0" lvl="0" indent="-171450" defTabSz="914400" eaLnBrk="1" fontAlgn="auto" latinLnBrk="0" hangingPunct="1">
              <a:lnSpc>
                <a:spcPct val="110000"/>
              </a:lnSpc>
              <a:spcBef>
                <a:spcPts val="0"/>
              </a:spcBef>
              <a:spcAft>
                <a:spcPts val="0"/>
              </a:spcAft>
              <a:buClrTx/>
              <a:buSzTx/>
              <a:buFontTx/>
              <a:buNone/>
              <a:tabLst/>
              <a:defRPr/>
            </a:pPr>
            <a:r>
              <a:rPr lang="en-US" sz="1600" b="1" dirty="0" smtClean="0">
                <a:solidFill>
                  <a:schemeClr val="tx1"/>
                </a:solidFill>
                <a:latin typeface="Georgia"/>
                <a:cs typeface="Georgia"/>
              </a:rPr>
              <a:t>Job Approval</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600" dirty="0" smtClean="0">
                <a:solidFill>
                  <a:schemeClr val="tx1"/>
                </a:solidFill>
                <a:latin typeface="Georgia"/>
                <a:cs typeface="Georgia"/>
              </a:rPr>
              <a:t>Over 60%</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600" dirty="0" smtClean="0">
                <a:solidFill>
                  <a:schemeClr val="tx1"/>
                </a:solidFill>
                <a:latin typeface="Georgia"/>
                <a:cs typeface="Georgia"/>
              </a:rPr>
              <a:t>50%-60%</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600" dirty="0" smtClean="0">
                <a:solidFill>
                  <a:schemeClr val="tx1"/>
                </a:solidFill>
                <a:latin typeface="Georgia"/>
                <a:cs typeface="Georgia"/>
              </a:rPr>
              <a:t>Under 50%</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600" b="1" dirty="0" smtClean="0">
                <a:solidFill>
                  <a:schemeClr val="tx1"/>
                </a:solidFill>
                <a:latin typeface="Georgia"/>
                <a:cs typeface="Georgia"/>
              </a:rPr>
              <a:t>Average Change</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600" dirty="0" smtClean="0">
                <a:solidFill>
                  <a:schemeClr val="accent3">
                    <a:lumMod val="75000"/>
                  </a:schemeClr>
                </a:solidFill>
                <a:latin typeface="Georgia"/>
                <a:cs typeface="Georgia"/>
              </a:rPr>
              <a:t>+3 Seats</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600" dirty="0" smtClean="0">
                <a:solidFill>
                  <a:srgbClr val="B84E54"/>
                </a:solidFill>
                <a:latin typeface="Georgia"/>
                <a:cs typeface="Georgia"/>
              </a:rPr>
              <a:t>-12 Seats</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600" dirty="0" smtClean="0">
                <a:solidFill>
                  <a:srgbClr val="B84E54"/>
                </a:solidFill>
                <a:latin typeface="Georgia"/>
                <a:cs typeface="Georgia"/>
              </a:rPr>
              <a:t>-40 Seats</a:t>
            </a:r>
          </a:p>
        </p:txBody>
      </p:sp>
      <p:sp>
        <p:nvSpPr>
          <p:cNvPr id="33" name="Text Placeholder 18"/>
          <p:cNvSpPr txBox="1">
            <a:spLocks/>
          </p:cNvSpPr>
          <p:nvPr/>
        </p:nvSpPr>
        <p:spPr bwMode="auto">
          <a:xfrm>
            <a:off x="990600" y="6422607"/>
            <a:ext cx="2709328"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November 9, 2017  </a:t>
            </a:r>
            <a:r>
              <a:rPr lang="en-US" sz="800" dirty="0" smtClean="0">
                <a:solidFill>
                  <a:schemeClr val="tx1">
                    <a:lumMod val="65000"/>
                    <a:lumOff val="35000"/>
                  </a:schemeClr>
                </a:solidFill>
              </a:rPr>
              <a:t>| </a:t>
            </a:r>
            <a:r>
              <a:rPr lang="en-US" sz="800" dirty="0" smtClean="0"/>
              <a:t> </a:t>
            </a:r>
            <a:r>
              <a:rPr lang="en-US" sz="700" dirty="0" smtClean="0"/>
              <a:t>Adriana Morton, Madelaine Pisani</a:t>
            </a:r>
            <a:endParaRPr lang="en-US" sz="700" dirty="0">
              <a:latin typeface="Georgia"/>
              <a:cs typeface="Georgia"/>
            </a:endParaRPr>
          </a:p>
        </p:txBody>
      </p:sp>
    </p:spTree>
    <p:extLst>
      <p:ext uri="{BB962C8B-B14F-4D97-AF65-F5344CB8AC3E}">
        <p14:creationId xmlns:p14="http://schemas.microsoft.com/office/powerpoint/2010/main" val="3905971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6603144" y="2212782"/>
            <a:ext cx="680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p:cNvGraphicFramePr/>
          <p:nvPr>
            <p:extLst>
              <p:ext uri="{D42A27DB-BD31-4B8C-83A1-F6EECF244321}">
                <p14:modId xmlns:p14="http://schemas.microsoft.com/office/powerpoint/2010/main" val="935610824"/>
              </p:ext>
            </p:extLst>
          </p:nvPr>
        </p:nvGraphicFramePr>
        <p:xfrm>
          <a:off x="-506105" y="1733620"/>
          <a:ext cx="7109249" cy="4757754"/>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404814" y="555549"/>
            <a:ext cx="8407400" cy="6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solidFill>
                  <a:srgbClr val="FFFFFF"/>
                </a:solidFill>
                <a:latin typeface="Georgia" charset="0"/>
                <a:ea typeface="ＭＳ Ｐゴシック" charset="-128"/>
                <a:cs typeface="MS PGothic" charset="-128"/>
              </a:rPr>
              <a:t>The president’s party has lost an average of 25 seats in midterm elections since World War II</a:t>
            </a:r>
            <a:endParaRPr lang="en-US" altLang="en-US" sz="2000" dirty="0">
              <a:solidFill>
                <a:srgbClr val="FFFFFF"/>
              </a:solidFill>
              <a:latin typeface="Georgia" charset="0"/>
              <a:ea typeface="ＭＳ Ｐゴシック" charset="-128"/>
              <a:cs typeface="MS PGothic" charset="-128"/>
            </a:endParaRPr>
          </a:p>
        </p:txBody>
      </p:sp>
      <p:sp>
        <p:nvSpPr>
          <p:cNvPr id="5" name="TextBox 12"/>
          <p:cNvSpPr txBox="1">
            <a:spLocks noChangeArrowheads="1"/>
          </p:cNvSpPr>
          <p:nvPr/>
        </p:nvSpPr>
        <p:spPr bwMode="auto">
          <a:xfrm>
            <a:off x="7035188" y="311516"/>
            <a:ext cx="1691490"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HISTORICAL MIDTERM ELECTIONS</a:t>
            </a:r>
          </a:p>
        </p:txBody>
      </p:sp>
      <p:sp>
        <p:nvSpPr>
          <p:cNvPr id="13" name="Text Placeholder 18"/>
          <p:cNvSpPr txBox="1">
            <a:spLocks/>
          </p:cNvSpPr>
          <p:nvPr/>
        </p:nvSpPr>
        <p:spPr bwMode="auto">
          <a:xfrm>
            <a:off x="404808" y="667044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April 23, 2018  |  Daniel Stublen</a:t>
            </a:r>
            <a:endParaRPr lang="en-US" sz="700" dirty="0">
              <a:latin typeface="Georgia"/>
              <a:cs typeface="Georgia"/>
            </a:endParaRPr>
          </a:p>
        </p:txBody>
      </p:sp>
      <p:sp>
        <p:nvSpPr>
          <p:cNvPr id="18" name="Rectangle 14"/>
          <p:cNvSpPr>
            <a:spLocks noChangeArrowheads="1"/>
          </p:cNvSpPr>
          <p:nvPr/>
        </p:nvSpPr>
        <p:spPr bwMode="auto">
          <a:xfrm>
            <a:off x="454571" y="1114575"/>
            <a:ext cx="8229600" cy="276999"/>
          </a:xfrm>
          <a:prstGeom prst="rect">
            <a:avLst/>
          </a:prstGeom>
          <a:noFill/>
          <a:ln>
            <a:noFill/>
          </a:ln>
          <a:extLst/>
        </p:spPr>
        <p:txBody>
          <a:bodyPr lIns="9144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President’s party gain/loss of seats in House</a:t>
            </a:r>
            <a:endParaRPr lang="en-US" altLang="en-US" sz="1200" b="1" dirty="0"/>
          </a:p>
        </p:txBody>
      </p:sp>
      <p:pic>
        <p:nvPicPr>
          <p:cNvPr id="19" name="Picture 18" descr="Logo-NJ-presentation_cent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51489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dirty="0">
                <a:solidFill>
                  <a:schemeClr val="tx1">
                    <a:lumMod val="65000"/>
                    <a:lumOff val="35000"/>
                  </a:schemeClr>
                </a:solidFill>
              </a:rPr>
              <a:t>Sources: </a:t>
            </a:r>
            <a:r>
              <a:rPr lang="en-US" sz="700" dirty="0" smtClean="0">
                <a:solidFill>
                  <a:schemeClr val="tx1">
                    <a:lumMod val="65000"/>
                    <a:lumOff val="35000"/>
                  </a:schemeClr>
                </a:solidFill>
              </a:rPr>
              <a:t>UC Santa Barbara, “The American Presidency Project”</a:t>
            </a:r>
            <a:endParaRPr lang="en-US" sz="7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BEFBC90E-502A-A54D-9BAE-6F74229062B0}" type="slidenum">
              <a:rPr lang="en-US" smtClean="0"/>
              <a:pPr/>
              <a:t>18</a:t>
            </a:fld>
            <a:endParaRPr lang="en-US" dirty="0"/>
          </a:p>
        </p:txBody>
      </p:sp>
      <p:sp>
        <p:nvSpPr>
          <p:cNvPr id="11" name="Rectangle 14"/>
          <p:cNvSpPr>
            <a:spLocks noChangeArrowheads="1"/>
          </p:cNvSpPr>
          <p:nvPr/>
        </p:nvSpPr>
        <p:spPr bwMode="auto">
          <a:xfrm>
            <a:off x="485547" y="1286589"/>
            <a:ext cx="2824227" cy="215444"/>
          </a:xfrm>
          <a:prstGeom prst="rect">
            <a:avLst/>
          </a:prstGeom>
          <a:noFill/>
          <a:ln>
            <a:noFill/>
          </a:ln>
          <a:extLst/>
        </p:spPr>
        <p:txBody>
          <a:bodyPr wrap="square" lIns="91440" tIns="45720" bIns="4572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smtClean="0">
                <a:solidFill>
                  <a:schemeClr val="tx1">
                    <a:lumMod val="50000"/>
                    <a:lumOff val="50000"/>
                  </a:schemeClr>
                </a:solidFill>
                <a:latin typeface="Verdana"/>
                <a:cs typeface="Verdana"/>
              </a:rPr>
              <a:t>VITAL STATISTICS ON CONGRESS</a:t>
            </a:r>
            <a:endParaRPr lang="en-US" altLang="en-US" sz="800" dirty="0">
              <a:solidFill>
                <a:schemeClr val="tx1">
                  <a:lumMod val="50000"/>
                  <a:lumOff val="50000"/>
                </a:schemeClr>
              </a:solidFill>
              <a:latin typeface="Verdana"/>
              <a:cs typeface="Verdana"/>
            </a:endParaRPr>
          </a:p>
        </p:txBody>
      </p:sp>
      <p:sp>
        <p:nvSpPr>
          <p:cNvPr id="25" name="Rectangle 24"/>
          <p:cNvSpPr/>
          <p:nvPr/>
        </p:nvSpPr>
        <p:spPr>
          <a:xfrm>
            <a:off x="6965763" y="1934165"/>
            <a:ext cx="1705350" cy="683111"/>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200" b="1" dirty="0" smtClean="0">
                <a:solidFill>
                  <a:schemeClr val="tx1"/>
                </a:solidFill>
                <a:latin typeface="Georgia" charset="0"/>
                <a:ea typeface="Georgia" charset="0"/>
                <a:cs typeface="Georgia" charset="0"/>
              </a:rPr>
              <a:t>2010:</a:t>
            </a:r>
            <a:r>
              <a:rPr lang="en-US" sz="1200" dirty="0" smtClean="0">
                <a:solidFill>
                  <a:schemeClr val="tx1"/>
                </a:solidFill>
                <a:latin typeface="Georgia" charset="0"/>
                <a:ea typeface="Georgia" charset="0"/>
                <a:cs typeface="Georgia" charset="0"/>
              </a:rPr>
              <a:t> Democrats lose control of the House after passing the ACA</a:t>
            </a:r>
            <a:endParaRPr lang="en-US" sz="1200" dirty="0">
              <a:solidFill>
                <a:schemeClr val="tx1"/>
              </a:solidFill>
              <a:latin typeface="Georgia" charset="0"/>
              <a:ea typeface="Georgia" charset="0"/>
              <a:cs typeface="Georgia" charset="0"/>
            </a:endParaRPr>
          </a:p>
        </p:txBody>
      </p:sp>
      <p:sp>
        <p:nvSpPr>
          <p:cNvPr id="30" name="TextBox 13"/>
          <p:cNvSpPr txBox="1">
            <a:spLocks noChangeArrowheads="1"/>
          </p:cNvSpPr>
          <p:nvPr/>
        </p:nvSpPr>
        <p:spPr bwMode="auto">
          <a:xfrm>
            <a:off x="485547" y="1428027"/>
            <a:ext cx="40293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5720" anchor="ctr" anchorCtr="0">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400" b="1" dirty="0">
                <a:solidFill>
                  <a:srgbClr val="3A608D"/>
                </a:solidFill>
                <a:latin typeface="Verdana" charset="0"/>
                <a:ea typeface="Verdana" charset="0"/>
                <a:cs typeface="Verdana" charset="0"/>
              </a:rPr>
              <a:t>■</a:t>
            </a:r>
            <a:r>
              <a:rPr lang="en-US" altLang="en-US" sz="900" b="1" dirty="0">
                <a:latin typeface="Verdana" charset="0"/>
                <a:ea typeface="Verdana" charset="0"/>
                <a:cs typeface="Verdana" charset="0"/>
              </a:rPr>
              <a:t> </a:t>
            </a:r>
            <a:r>
              <a:rPr lang="en-US" altLang="en-US" sz="900" dirty="0" smtClean="0">
                <a:latin typeface="Verdana" charset="0"/>
                <a:ea typeface="Verdana" charset="0"/>
                <a:cs typeface="Verdana" charset="0"/>
              </a:rPr>
              <a:t>Democrats   </a:t>
            </a:r>
            <a:r>
              <a:rPr lang="en-US" altLang="en-US" sz="1400" b="1" dirty="0" smtClean="0">
                <a:solidFill>
                  <a:srgbClr val="C35359"/>
                </a:solidFill>
                <a:latin typeface="Verdana" charset="0"/>
                <a:ea typeface="Verdana" charset="0"/>
                <a:cs typeface="Verdana" charset="0"/>
              </a:rPr>
              <a:t>■</a:t>
            </a:r>
            <a:r>
              <a:rPr lang="en-US" altLang="en-US" sz="900" b="1" dirty="0" smtClean="0">
                <a:latin typeface="Verdana" charset="0"/>
                <a:ea typeface="Verdana" charset="0"/>
                <a:cs typeface="Verdana" charset="0"/>
              </a:rPr>
              <a:t> </a:t>
            </a:r>
            <a:r>
              <a:rPr lang="en-US" altLang="en-US" sz="900" dirty="0" smtClean="0">
                <a:latin typeface="Verdana" charset="0"/>
                <a:ea typeface="Verdana" charset="0"/>
                <a:cs typeface="Verdana" charset="0"/>
              </a:rPr>
              <a:t>Republicans</a:t>
            </a:r>
            <a:endParaRPr lang="en-US" altLang="en-US" sz="900" dirty="0">
              <a:latin typeface="Verdana" charset="0"/>
              <a:ea typeface="Verdana" charset="0"/>
              <a:cs typeface="Verdana" charset="0"/>
            </a:endParaRPr>
          </a:p>
        </p:txBody>
      </p:sp>
      <p:cxnSp>
        <p:nvCxnSpPr>
          <p:cNvPr id="33" name="Straight Connector 32"/>
          <p:cNvCxnSpPr/>
          <p:nvPr/>
        </p:nvCxnSpPr>
        <p:spPr>
          <a:xfrm flipH="1">
            <a:off x="6603144" y="3167614"/>
            <a:ext cx="680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947178" y="2904257"/>
            <a:ext cx="1705350" cy="1195253"/>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200" b="1" dirty="0" smtClean="0">
                <a:solidFill>
                  <a:schemeClr val="tx1"/>
                </a:solidFill>
                <a:latin typeface="Georgia" charset="0"/>
                <a:ea typeface="Georgia" charset="0"/>
                <a:cs typeface="Georgia" charset="0"/>
              </a:rPr>
              <a:t>1994:</a:t>
            </a:r>
            <a:r>
              <a:rPr lang="en-US" sz="1200" dirty="0" smtClean="0">
                <a:solidFill>
                  <a:schemeClr val="tx1"/>
                </a:solidFill>
                <a:latin typeface="Georgia" charset="0"/>
                <a:ea typeface="Georgia" charset="0"/>
                <a:cs typeface="Georgia" charset="0"/>
              </a:rPr>
              <a:t> Democrats lose their House majority due to health reform plans and Gingrich’s “Contract with America”</a:t>
            </a:r>
            <a:endParaRPr lang="en-US" sz="1200" dirty="0">
              <a:solidFill>
                <a:schemeClr val="tx1"/>
              </a:solidFill>
              <a:latin typeface="Georgia" charset="0"/>
              <a:ea typeface="Georgia" charset="0"/>
              <a:cs typeface="Georgia" charset="0"/>
            </a:endParaRPr>
          </a:p>
        </p:txBody>
      </p:sp>
    </p:spTree>
    <p:extLst>
      <p:ext uri="{BB962C8B-B14F-4D97-AF65-F5344CB8AC3E}">
        <p14:creationId xmlns:p14="http://schemas.microsoft.com/office/powerpoint/2010/main" val="319113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6" y="268164"/>
            <a:ext cx="8642184" cy="1143000"/>
          </a:xfrm>
        </p:spPr>
        <p:txBody>
          <a:bodyPr>
            <a:noAutofit/>
          </a:bodyPr>
          <a:lstStyle/>
          <a:p>
            <a:r>
              <a:rPr lang="en-US" sz="3600" b="1" dirty="0" smtClean="0"/>
              <a:t>Democratic Base More Positive Towards</a:t>
            </a:r>
            <a:br>
              <a:rPr lang="en-US" sz="3600" b="1" dirty="0" smtClean="0"/>
            </a:br>
            <a:r>
              <a:rPr lang="en-US" sz="3600" b="1" dirty="0" smtClean="0"/>
              <a:t> Than GOP Base Is Towards Their Party</a:t>
            </a:r>
            <a:endParaRPr lang="en-US" sz="3600" b="1" dirty="0"/>
          </a:p>
        </p:txBody>
      </p:sp>
      <p:pic>
        <p:nvPicPr>
          <p:cNvPr id="4" name="Content Placeholder 3"/>
          <p:cNvPicPr>
            <a:picLocks noGrp="1" noChangeAspect="1"/>
          </p:cNvPicPr>
          <p:nvPr>
            <p:ph idx="1"/>
          </p:nvPr>
        </p:nvPicPr>
        <p:blipFill>
          <a:blip r:embed="rId2"/>
          <a:stretch>
            <a:fillRect/>
          </a:stretch>
        </p:blipFill>
        <p:spPr>
          <a:xfrm>
            <a:off x="753569" y="1562101"/>
            <a:ext cx="7272843" cy="4889479"/>
          </a:xfrm>
          <a:prstGeom prst="rect">
            <a:avLst/>
          </a:prstGeom>
        </p:spPr>
      </p:pic>
      <p:sp>
        <p:nvSpPr>
          <p:cNvPr id="5" name="Rounded Rectangle 4"/>
          <p:cNvSpPr/>
          <p:nvPr/>
        </p:nvSpPr>
        <p:spPr>
          <a:xfrm>
            <a:off x="2807966" y="2060077"/>
            <a:ext cx="839298" cy="381157"/>
          </a:xfrm>
          <a:prstGeom prst="roundRect">
            <a:avLst/>
          </a:prstGeom>
          <a:solidFill>
            <a:srgbClr val="E76318"/>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lumMod val="75000"/>
                    <a:lumOff val="25000"/>
                  </a:schemeClr>
                </a:solidFill>
                <a:latin typeface="Corbel" panose="020B0503020204020204" pitchFamily="34" charset="0"/>
              </a:rPr>
              <a:t>+49</a:t>
            </a:r>
            <a:r>
              <a:rPr kumimoji="0" lang="en-US" sz="1800" b="1" i="0" u="none" strike="noStrike" kern="1200" cap="none" spc="0" normalizeH="0" baseline="0" noProof="0" dirty="0" smtClean="0">
                <a:ln>
                  <a:noFill/>
                </a:ln>
                <a:solidFill>
                  <a:schemeClr val="tx1">
                    <a:lumMod val="75000"/>
                    <a:lumOff val="25000"/>
                  </a:schemeClr>
                </a:solidFill>
                <a:effectLst/>
                <a:uLnTx/>
                <a:uFillTx/>
                <a:latin typeface="Corbel" panose="020B0503020204020204" pitchFamily="34" charset="0"/>
              </a:rPr>
              <a:t>%</a:t>
            </a:r>
            <a:endParaRPr kumimoji="0" lang="en-US" sz="1800" b="1" i="0" u="none" strike="noStrike" kern="1200" cap="none" spc="0" normalizeH="0" baseline="0" noProof="0" dirty="0">
              <a:ln>
                <a:noFill/>
              </a:ln>
              <a:solidFill>
                <a:schemeClr val="tx1">
                  <a:lumMod val="75000"/>
                  <a:lumOff val="25000"/>
                </a:schemeClr>
              </a:solidFill>
              <a:effectLst/>
              <a:uLnTx/>
              <a:uFillTx/>
              <a:latin typeface="Corbel" panose="020B0503020204020204" pitchFamily="34" charset="0"/>
            </a:endParaRPr>
          </a:p>
        </p:txBody>
      </p:sp>
      <p:sp>
        <p:nvSpPr>
          <p:cNvPr id="7" name="Rounded Rectangle 6"/>
          <p:cNvSpPr/>
          <p:nvPr/>
        </p:nvSpPr>
        <p:spPr>
          <a:xfrm>
            <a:off x="6122665" y="2060076"/>
            <a:ext cx="787939" cy="381157"/>
          </a:xfrm>
          <a:prstGeom prst="roundRect">
            <a:avLst/>
          </a:prstGeom>
          <a:solidFill>
            <a:srgbClr val="E76318"/>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lumMod val="75000"/>
                    <a:lumOff val="25000"/>
                  </a:schemeClr>
                </a:solidFill>
                <a:latin typeface="Corbel" panose="020B0503020204020204" pitchFamily="34" charset="0"/>
              </a:rPr>
              <a:t>+23</a:t>
            </a:r>
            <a:r>
              <a:rPr kumimoji="0" lang="en-US" sz="1800" b="1" i="0" u="none" strike="noStrike" kern="1200" cap="none" spc="0" normalizeH="0" baseline="0" noProof="0" dirty="0" smtClean="0">
                <a:ln>
                  <a:noFill/>
                </a:ln>
                <a:solidFill>
                  <a:schemeClr val="tx1">
                    <a:lumMod val="75000"/>
                    <a:lumOff val="25000"/>
                  </a:schemeClr>
                </a:solidFill>
                <a:effectLst/>
                <a:uLnTx/>
                <a:uFillTx/>
                <a:latin typeface="Corbel" panose="020B0503020204020204" pitchFamily="34" charset="0"/>
              </a:rPr>
              <a:t>%</a:t>
            </a:r>
            <a:endParaRPr kumimoji="0" lang="en-US" sz="1800" b="1" i="0" u="none" strike="noStrike" kern="1200" cap="none" spc="0" normalizeH="0" baseline="0" noProof="0" dirty="0">
              <a:ln>
                <a:noFill/>
              </a:ln>
              <a:solidFill>
                <a:schemeClr val="tx1">
                  <a:lumMod val="75000"/>
                  <a:lumOff val="25000"/>
                </a:schemeClr>
              </a:solidFill>
              <a:effectLst/>
              <a:uLnTx/>
              <a:uFillTx/>
              <a:latin typeface="Corbel" panose="020B0503020204020204" pitchFamily="34" charset="0"/>
            </a:endParaRPr>
          </a:p>
        </p:txBody>
      </p:sp>
    </p:spTree>
    <p:extLst>
      <p:ext uri="{BB962C8B-B14F-4D97-AF65-F5344CB8AC3E}">
        <p14:creationId xmlns:p14="http://schemas.microsoft.com/office/powerpoint/2010/main" val="528436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2-17 at 7.25.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8131"/>
            <a:ext cx="9144000" cy="4537118"/>
          </a:xfrm>
          <a:prstGeom prst="rect">
            <a:avLst/>
          </a:prstGeom>
        </p:spPr>
      </p:pic>
    </p:spTree>
    <p:extLst>
      <p:ext uri="{BB962C8B-B14F-4D97-AF65-F5344CB8AC3E}">
        <p14:creationId xmlns:p14="http://schemas.microsoft.com/office/powerpoint/2010/main" val="2105957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245"/>
            <a:ext cx="8229600" cy="1143000"/>
          </a:xfrm>
        </p:spPr>
        <p:txBody>
          <a:bodyPr>
            <a:noAutofit/>
          </a:bodyPr>
          <a:lstStyle/>
          <a:p>
            <a:r>
              <a:rPr lang="en-US" b="1" dirty="0" smtClean="0"/>
              <a:t>Voters supporting </a:t>
            </a:r>
            <a:r>
              <a:rPr lang="en-US" b="1" dirty="0"/>
              <a:t/>
            </a:r>
            <a:br>
              <a:rPr lang="en-US" b="1" dirty="0"/>
            </a:br>
            <a:r>
              <a:rPr lang="en-US" b="1" dirty="0" smtClean="0"/>
              <a:t>Democrats and worker issues</a:t>
            </a:r>
            <a:endParaRPr lang="en-US" b="1" dirty="0"/>
          </a:p>
        </p:txBody>
      </p:sp>
      <p:sp>
        <p:nvSpPr>
          <p:cNvPr id="3" name="Content Placeholder 2"/>
          <p:cNvSpPr>
            <a:spLocks noGrp="1"/>
          </p:cNvSpPr>
          <p:nvPr>
            <p:ph idx="1"/>
          </p:nvPr>
        </p:nvSpPr>
        <p:spPr>
          <a:xfrm>
            <a:off x="457200" y="2160690"/>
            <a:ext cx="8229600" cy="4266414"/>
          </a:xfrm>
        </p:spPr>
        <p:txBody>
          <a:bodyPr/>
          <a:lstStyle/>
          <a:p>
            <a:r>
              <a:rPr lang="en-US" sz="3600" dirty="0" smtClean="0">
                <a:solidFill>
                  <a:srgbClr val="052E65"/>
                </a:solidFill>
              </a:rPr>
              <a:t>Average 12 </a:t>
            </a:r>
            <a:r>
              <a:rPr lang="en-US" sz="3600" dirty="0">
                <a:solidFill>
                  <a:srgbClr val="052E65"/>
                </a:solidFill>
              </a:rPr>
              <a:t>points better than PVI</a:t>
            </a:r>
          </a:p>
          <a:p>
            <a:r>
              <a:rPr lang="en-US" sz="3600" dirty="0" smtClean="0">
                <a:solidFill>
                  <a:srgbClr val="052E65"/>
                </a:solidFill>
              </a:rPr>
              <a:t>PA-18 </a:t>
            </a:r>
            <a:r>
              <a:rPr lang="en-US" sz="3600" dirty="0" err="1" smtClean="0">
                <a:solidFill>
                  <a:srgbClr val="052E65"/>
                </a:solidFill>
              </a:rPr>
              <a:t>Conor</a:t>
            </a:r>
            <a:r>
              <a:rPr lang="en-US" sz="3600" dirty="0" smtClean="0">
                <a:solidFill>
                  <a:srgbClr val="052E65"/>
                </a:solidFill>
              </a:rPr>
              <a:t> Lamb</a:t>
            </a:r>
          </a:p>
          <a:p>
            <a:r>
              <a:rPr lang="en-US" sz="3600" dirty="0" smtClean="0">
                <a:solidFill>
                  <a:srgbClr val="052E65"/>
                </a:solidFill>
              </a:rPr>
              <a:t>Virginia </a:t>
            </a:r>
            <a:r>
              <a:rPr lang="en-US" sz="3600" dirty="0">
                <a:solidFill>
                  <a:srgbClr val="052E65"/>
                </a:solidFill>
              </a:rPr>
              <a:t>(</a:t>
            </a:r>
            <a:r>
              <a:rPr lang="en-US" sz="3600" dirty="0" err="1">
                <a:solidFill>
                  <a:srgbClr val="052E65"/>
                </a:solidFill>
              </a:rPr>
              <a:t>Gov</a:t>
            </a:r>
            <a:r>
              <a:rPr lang="en-US" sz="3600" dirty="0">
                <a:solidFill>
                  <a:srgbClr val="052E65"/>
                </a:solidFill>
              </a:rPr>
              <a:t> +15 Seats)</a:t>
            </a:r>
          </a:p>
          <a:p>
            <a:r>
              <a:rPr lang="en-US" sz="3600" dirty="0">
                <a:solidFill>
                  <a:srgbClr val="052E65"/>
                </a:solidFill>
              </a:rPr>
              <a:t>Alabama Senate</a:t>
            </a:r>
          </a:p>
          <a:p>
            <a:r>
              <a:rPr lang="en-US" sz="3600" dirty="0" smtClean="0">
                <a:solidFill>
                  <a:srgbClr val="052E65"/>
                </a:solidFill>
              </a:rPr>
              <a:t>39 </a:t>
            </a:r>
            <a:r>
              <a:rPr lang="en-US" sz="3600" dirty="0">
                <a:solidFill>
                  <a:srgbClr val="052E65"/>
                </a:solidFill>
              </a:rPr>
              <a:t>State Legislative seats have </a:t>
            </a:r>
            <a:r>
              <a:rPr lang="en-US" sz="3600" dirty="0" smtClean="0">
                <a:solidFill>
                  <a:srgbClr val="052E65"/>
                </a:solidFill>
              </a:rPr>
              <a:t>flipped</a:t>
            </a:r>
          </a:p>
          <a:p>
            <a:r>
              <a:rPr lang="en-US" sz="3600" dirty="0" smtClean="0">
                <a:solidFill>
                  <a:srgbClr val="052E65"/>
                </a:solidFill>
              </a:rPr>
              <a:t>Douglas County School Board</a:t>
            </a:r>
          </a:p>
          <a:p>
            <a:endParaRPr lang="en-US" b="1" dirty="0">
              <a:solidFill>
                <a:srgbClr val="C0504D"/>
              </a:solidFill>
            </a:endParaRPr>
          </a:p>
        </p:txBody>
      </p:sp>
      <p:sp>
        <p:nvSpPr>
          <p:cNvPr id="4" name="Slide Number Placeholder 3"/>
          <p:cNvSpPr>
            <a:spLocks noGrp="1"/>
          </p:cNvSpPr>
          <p:nvPr>
            <p:ph type="sldNum" sz="quarter" idx="12"/>
          </p:nvPr>
        </p:nvSpPr>
        <p:spPr/>
        <p:txBody>
          <a:bodyPr/>
          <a:lstStyle/>
          <a:p>
            <a:fld id="{BEFBC90E-502A-A54D-9BAE-6F74229062B0}" type="slidenum">
              <a:rPr lang="en-US" smtClean="0"/>
              <a:pPr/>
              <a:t>20</a:t>
            </a:fld>
            <a:endParaRPr lang="en-US"/>
          </a:p>
        </p:txBody>
      </p:sp>
    </p:spTree>
    <p:extLst>
      <p:ext uri="{BB962C8B-B14F-4D97-AF65-F5344CB8AC3E}">
        <p14:creationId xmlns:p14="http://schemas.microsoft.com/office/powerpoint/2010/main" val="3454489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347"/>
            <a:ext cx="8229600" cy="1143000"/>
          </a:xfrm>
        </p:spPr>
        <p:txBody>
          <a:bodyPr>
            <a:noAutofit/>
          </a:bodyPr>
          <a:lstStyle/>
          <a:p>
            <a:r>
              <a:rPr lang="en-US" b="1" dirty="0" smtClean="0"/>
              <a:t>Key Takeaways from Alabama, </a:t>
            </a:r>
            <a:br>
              <a:rPr lang="en-US" b="1" dirty="0" smtClean="0"/>
            </a:br>
            <a:r>
              <a:rPr lang="en-US" b="1" dirty="0" smtClean="0"/>
              <a:t>Virginia and Special Elections</a:t>
            </a:r>
            <a:endParaRPr lang="en-US" b="1" dirty="0"/>
          </a:p>
        </p:txBody>
      </p:sp>
      <p:sp>
        <p:nvSpPr>
          <p:cNvPr id="3" name="Content Placeholder 2"/>
          <p:cNvSpPr>
            <a:spLocks noGrp="1"/>
          </p:cNvSpPr>
          <p:nvPr>
            <p:ph idx="1"/>
          </p:nvPr>
        </p:nvSpPr>
        <p:spPr>
          <a:xfrm>
            <a:off x="457200" y="1901141"/>
            <a:ext cx="8229600" cy="4525963"/>
          </a:xfrm>
        </p:spPr>
        <p:txBody>
          <a:bodyPr/>
          <a:lstStyle/>
          <a:p>
            <a:r>
              <a:rPr lang="en-US" sz="2400" dirty="0" smtClean="0">
                <a:solidFill>
                  <a:srgbClr val="052E65"/>
                </a:solidFill>
              </a:rPr>
              <a:t>Providing viable candidates </a:t>
            </a:r>
            <a:r>
              <a:rPr lang="mr-IN" sz="2400" dirty="0" smtClean="0">
                <a:solidFill>
                  <a:srgbClr val="052E65"/>
                </a:solidFill>
              </a:rPr>
              <a:t>–</a:t>
            </a:r>
            <a:r>
              <a:rPr lang="en-US" sz="2400" dirty="0" smtClean="0">
                <a:solidFill>
                  <a:srgbClr val="052E65"/>
                </a:solidFill>
              </a:rPr>
              <a:t> issues matters</a:t>
            </a:r>
          </a:p>
          <a:p>
            <a:r>
              <a:rPr lang="en-US" sz="2400" dirty="0" smtClean="0">
                <a:solidFill>
                  <a:srgbClr val="052E65"/>
                </a:solidFill>
              </a:rPr>
              <a:t>African American Voters </a:t>
            </a:r>
            <a:r>
              <a:rPr lang="mr-IN" sz="2400" dirty="0" smtClean="0">
                <a:solidFill>
                  <a:srgbClr val="052E65"/>
                </a:solidFill>
              </a:rPr>
              <a:t>–</a:t>
            </a:r>
            <a:r>
              <a:rPr lang="en-US" sz="2400" dirty="0" smtClean="0">
                <a:solidFill>
                  <a:srgbClr val="052E65"/>
                </a:solidFill>
              </a:rPr>
              <a:t> amazing</a:t>
            </a:r>
          </a:p>
          <a:p>
            <a:pPr lvl="1"/>
            <a:r>
              <a:rPr lang="en-US" sz="2400" dirty="0" smtClean="0">
                <a:solidFill>
                  <a:srgbClr val="052E65"/>
                </a:solidFill>
              </a:rPr>
              <a:t>African American Women</a:t>
            </a:r>
          </a:p>
          <a:p>
            <a:r>
              <a:rPr lang="en-US" sz="2400" dirty="0" smtClean="0">
                <a:solidFill>
                  <a:srgbClr val="052E65"/>
                </a:solidFill>
              </a:rPr>
              <a:t>Millennial voters </a:t>
            </a:r>
            <a:r>
              <a:rPr lang="mr-IN" sz="2400" dirty="0" smtClean="0">
                <a:solidFill>
                  <a:srgbClr val="052E65"/>
                </a:solidFill>
              </a:rPr>
              <a:t>–</a:t>
            </a:r>
            <a:r>
              <a:rPr lang="en-US" sz="2400" dirty="0" smtClean="0">
                <a:solidFill>
                  <a:srgbClr val="052E65"/>
                </a:solidFill>
              </a:rPr>
              <a:t> energized</a:t>
            </a:r>
          </a:p>
          <a:p>
            <a:r>
              <a:rPr lang="en-US" sz="2400" dirty="0" smtClean="0">
                <a:solidFill>
                  <a:srgbClr val="052E65"/>
                </a:solidFill>
              </a:rPr>
              <a:t>White educated suburban voters</a:t>
            </a:r>
            <a:endParaRPr lang="en-US" sz="2400" dirty="0">
              <a:solidFill>
                <a:srgbClr val="052E65"/>
              </a:solidFill>
            </a:endParaRPr>
          </a:p>
          <a:p>
            <a:pPr lvl="1"/>
            <a:r>
              <a:rPr lang="en-US" sz="2400" dirty="0" smtClean="0">
                <a:solidFill>
                  <a:srgbClr val="052E65"/>
                </a:solidFill>
              </a:rPr>
              <a:t> especially women (note theme)</a:t>
            </a:r>
          </a:p>
          <a:p>
            <a:r>
              <a:rPr lang="en-US" sz="2400" dirty="0" smtClean="0">
                <a:solidFill>
                  <a:srgbClr val="052E65"/>
                </a:solidFill>
              </a:rPr>
              <a:t>Anti-Trump is “naturally” occurring</a:t>
            </a:r>
          </a:p>
          <a:p>
            <a:r>
              <a:rPr lang="en-US" sz="2400" dirty="0" smtClean="0">
                <a:solidFill>
                  <a:srgbClr val="052E65"/>
                </a:solidFill>
              </a:rPr>
              <a:t>Democrats must run on positive message</a:t>
            </a:r>
          </a:p>
          <a:p>
            <a:pPr lvl="1"/>
            <a:r>
              <a:rPr lang="en-US" sz="2400" dirty="0" smtClean="0">
                <a:solidFill>
                  <a:srgbClr val="052E65"/>
                </a:solidFill>
              </a:rPr>
              <a:t>Attack Trump on policy, not side-show</a:t>
            </a:r>
          </a:p>
          <a:p>
            <a:pPr lvl="1"/>
            <a:r>
              <a:rPr lang="en-US" sz="2400" dirty="0" smtClean="0">
                <a:solidFill>
                  <a:srgbClr val="052E65"/>
                </a:solidFill>
              </a:rPr>
              <a:t>Trump gets credit for shaking things up</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EFBC90E-502A-A54D-9BAE-6F74229062B0}" type="slidenum">
              <a:rPr lang="en-US" smtClean="0"/>
              <a:pPr/>
              <a:t>21</a:t>
            </a:fld>
            <a:endParaRPr lang="en-US"/>
          </a:p>
        </p:txBody>
      </p:sp>
    </p:spTree>
    <p:extLst>
      <p:ext uri="{BB962C8B-B14F-4D97-AF65-F5344CB8AC3E}">
        <p14:creationId xmlns:p14="http://schemas.microsoft.com/office/powerpoint/2010/main" val="557641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rotWithShape="1">
          <a:blip r:embed="rId2">
            <a:extLst>
              <a:ext uri="{BEBA8EAE-BF5A-486C-A8C5-ECC9F3942E4B}">
                <a14:imgProps xmlns:a14="http://schemas.microsoft.com/office/drawing/2010/main">
                  <a14:imgLayer r:embed="rId3">
                    <a14:imgEffect>
                      <a14:backgroundRemoval t="4000" b="94667" l="0" r="99111">
                        <a14:foregroundMark x1="74222" y1="18667" x2="74222" y2="18667"/>
                        <a14:foregroundMark x1="32000" y1="17333" x2="32000" y2="17333"/>
                        <a14:foregroundMark x1="21778" y1="47111" x2="21778" y2="47111"/>
                      </a14:backgroundRemoval>
                    </a14:imgEffect>
                    <a14:imgEffect>
                      <a14:artisticTexturizer/>
                    </a14:imgEffect>
                  </a14:imgLayer>
                </a14:imgProps>
              </a:ext>
              <a:ext uri="{28A0092B-C50C-407E-A947-70E740481C1C}">
                <a14:useLocalDpi xmlns:a14="http://schemas.microsoft.com/office/drawing/2010/main" val="0"/>
              </a:ext>
            </a:extLst>
          </a:blip>
          <a:srcRect t="5662" b="4472"/>
          <a:stretch/>
        </p:blipFill>
        <p:spPr>
          <a:xfrm>
            <a:off x="3242172" y="315093"/>
            <a:ext cx="5729102" cy="5148539"/>
          </a:xfrm>
          <a:prstGeom prst="rect">
            <a:avLst/>
          </a:prstGeom>
          <a:noFill/>
          <a:ln>
            <a:noFill/>
          </a:ln>
        </p:spPr>
      </p:pic>
      <p:sp>
        <p:nvSpPr>
          <p:cNvPr id="5" name="TextBox 4"/>
          <p:cNvSpPr txBox="1"/>
          <p:nvPr/>
        </p:nvSpPr>
        <p:spPr>
          <a:xfrm>
            <a:off x="138040" y="487721"/>
            <a:ext cx="184666" cy="369332"/>
          </a:xfrm>
          <a:prstGeom prst="rect">
            <a:avLst/>
          </a:prstGeom>
          <a:noFill/>
        </p:spPr>
        <p:txBody>
          <a:bodyPr wrap="none" rtlCol="0">
            <a:spAutoFit/>
          </a:bodyPr>
          <a:lstStyle/>
          <a:p>
            <a:endParaRPr lang="en-US" dirty="0"/>
          </a:p>
        </p:txBody>
      </p:sp>
      <p:sp>
        <p:nvSpPr>
          <p:cNvPr id="8" name="Title 1"/>
          <p:cNvSpPr txBox="1">
            <a:spLocks/>
          </p:cNvSpPr>
          <p:nvPr/>
        </p:nvSpPr>
        <p:spPr>
          <a:xfrm>
            <a:off x="-166343" y="3864775"/>
            <a:ext cx="6615806" cy="1470025"/>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mtClean="0">
                <a:solidFill>
                  <a:schemeClr val="bg1">
                    <a:lumMod val="50000"/>
                  </a:schemeClr>
                </a:solidFill>
              </a:rPr>
              <a:t>2018 Election Discussion</a:t>
            </a:r>
            <a:endParaRPr lang="en-US" b="1" dirty="0">
              <a:solidFill>
                <a:schemeClr val="bg1">
                  <a:lumMod val="50000"/>
                </a:schemeClr>
              </a:solidFill>
            </a:endParaRPr>
          </a:p>
        </p:txBody>
      </p:sp>
      <p:sp>
        <p:nvSpPr>
          <p:cNvPr id="9" name="Subtitle 2"/>
          <p:cNvSpPr txBox="1">
            <a:spLocks/>
          </p:cNvSpPr>
          <p:nvPr/>
        </p:nvSpPr>
        <p:spPr>
          <a:xfrm>
            <a:off x="195924" y="5142210"/>
            <a:ext cx="64008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spcBef>
                <a:spcPts val="0"/>
              </a:spcBef>
            </a:pPr>
            <a:r>
              <a:rPr lang="en-US" sz="3200" i="1" dirty="0" smtClean="0">
                <a:solidFill>
                  <a:schemeClr val="tx1">
                    <a:lumMod val="50000"/>
                    <a:lumOff val="50000"/>
                  </a:schemeClr>
                </a:solidFill>
              </a:rPr>
              <a:t>The Environment</a:t>
            </a:r>
          </a:p>
          <a:p>
            <a:pPr algn="l">
              <a:spcBef>
                <a:spcPts val="0"/>
              </a:spcBef>
            </a:pPr>
            <a:r>
              <a:rPr lang="en-US" sz="3200" b="1" i="1" dirty="0" smtClean="0">
                <a:solidFill>
                  <a:schemeClr val="tx1"/>
                </a:solidFill>
              </a:rPr>
              <a:t>The Issues</a:t>
            </a:r>
          </a:p>
          <a:p>
            <a:pPr algn="l">
              <a:spcBef>
                <a:spcPts val="0"/>
              </a:spcBef>
            </a:pPr>
            <a:r>
              <a:rPr lang="en-US" sz="3200" i="1" dirty="0" smtClean="0">
                <a:solidFill>
                  <a:srgbClr val="7F7F7F"/>
                </a:solidFill>
              </a:rPr>
              <a:t>The Elections</a:t>
            </a:r>
            <a:endParaRPr lang="en-US" sz="3200" i="1" dirty="0">
              <a:solidFill>
                <a:srgbClr val="7F7F7F"/>
              </a:solidFill>
            </a:endParaRPr>
          </a:p>
        </p:txBody>
      </p:sp>
    </p:spTree>
    <p:extLst>
      <p:ext uri="{BB962C8B-B14F-4D97-AF65-F5344CB8AC3E}">
        <p14:creationId xmlns:p14="http://schemas.microsoft.com/office/powerpoint/2010/main" val="38163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6"/>
          <p:cNvGraphicFramePr>
            <a:graphicFrameLocks/>
          </p:cNvGraphicFramePr>
          <p:nvPr>
            <p:extLst>
              <p:ext uri="{D42A27DB-BD31-4B8C-83A1-F6EECF244321}">
                <p14:modId xmlns:p14="http://schemas.microsoft.com/office/powerpoint/2010/main" val="2557088885"/>
              </p:ext>
            </p:extLst>
          </p:nvPr>
        </p:nvGraphicFramePr>
        <p:xfrm>
          <a:off x="396931" y="1967962"/>
          <a:ext cx="8423166" cy="4647326"/>
        </p:xfrm>
        <a:graphic>
          <a:graphicData uri="http://schemas.openxmlformats.org/drawingml/2006/chart">
            <c:chart xmlns:c="http://schemas.openxmlformats.org/drawingml/2006/chart" xmlns:r="http://schemas.openxmlformats.org/officeDocument/2006/relationships" r:id="rId2"/>
          </a:graphicData>
        </a:graphic>
      </p:graphicFrame>
      <p:sp>
        <p:nvSpPr>
          <p:cNvPr id="41" name="TextBox 12"/>
          <p:cNvSpPr txBox="1">
            <a:spLocks noChangeArrowheads="1"/>
          </p:cNvSpPr>
          <p:nvPr/>
        </p:nvSpPr>
        <p:spPr bwMode="auto">
          <a:xfrm>
            <a:off x="7899207" y="311516"/>
            <a:ext cx="827471"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a:solidFill>
                  <a:schemeClr val="bg2">
                    <a:lumMod val="25000"/>
                  </a:schemeClr>
                </a:solidFill>
                <a:latin typeface="Verdana"/>
                <a:cs typeface="Verdana"/>
              </a:rPr>
              <a:t>OTHER ISSUES</a:t>
            </a:r>
          </a:p>
        </p:txBody>
      </p:sp>
      <p:sp>
        <p:nvSpPr>
          <p:cNvPr id="43" name="Rectangle 14"/>
          <p:cNvSpPr>
            <a:spLocks noChangeArrowheads="1"/>
          </p:cNvSpPr>
          <p:nvPr/>
        </p:nvSpPr>
        <p:spPr bwMode="auto">
          <a:xfrm>
            <a:off x="485547" y="1752518"/>
            <a:ext cx="2824227" cy="215444"/>
          </a:xfrm>
          <a:prstGeom prst="rect">
            <a:avLst/>
          </a:prstGeom>
          <a:noFill/>
          <a:ln>
            <a:noFill/>
          </a:ln>
          <a:extLst/>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900" dirty="0">
                <a:solidFill>
                  <a:schemeClr val="tx1">
                    <a:lumMod val="50000"/>
                    <a:lumOff val="50000"/>
                  </a:schemeClr>
                </a:solidFill>
                <a:latin typeface="Verdana"/>
                <a:cs typeface="Verdana"/>
              </a:rPr>
              <a:t>YOUGOV, MARCH 26, 2018</a:t>
            </a:r>
          </a:p>
        </p:txBody>
      </p:sp>
      <p:pic>
        <p:nvPicPr>
          <p:cNvPr id="44" name="Picture 43" descr="Logo-NJ-presentation_cent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45" name="Title 1"/>
          <p:cNvSpPr txBox="1">
            <a:spLocks/>
          </p:cNvSpPr>
          <p:nvPr/>
        </p:nvSpPr>
        <p:spPr bwMode="auto">
          <a:xfrm>
            <a:off x="404814" y="478099"/>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3600" dirty="0">
                <a:solidFill>
                  <a:schemeClr val="bg1"/>
                </a:solidFill>
                <a:latin typeface="Georgia" charset="0"/>
                <a:ea typeface="ＭＳ Ｐゴシック" charset="-128"/>
                <a:cs typeface="MS PGothic" charset="-128"/>
              </a:rPr>
              <a:t>The issues voters care most about in 2018</a:t>
            </a:r>
          </a:p>
        </p:txBody>
      </p:sp>
      <p:sp>
        <p:nvSpPr>
          <p:cNvPr id="47"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 Huffington Post, March 2018.</a:t>
            </a:r>
          </a:p>
        </p:txBody>
      </p:sp>
      <p:sp>
        <p:nvSpPr>
          <p:cNvPr id="18" name="Rectangle 14"/>
          <p:cNvSpPr>
            <a:spLocks noChangeArrowheads="1"/>
          </p:cNvSpPr>
          <p:nvPr/>
        </p:nvSpPr>
        <p:spPr bwMode="auto">
          <a:xfrm>
            <a:off x="411284" y="1475519"/>
            <a:ext cx="7040685" cy="276999"/>
          </a:xfrm>
          <a:prstGeom prst="rect">
            <a:avLst/>
          </a:prstGeom>
          <a:noFill/>
          <a:ln>
            <a:noFill/>
          </a:ln>
          <a:extLst/>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Georgia"/>
                <a:cs typeface="Georgia"/>
              </a:rPr>
              <a:t>Which two issues are the most important to you in the 2018 midterm elections?</a:t>
            </a:r>
          </a:p>
        </p:txBody>
      </p:sp>
      <p:sp>
        <p:nvSpPr>
          <p:cNvPr id="6" name="Slide Number Placeholder 5"/>
          <p:cNvSpPr>
            <a:spLocks noGrp="1"/>
          </p:cNvSpPr>
          <p:nvPr>
            <p:ph type="sldNum" sz="quarter" idx="12"/>
          </p:nvPr>
        </p:nvSpPr>
        <p:spPr/>
        <p:txBody>
          <a:bodyPr/>
          <a:lstStyle/>
          <a:p>
            <a:fld id="{BEFBC90E-502A-A54D-9BAE-6F74229062B0}" type="slidenum">
              <a:rPr lang="en-US" smtClean="0"/>
              <a:pPr/>
              <a:t>23</a:t>
            </a:fld>
            <a:endParaRPr lang="en-US" dirty="0"/>
          </a:p>
        </p:txBody>
      </p:sp>
      <p:sp>
        <p:nvSpPr>
          <p:cNvPr id="19" name="Rectangle 14"/>
          <p:cNvSpPr>
            <a:spLocks noChangeArrowheads="1"/>
          </p:cNvSpPr>
          <p:nvPr/>
        </p:nvSpPr>
        <p:spPr bwMode="auto">
          <a:xfrm>
            <a:off x="2961669" y="1860240"/>
            <a:ext cx="2824227" cy="215444"/>
          </a:xfrm>
          <a:prstGeom prst="rect">
            <a:avLst/>
          </a:prstGeom>
          <a:noFill/>
          <a:ln>
            <a:noFill/>
          </a:ln>
          <a:extLst/>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000" i="1" dirty="0">
                <a:solidFill>
                  <a:schemeClr val="tx1">
                    <a:lumMod val="50000"/>
                    <a:lumOff val="50000"/>
                  </a:schemeClr>
                </a:solidFill>
                <a:latin typeface="+mj-lt"/>
                <a:cs typeface="Verdana"/>
              </a:rPr>
              <a:t>Percent of respondents selecting each issue*</a:t>
            </a:r>
          </a:p>
        </p:txBody>
      </p:sp>
      <p:sp>
        <p:nvSpPr>
          <p:cNvPr id="23" name="Rectangle 14"/>
          <p:cNvSpPr>
            <a:spLocks noChangeArrowheads="1"/>
          </p:cNvSpPr>
          <p:nvPr/>
        </p:nvSpPr>
        <p:spPr bwMode="auto">
          <a:xfrm>
            <a:off x="5517602" y="5752310"/>
            <a:ext cx="2824227" cy="215444"/>
          </a:xfrm>
          <a:prstGeom prst="rect">
            <a:avLst/>
          </a:prstGeom>
          <a:noFill/>
          <a:ln>
            <a:noFill/>
          </a:ln>
          <a:extLst/>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000" i="1" dirty="0">
                <a:solidFill>
                  <a:schemeClr val="tx1">
                    <a:lumMod val="50000"/>
                    <a:lumOff val="50000"/>
                  </a:schemeClr>
                </a:solidFill>
                <a:latin typeface="+mj-lt"/>
                <a:cs typeface="Verdana"/>
              </a:rPr>
              <a:t>*Because each respondent chose two issues, the values add up to over 100% </a:t>
            </a:r>
          </a:p>
        </p:txBody>
      </p:sp>
    </p:spTree>
    <p:extLst>
      <p:ext uri="{BB962C8B-B14F-4D97-AF65-F5344CB8AC3E}">
        <p14:creationId xmlns:p14="http://schemas.microsoft.com/office/powerpoint/2010/main" val="98754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08" y="274565"/>
            <a:ext cx="8229600" cy="1252728"/>
          </a:xfrm>
        </p:spPr>
        <p:txBody>
          <a:bodyPr>
            <a:normAutofit fontScale="90000"/>
          </a:bodyPr>
          <a:lstStyle/>
          <a:p>
            <a:r>
              <a:rPr lang="en-US" b="1" dirty="0" smtClean="0"/>
              <a:t>ACHA had the lowest Support Any Major Legislation in the 20 years</a:t>
            </a:r>
            <a:endParaRPr lang="en-US" b="1" dirty="0"/>
          </a:p>
        </p:txBody>
      </p:sp>
      <p:pic>
        <p:nvPicPr>
          <p:cNvPr id="5" name="Content Placeholder 4"/>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contrast="-20000"/>
                    </a14:imgEffect>
                  </a14:imgLayer>
                </a14:imgProps>
              </a:ext>
            </a:extLst>
          </a:blip>
          <a:stretch>
            <a:fillRect/>
          </a:stretch>
        </p:blipFill>
        <p:spPr>
          <a:xfrm>
            <a:off x="137838" y="2074980"/>
            <a:ext cx="8782178" cy="4613275"/>
          </a:xfrm>
          <a:prstGeom prst="rect">
            <a:avLst/>
          </a:prstGeom>
        </p:spPr>
      </p:pic>
    </p:spTree>
    <p:extLst>
      <p:ext uri="{BB962C8B-B14F-4D97-AF65-F5344CB8AC3E}">
        <p14:creationId xmlns:p14="http://schemas.microsoft.com/office/powerpoint/2010/main" val="1631207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8612"/>
            <a:ext cx="8229600" cy="1143000"/>
          </a:xfrm>
        </p:spPr>
        <p:txBody>
          <a:bodyPr>
            <a:noAutofit/>
          </a:bodyPr>
          <a:lstStyle/>
          <a:p>
            <a:r>
              <a:rPr lang="en-US" sz="3600" b="1" dirty="0" smtClean="0"/>
              <a:t>Democrats Are Now Trusted More Than Trump and Republicans on the Economy and Jobs </a:t>
            </a:r>
            <a:endParaRPr lang="en-US" sz="3600" b="1"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7000"/>
                    </a14:imgEffect>
                    <a14:imgEffect>
                      <a14:brightnessContrast contrast="-33000"/>
                    </a14:imgEffect>
                  </a14:imgLayer>
                </a14:imgProps>
              </a:ext>
            </a:extLst>
          </a:blip>
          <a:stretch>
            <a:fillRect/>
          </a:stretch>
        </p:blipFill>
        <p:spPr>
          <a:xfrm>
            <a:off x="457200" y="1713787"/>
            <a:ext cx="8010167" cy="4635500"/>
          </a:xfrm>
          <a:prstGeom prst="rect">
            <a:avLst/>
          </a:prstGeom>
        </p:spPr>
      </p:pic>
    </p:spTree>
    <p:extLst>
      <p:ext uri="{BB962C8B-B14F-4D97-AF65-F5344CB8AC3E}">
        <p14:creationId xmlns:p14="http://schemas.microsoft.com/office/powerpoint/2010/main" val="4288899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8889"/>
            <a:ext cx="8229600" cy="1143000"/>
          </a:xfrm>
        </p:spPr>
        <p:txBody>
          <a:bodyPr>
            <a:noAutofit/>
          </a:bodyPr>
          <a:lstStyle/>
          <a:p>
            <a:r>
              <a:rPr lang="en-US" b="1" dirty="0" smtClean="0"/>
              <a:t>Republican Corporate Tax Give Away is Historically Unpopular</a:t>
            </a:r>
            <a:endParaRPr lang="en-US" b="1" dirty="0"/>
          </a:p>
        </p:txBody>
      </p:sp>
      <p:pic>
        <p:nvPicPr>
          <p:cNvPr id="6" name="Content Placeholder 5"/>
          <p:cNvPicPr>
            <a:picLocks noGrp="1" noChangeAspect="1"/>
          </p:cNvPicPr>
          <p:nvPr>
            <p:ph idx="1"/>
          </p:nvPr>
        </p:nvPicPr>
        <p:blipFill>
          <a:blip r:embed="rId2"/>
          <a:stretch>
            <a:fillRect/>
          </a:stretch>
        </p:blipFill>
        <p:spPr>
          <a:xfrm>
            <a:off x="457200" y="1985499"/>
            <a:ext cx="8124258" cy="4872501"/>
          </a:xfrm>
          <a:prstGeom prst="rect">
            <a:avLst/>
          </a:prstGeom>
        </p:spPr>
      </p:pic>
    </p:spTree>
    <p:extLst>
      <p:ext uri="{BB962C8B-B14F-4D97-AF65-F5344CB8AC3E}">
        <p14:creationId xmlns:p14="http://schemas.microsoft.com/office/powerpoint/2010/main" val="3276259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245393796"/>
              </p:ext>
            </p:extLst>
          </p:nvPr>
        </p:nvGraphicFramePr>
        <p:xfrm>
          <a:off x="673038" y="870466"/>
          <a:ext cx="8470962" cy="5148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p:cNvGraphicFramePr>
            <a:graphicFrameLocks noGrp="1"/>
          </p:cNvGraphicFramePr>
          <p:nvPr>
            <p:ph idx="1"/>
            <p:extLst/>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2"/>
          <p:cNvSpPr>
            <a:spLocks noChangeArrowheads="1"/>
          </p:cNvSpPr>
          <p:nvPr/>
        </p:nvSpPr>
        <p:spPr bwMode="auto">
          <a:xfrm>
            <a:off x="241363" y="254913"/>
            <a:ext cx="8839199" cy="615553"/>
          </a:xfrm>
          <a:prstGeom prst="rect">
            <a:avLst/>
          </a:prstGeom>
          <a:noFill/>
          <a:ln>
            <a:noFill/>
          </a:ln>
          <a:extLst/>
        </p:spPr>
        <p:txBody>
          <a:bodyPr wrap="square" lIns="0" tIns="0" rIns="0" bIns="0">
            <a:spAutoFit/>
          </a:bodyPr>
          <a:lstStyle/>
          <a:p>
            <a:pPr algn="ctr"/>
            <a:r>
              <a:rPr lang="en-US" sz="4000" b="1" dirty="0">
                <a:solidFill>
                  <a:schemeClr val="bg1"/>
                </a:solidFill>
                <a:latin typeface="Franklin Gothic Demi Cond" panose="020B0706030402020204" pitchFamily="34" charset="0"/>
                <a:cs typeface="Arial"/>
              </a:rPr>
              <a:t>Welcoming the tax cut battle</a:t>
            </a:r>
          </a:p>
        </p:txBody>
      </p:sp>
      <p:sp>
        <p:nvSpPr>
          <p:cNvPr id="17" name="Slide Number Placeholder 1"/>
          <p:cNvSpPr>
            <a:spLocks noGrp="1"/>
          </p:cNvSpPr>
          <p:nvPr>
            <p:ph type="sldNum" sz="quarter" idx="12"/>
          </p:nvPr>
        </p:nvSpPr>
        <p:spPr>
          <a:xfrm>
            <a:off x="7010400" y="6578600"/>
            <a:ext cx="2133600" cy="279400"/>
          </a:xfrm>
        </p:spPr>
        <p:txBody>
          <a:bodyPr/>
          <a:lstStyle/>
          <a:p>
            <a:fld id="{7424ECC3-8C0B-4E47-8276-5D65C8C79384}" type="slidenum">
              <a:rPr lang="en-US" smtClean="0">
                <a:solidFill>
                  <a:srgbClr val="FFFFFF"/>
                </a:solidFill>
              </a:rPr>
              <a:pPr/>
              <a:t>27</a:t>
            </a:fld>
            <a:endParaRPr lang="en-US" dirty="0">
              <a:solidFill>
                <a:srgbClr val="FFFFFF"/>
              </a:solidFill>
            </a:endParaRPr>
          </a:p>
        </p:txBody>
      </p:sp>
      <p:sp>
        <p:nvSpPr>
          <p:cNvPr id="20" name="AutoShape 4"/>
          <p:cNvSpPr>
            <a:spLocks noChangeArrowheads="1"/>
          </p:cNvSpPr>
          <p:nvPr/>
        </p:nvSpPr>
        <p:spPr bwMode="auto">
          <a:xfrm>
            <a:off x="152400" y="1015094"/>
            <a:ext cx="8928161" cy="650589"/>
          </a:xfrm>
          <a:prstGeom prst="roundRect">
            <a:avLst>
              <a:gd name="adj" fmla="val 16667"/>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200" i="1">
                <a:solidFill>
                  <a:srgbClr val="FF0000"/>
                </a:solidFill>
                <a:latin typeface="Arial" charset="0"/>
                <a:cs typeface="Arial" charset="0"/>
              </a:defRPr>
            </a:lvl1pPr>
            <a:lvl2pPr marL="742950" indent="-285750" eaLnBrk="0" hangingPunct="0">
              <a:defRPr sz="2200" i="1">
                <a:solidFill>
                  <a:srgbClr val="FF0000"/>
                </a:solidFill>
                <a:latin typeface="Arial" charset="0"/>
                <a:cs typeface="Arial" charset="0"/>
              </a:defRPr>
            </a:lvl2pPr>
            <a:lvl3pPr marL="1143000" indent="-228600" eaLnBrk="0" hangingPunct="0">
              <a:defRPr sz="2200" i="1">
                <a:solidFill>
                  <a:srgbClr val="FF0000"/>
                </a:solidFill>
                <a:latin typeface="Arial" charset="0"/>
                <a:cs typeface="Arial" charset="0"/>
              </a:defRPr>
            </a:lvl3pPr>
            <a:lvl4pPr marL="1600200" indent="-228600" eaLnBrk="0" hangingPunct="0">
              <a:defRPr sz="2200" i="1">
                <a:solidFill>
                  <a:srgbClr val="FF0000"/>
                </a:solidFill>
                <a:latin typeface="Arial" charset="0"/>
                <a:cs typeface="Arial" charset="0"/>
              </a:defRPr>
            </a:lvl4pPr>
            <a:lvl5pPr marL="2057400" indent="-228600" eaLnBrk="0" hangingPunct="0">
              <a:defRPr sz="2200" i="1">
                <a:solidFill>
                  <a:srgbClr val="FF0000"/>
                </a:solidFill>
                <a:latin typeface="Arial" charset="0"/>
                <a:cs typeface="Arial" charset="0"/>
              </a:defRPr>
            </a:lvl5pPr>
            <a:lvl6pPr marL="2514600" indent="-228600" eaLnBrk="0" fontAlgn="base" hangingPunct="0">
              <a:spcBef>
                <a:spcPct val="0"/>
              </a:spcBef>
              <a:spcAft>
                <a:spcPct val="0"/>
              </a:spcAft>
              <a:defRPr sz="2200" i="1">
                <a:solidFill>
                  <a:srgbClr val="FF0000"/>
                </a:solidFill>
                <a:latin typeface="Arial" charset="0"/>
                <a:cs typeface="Arial" charset="0"/>
              </a:defRPr>
            </a:lvl6pPr>
            <a:lvl7pPr marL="2971800" indent="-228600" eaLnBrk="0" fontAlgn="base" hangingPunct="0">
              <a:spcBef>
                <a:spcPct val="0"/>
              </a:spcBef>
              <a:spcAft>
                <a:spcPct val="0"/>
              </a:spcAft>
              <a:defRPr sz="2200" i="1">
                <a:solidFill>
                  <a:srgbClr val="FF0000"/>
                </a:solidFill>
                <a:latin typeface="Arial" charset="0"/>
                <a:cs typeface="Arial" charset="0"/>
              </a:defRPr>
            </a:lvl7pPr>
            <a:lvl8pPr marL="3429000" indent="-228600" eaLnBrk="0" fontAlgn="base" hangingPunct="0">
              <a:spcBef>
                <a:spcPct val="0"/>
              </a:spcBef>
              <a:spcAft>
                <a:spcPct val="0"/>
              </a:spcAft>
              <a:defRPr sz="2200" i="1">
                <a:solidFill>
                  <a:srgbClr val="FF0000"/>
                </a:solidFill>
                <a:latin typeface="Arial" charset="0"/>
                <a:cs typeface="Arial" charset="0"/>
              </a:defRPr>
            </a:lvl8pPr>
            <a:lvl9pPr marL="3886200" indent="-228600" eaLnBrk="0" fontAlgn="base" hangingPunct="0">
              <a:spcBef>
                <a:spcPct val="0"/>
              </a:spcBef>
              <a:spcAft>
                <a:spcPct val="0"/>
              </a:spcAft>
              <a:defRPr sz="2200" i="1">
                <a:solidFill>
                  <a:srgbClr val="FF0000"/>
                </a:solidFill>
                <a:latin typeface="Arial" charset="0"/>
                <a:cs typeface="Arial" charset="0"/>
              </a:defRPr>
            </a:lvl9pPr>
          </a:lstStyle>
          <a:p>
            <a:pPr eaLnBrk="1" hangingPunct="1"/>
            <a:r>
              <a:rPr lang="en-US" sz="1600" dirty="0">
                <a:solidFill>
                  <a:prstClr val="black"/>
                </a:solidFill>
              </a:rPr>
              <a:t>From what you know, do you support or oppose the tax cut for corporations and individuals passed by the Republicans in Congress and signed by the President at the end of last year?</a:t>
            </a:r>
            <a:endParaRPr lang="en-US" altLang="en-US" sz="1600" i="0" dirty="0">
              <a:solidFill>
                <a:prstClr val="black"/>
              </a:solidFill>
            </a:endParaRPr>
          </a:p>
        </p:txBody>
      </p:sp>
      <p:sp>
        <p:nvSpPr>
          <p:cNvPr id="55" name="AutoShape 8"/>
          <p:cNvSpPr>
            <a:spLocks noChangeArrowheads="1"/>
          </p:cNvSpPr>
          <p:nvPr/>
        </p:nvSpPr>
        <p:spPr bwMode="auto">
          <a:xfrm>
            <a:off x="2438400" y="2517387"/>
            <a:ext cx="1143000" cy="272267"/>
          </a:xfrm>
          <a:prstGeom prst="roundRect">
            <a:avLst>
              <a:gd name="adj" fmla="val 16667"/>
            </a:avLst>
          </a:prstGeom>
          <a:solidFill>
            <a:schemeClr val="bg1"/>
          </a:solidFill>
          <a:ln w="9525">
            <a:solidFill>
              <a:schemeClr val="tx1"/>
            </a:solidFill>
            <a:round/>
            <a:headEnd/>
            <a:tailEnd/>
          </a:ln>
          <a:effectLst/>
          <a:extLst/>
        </p:spPr>
        <p:txBody>
          <a:bodyPr wrap="square" lIns="0" tIns="0" rIns="0" bIns="0" anchor="ctr">
            <a:spAutoFit/>
          </a:bodyPr>
          <a:lstStyle/>
          <a:p>
            <a:pPr algn="ctr"/>
            <a:r>
              <a:rPr lang="en-US" sz="1600" b="1" dirty="0">
                <a:solidFill>
                  <a:srgbClr val="000000"/>
                </a:solidFill>
                <a:latin typeface="Calibri"/>
              </a:rPr>
              <a:t>Unsure: 23</a:t>
            </a:r>
          </a:p>
        </p:txBody>
      </p:sp>
      <p:sp>
        <p:nvSpPr>
          <p:cNvPr id="56" name="AutoShape 8"/>
          <p:cNvSpPr>
            <a:spLocks noChangeArrowheads="1"/>
          </p:cNvSpPr>
          <p:nvPr/>
        </p:nvSpPr>
        <p:spPr bwMode="auto">
          <a:xfrm>
            <a:off x="2667000" y="2843310"/>
            <a:ext cx="640080" cy="306467"/>
          </a:xfrm>
          <a:prstGeom prst="roundRect">
            <a:avLst>
              <a:gd name="adj" fmla="val 16667"/>
            </a:avLst>
          </a:prstGeom>
          <a:solidFill>
            <a:srgbClr val="FFC000"/>
          </a:solidFill>
          <a:ln w="9525">
            <a:noFill/>
            <a:round/>
            <a:headEnd/>
            <a:tailEnd/>
          </a:ln>
          <a:effectLst/>
          <a:extLst/>
        </p:spPr>
        <p:txBody>
          <a:bodyPr wrap="square" lIns="0" tIns="0" rIns="0" bIns="0" anchor="ctr">
            <a:spAutoFit/>
          </a:bodyPr>
          <a:lstStyle/>
          <a:p>
            <a:pPr algn="ctr"/>
            <a:r>
              <a:rPr lang="en-US" b="1" dirty="0">
                <a:solidFill>
                  <a:prstClr val="black"/>
                </a:solidFill>
                <a:latin typeface="Calibri"/>
              </a:rPr>
              <a:t>+3</a:t>
            </a:r>
          </a:p>
        </p:txBody>
      </p:sp>
      <p:sp>
        <p:nvSpPr>
          <p:cNvPr id="31" name="AutoShape 8"/>
          <p:cNvSpPr>
            <a:spLocks noChangeArrowheads="1"/>
          </p:cNvSpPr>
          <p:nvPr/>
        </p:nvSpPr>
        <p:spPr bwMode="auto">
          <a:xfrm>
            <a:off x="6126480" y="2864802"/>
            <a:ext cx="640080" cy="272415"/>
          </a:xfrm>
          <a:prstGeom prst="roundRect">
            <a:avLst>
              <a:gd name="adj" fmla="val 16667"/>
            </a:avLst>
          </a:prstGeom>
          <a:solidFill>
            <a:srgbClr val="C00000"/>
          </a:solidFill>
          <a:ln w="9525">
            <a:noFill/>
            <a:round/>
            <a:headEnd/>
            <a:tailEnd/>
          </a:ln>
          <a:effectLst/>
          <a:extLst/>
        </p:spPr>
        <p:txBody>
          <a:bodyPr wrap="square" lIns="0" tIns="0" rIns="0" bIns="0" anchor="ctr">
            <a:spAutoFit/>
          </a:bodyPr>
          <a:lstStyle/>
          <a:p>
            <a:pPr algn="ctr"/>
            <a:r>
              <a:rPr lang="en-US" sz="1600" b="1" dirty="0">
                <a:solidFill>
                  <a:prstClr val="white"/>
                </a:solidFill>
                <a:latin typeface="Calibri"/>
              </a:rPr>
              <a:t>+2</a:t>
            </a:r>
          </a:p>
        </p:txBody>
      </p:sp>
      <p:sp>
        <p:nvSpPr>
          <p:cNvPr id="32" name="AutoShape 8"/>
          <p:cNvSpPr>
            <a:spLocks noChangeArrowheads="1"/>
          </p:cNvSpPr>
          <p:nvPr/>
        </p:nvSpPr>
        <p:spPr bwMode="auto">
          <a:xfrm>
            <a:off x="5943600" y="2520928"/>
            <a:ext cx="1143000" cy="272267"/>
          </a:xfrm>
          <a:prstGeom prst="roundRect">
            <a:avLst>
              <a:gd name="adj" fmla="val 16667"/>
            </a:avLst>
          </a:prstGeom>
          <a:solidFill>
            <a:schemeClr val="bg1"/>
          </a:solidFill>
          <a:ln w="9525">
            <a:solidFill>
              <a:schemeClr val="tx1"/>
            </a:solidFill>
            <a:round/>
            <a:headEnd/>
            <a:tailEnd/>
          </a:ln>
          <a:effectLst/>
          <a:extLst/>
        </p:spPr>
        <p:txBody>
          <a:bodyPr wrap="square" lIns="0" tIns="0" rIns="0" bIns="0" anchor="ctr">
            <a:spAutoFit/>
          </a:bodyPr>
          <a:lstStyle/>
          <a:p>
            <a:pPr algn="ctr"/>
            <a:r>
              <a:rPr lang="en-US" sz="1600" b="1" dirty="0">
                <a:solidFill>
                  <a:srgbClr val="000000"/>
                </a:solidFill>
                <a:latin typeface="Calibri"/>
              </a:rPr>
              <a:t>Unsure: 10</a:t>
            </a:r>
          </a:p>
        </p:txBody>
      </p:sp>
      <p:sp>
        <p:nvSpPr>
          <p:cNvPr id="29" name="Line 95"/>
          <p:cNvSpPr>
            <a:spLocks noChangeShapeType="1"/>
          </p:cNvSpPr>
          <p:nvPr/>
        </p:nvSpPr>
        <p:spPr bwMode="auto">
          <a:xfrm>
            <a:off x="0" y="4446085"/>
            <a:ext cx="9160277" cy="0"/>
          </a:xfrm>
          <a:prstGeom prst="line">
            <a:avLst/>
          </a:prstGeom>
          <a:noFill/>
          <a:ln w="38100">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a:solidFill>
                <a:srgbClr val="FF0000"/>
              </a:solidFill>
            </a:endParaRPr>
          </a:p>
        </p:txBody>
      </p:sp>
      <p:sp>
        <p:nvSpPr>
          <p:cNvPr id="33" name="Left-Right Arrow 32"/>
          <p:cNvSpPr/>
          <p:nvPr/>
        </p:nvSpPr>
        <p:spPr>
          <a:xfrm rot="5400000">
            <a:off x="-794113" y="4121973"/>
            <a:ext cx="2569824" cy="457200"/>
          </a:xfrm>
          <a:prstGeom prst="leftRightArrow">
            <a:avLst/>
          </a:prstGeom>
          <a:gradFill flip="none" rotWithShape="1">
            <a:gsLst>
              <a:gs pos="0">
                <a:srgbClr val="C00000"/>
              </a:gs>
              <a:gs pos="67000">
                <a:srgbClr val="FFFF00"/>
              </a:gs>
              <a:gs pos="34000">
                <a:srgbClr val="FF0000"/>
              </a:gs>
              <a:gs pos="100000">
                <a:srgbClr val="FFC000"/>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34" name="AutoShape 7"/>
          <p:cNvSpPr>
            <a:spLocks noChangeArrowheads="1"/>
          </p:cNvSpPr>
          <p:nvPr/>
        </p:nvSpPr>
        <p:spPr bwMode="auto">
          <a:xfrm>
            <a:off x="125047" y="2517387"/>
            <a:ext cx="781626" cy="476726"/>
          </a:xfrm>
          <a:prstGeom prst="roundRect">
            <a:avLst>
              <a:gd name="adj" fmla="val 16667"/>
            </a:avLst>
          </a:prstGeom>
          <a:solidFill>
            <a:srgbClr val="C00000"/>
          </a:solidFill>
          <a:ln>
            <a:solidFill>
              <a:schemeClr val="bg1"/>
            </a:solidFill>
          </a:ln>
          <a:extLst/>
        </p:spPr>
        <p:txBody>
          <a:bodyPr wrap="square" lIns="0" tIns="0" rIns="0" bIns="0" anchor="ctr">
            <a:spAutoFit/>
          </a:bodyPr>
          <a:lstStyle/>
          <a:p>
            <a:pPr algn="ctr"/>
            <a:r>
              <a:rPr lang="en-US" sz="1400" b="1" dirty="0">
                <a:solidFill>
                  <a:prstClr val="white"/>
                </a:solidFill>
                <a:latin typeface="Arial" panose="020B0604020202020204" pitchFamily="34" charset="0"/>
                <a:cs typeface="Arial" panose="020B0604020202020204" pitchFamily="34" charset="0"/>
              </a:rPr>
              <a:t>Strong Support</a:t>
            </a:r>
          </a:p>
        </p:txBody>
      </p:sp>
      <p:sp>
        <p:nvSpPr>
          <p:cNvPr id="35" name="AutoShape 7"/>
          <p:cNvSpPr>
            <a:spLocks noChangeArrowheads="1"/>
          </p:cNvSpPr>
          <p:nvPr/>
        </p:nvSpPr>
        <p:spPr bwMode="auto">
          <a:xfrm>
            <a:off x="152400" y="5715000"/>
            <a:ext cx="788521" cy="476726"/>
          </a:xfrm>
          <a:prstGeom prst="roundRect">
            <a:avLst>
              <a:gd name="adj" fmla="val 16667"/>
            </a:avLst>
          </a:prstGeom>
          <a:solidFill>
            <a:srgbClr val="FFC000"/>
          </a:solidFill>
          <a:ln>
            <a:solidFill>
              <a:schemeClr val="bg1"/>
            </a:solidFill>
          </a:ln>
          <a:extLst/>
        </p:spPr>
        <p:txBody>
          <a:bodyPr wrap="square" lIns="0" tIns="0" rIns="0" bIns="0" anchor="ctr">
            <a:spAutoFit/>
          </a:bodyPr>
          <a:lstStyle/>
          <a:p>
            <a:pPr algn="ctr"/>
            <a:r>
              <a:rPr lang="en-US" sz="1400" b="1" dirty="0">
                <a:solidFill>
                  <a:prstClr val="black"/>
                </a:solidFill>
                <a:latin typeface="Arial" panose="020B0604020202020204" pitchFamily="34" charset="0"/>
                <a:cs typeface="Arial" panose="020B0604020202020204" pitchFamily="34" charset="0"/>
              </a:rPr>
              <a:t>Strong</a:t>
            </a:r>
          </a:p>
          <a:p>
            <a:pPr algn="ctr"/>
            <a:r>
              <a:rPr lang="en-US" sz="1400" b="1" dirty="0">
                <a:solidFill>
                  <a:prstClr val="black"/>
                </a:solidFill>
                <a:latin typeface="Arial" panose="020B0604020202020204" pitchFamily="34" charset="0"/>
                <a:cs typeface="Arial" panose="020B0604020202020204" pitchFamily="34" charset="0"/>
              </a:rPr>
              <a:t>Oppose</a:t>
            </a:r>
          </a:p>
        </p:txBody>
      </p:sp>
      <p:sp>
        <p:nvSpPr>
          <p:cNvPr id="46" name="Line 15"/>
          <p:cNvSpPr>
            <a:spLocks noChangeShapeType="1"/>
          </p:cNvSpPr>
          <p:nvPr/>
        </p:nvSpPr>
        <p:spPr bwMode="auto">
          <a:xfrm flipH="1" flipV="1">
            <a:off x="4717443" y="2086835"/>
            <a:ext cx="6957" cy="4348812"/>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wrap="square" lIns="0" tIns="0" rIns="0" bIns="0" anchor="ctr">
            <a:spAutoFit/>
          </a:bodyPr>
          <a:lstStyle/>
          <a:p>
            <a:pPr fontAlgn="auto">
              <a:spcBef>
                <a:spcPts val="0"/>
              </a:spcBef>
              <a:spcAft>
                <a:spcPts val="0"/>
              </a:spcAft>
              <a:defRPr/>
            </a:pPr>
            <a:endParaRPr lang="en-US" sz="2200" b="1" i="1" kern="0" dirty="0">
              <a:solidFill>
                <a:srgbClr val="FF0000"/>
              </a:solidFill>
            </a:endParaRPr>
          </a:p>
        </p:txBody>
      </p:sp>
      <p:sp>
        <p:nvSpPr>
          <p:cNvPr id="61" name="Text Box 13"/>
          <p:cNvSpPr txBox="1">
            <a:spLocks noChangeArrowheads="1"/>
          </p:cNvSpPr>
          <p:nvPr/>
        </p:nvSpPr>
        <p:spPr bwMode="auto">
          <a:xfrm>
            <a:off x="1301049" y="1665683"/>
            <a:ext cx="6623751" cy="307777"/>
          </a:xfrm>
          <a:prstGeom prst="rect">
            <a:avLst/>
          </a:prstGeom>
          <a:solidFill>
            <a:schemeClr val="bg1"/>
          </a:solidFill>
          <a:ln w="9525">
            <a:solidFill>
              <a:srgbClr val="000000"/>
            </a:solidFill>
            <a:miter lim="800000"/>
            <a:headEnd/>
            <a:tailEnd/>
          </a:ln>
          <a:effectLst/>
          <a:extLst/>
        </p:spPr>
        <p:txBody>
          <a:bodyPr wrap="square" lIns="0" tIns="0" rIns="0" bIns="0">
            <a:spAutoFit/>
          </a:bodyPr>
          <a:lstStyle>
            <a:lvl1pPr eaLnBrk="0" hangingPunct="0">
              <a:defRPr sz="1400" b="1">
                <a:solidFill>
                  <a:schemeClr val="bg1"/>
                </a:solidFill>
                <a:latin typeface="Arial" charset="0"/>
                <a:cs typeface="Arial" charset="0"/>
              </a:defRPr>
            </a:lvl1pPr>
            <a:lvl2pPr marL="37931725" indent="-37474525" eaLnBrk="0" hangingPunct="0">
              <a:defRPr sz="1400" b="1">
                <a:solidFill>
                  <a:schemeClr val="bg1"/>
                </a:solidFill>
                <a:latin typeface="Arial" charset="0"/>
                <a:cs typeface="Arial" charset="0"/>
              </a:defRPr>
            </a:lvl2pPr>
            <a:lvl3pPr eaLnBrk="0" hangingPunct="0">
              <a:defRPr sz="1400" b="1">
                <a:solidFill>
                  <a:schemeClr val="bg1"/>
                </a:solidFill>
                <a:latin typeface="Arial" charset="0"/>
                <a:cs typeface="Arial" charset="0"/>
              </a:defRPr>
            </a:lvl3pPr>
            <a:lvl4pPr eaLnBrk="0" hangingPunct="0">
              <a:defRPr sz="1400" b="1">
                <a:solidFill>
                  <a:schemeClr val="bg1"/>
                </a:solidFill>
                <a:latin typeface="Arial" charset="0"/>
                <a:cs typeface="Arial" charset="0"/>
              </a:defRPr>
            </a:lvl4pPr>
            <a:lvl5pPr eaLnBrk="0" hangingPunct="0">
              <a:defRPr sz="1400" b="1">
                <a:solidFill>
                  <a:schemeClr val="bg1"/>
                </a:solidFill>
                <a:latin typeface="Arial" charset="0"/>
                <a:cs typeface="Arial" charset="0"/>
              </a:defRPr>
            </a:lvl5pPr>
            <a:lvl6pPr marL="457200" eaLnBrk="0" fontAlgn="base" hangingPunct="0">
              <a:spcBef>
                <a:spcPct val="0"/>
              </a:spcBef>
              <a:spcAft>
                <a:spcPct val="0"/>
              </a:spcAft>
              <a:defRPr sz="1400" b="1">
                <a:solidFill>
                  <a:schemeClr val="bg1"/>
                </a:solidFill>
                <a:latin typeface="Arial" charset="0"/>
                <a:cs typeface="Arial" charset="0"/>
              </a:defRPr>
            </a:lvl6pPr>
            <a:lvl7pPr marL="914400" eaLnBrk="0" fontAlgn="base" hangingPunct="0">
              <a:spcBef>
                <a:spcPct val="0"/>
              </a:spcBef>
              <a:spcAft>
                <a:spcPct val="0"/>
              </a:spcAft>
              <a:defRPr sz="1400" b="1">
                <a:solidFill>
                  <a:schemeClr val="bg1"/>
                </a:solidFill>
                <a:latin typeface="Arial" charset="0"/>
                <a:cs typeface="Arial" charset="0"/>
              </a:defRPr>
            </a:lvl7pPr>
            <a:lvl8pPr marL="1371600" eaLnBrk="0" fontAlgn="base" hangingPunct="0">
              <a:spcBef>
                <a:spcPct val="0"/>
              </a:spcBef>
              <a:spcAft>
                <a:spcPct val="0"/>
              </a:spcAft>
              <a:defRPr sz="1400" b="1">
                <a:solidFill>
                  <a:schemeClr val="bg1"/>
                </a:solidFill>
                <a:latin typeface="Arial" charset="0"/>
                <a:cs typeface="Arial" charset="0"/>
              </a:defRPr>
            </a:lvl8pPr>
            <a:lvl9pPr marL="1828800" eaLnBrk="0" fontAlgn="base" hangingPunct="0">
              <a:spcBef>
                <a:spcPct val="0"/>
              </a:spcBef>
              <a:spcAft>
                <a:spcPct val="0"/>
              </a:spcAft>
              <a:defRPr sz="1400" b="1">
                <a:solidFill>
                  <a:schemeClr val="bg1"/>
                </a:solidFill>
                <a:latin typeface="Arial" charset="0"/>
                <a:cs typeface="Arial" charset="0"/>
              </a:defRPr>
            </a:lvl9pPr>
          </a:lstStyle>
          <a:p>
            <a:pPr algn="ctr" eaLnBrk="1" hangingPunct="1">
              <a:spcBef>
                <a:spcPct val="50000"/>
              </a:spcBef>
            </a:pPr>
            <a:r>
              <a:rPr lang="en-US" sz="2000" dirty="0">
                <a:solidFill>
                  <a:srgbClr val="E7E7E7">
                    <a:lumMod val="10000"/>
                  </a:srgbClr>
                </a:solidFill>
                <a:latin typeface="Arial" panose="020B0604020202020204" pitchFamily="34" charset="0"/>
                <a:cs typeface="Arial" panose="020B0604020202020204" pitchFamily="34" charset="0"/>
              </a:rPr>
              <a:t>CHANGE IN SUPPORT FOR TAX CUT</a:t>
            </a:r>
          </a:p>
        </p:txBody>
      </p:sp>
      <p:pic>
        <p:nvPicPr>
          <p:cNvPr id="39"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1761699"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2" name="Rectangle 61">
            <a:extLst>
              <a:ext uri="{FF2B5EF4-FFF2-40B4-BE49-F238E27FC236}">
                <a16:creationId xmlns="" xmlns:a16="http://schemas.microsoft.com/office/drawing/2014/main" id="{5AFD38D0-8AAC-4823-8A32-97A992D91349}"/>
              </a:ext>
            </a:extLst>
          </p:cNvPr>
          <p:cNvSpPr/>
          <p:nvPr/>
        </p:nvSpPr>
        <p:spPr>
          <a:xfrm>
            <a:off x="1854200" y="5767032"/>
            <a:ext cx="2336800" cy="47340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Arial" panose="020B0604020202020204" pitchFamily="34" charset="0"/>
                <a:cs typeface="Arial" panose="020B0604020202020204" pitchFamily="34" charset="0"/>
              </a:rPr>
              <a:t>January 2018</a:t>
            </a:r>
          </a:p>
        </p:txBody>
      </p:sp>
      <p:sp>
        <p:nvSpPr>
          <p:cNvPr id="71" name="Rectangle 70">
            <a:extLst>
              <a:ext uri="{FF2B5EF4-FFF2-40B4-BE49-F238E27FC236}">
                <a16:creationId xmlns="" xmlns:a16="http://schemas.microsoft.com/office/drawing/2014/main" id="{85034F39-5FA0-4EAC-BB38-3B8DA33CED8F}"/>
              </a:ext>
            </a:extLst>
          </p:cNvPr>
          <p:cNvSpPr/>
          <p:nvPr/>
        </p:nvSpPr>
        <p:spPr>
          <a:xfrm>
            <a:off x="5334000" y="5767032"/>
            <a:ext cx="2286000" cy="47340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Arial" panose="020B0604020202020204" pitchFamily="34" charset="0"/>
                <a:cs typeface="Arial" panose="020B0604020202020204" pitchFamily="34" charset="0"/>
              </a:rPr>
              <a:t>April 2018</a:t>
            </a:r>
          </a:p>
        </p:txBody>
      </p:sp>
      <p:pic>
        <p:nvPicPr>
          <p:cNvPr id="21" name="Picture 20">
            <a:extLst>
              <a:ext uri="{FF2B5EF4-FFF2-40B4-BE49-F238E27FC236}">
                <a16:creationId xmlns="" xmlns:a16="http://schemas.microsoft.com/office/drawing/2014/main" id="{B2047BD6-9C17-43A4-BD68-52FEDE65A1B1}"/>
              </a:ext>
            </a:extLst>
          </p:cNvPr>
          <p:cNvPicPr>
            <a:picLocks noChangeAspect="1"/>
          </p:cNvPicPr>
          <p:nvPr/>
        </p:nvPicPr>
        <p:blipFill>
          <a:blip r:embed="rId6"/>
          <a:stretch>
            <a:fillRect/>
          </a:stretch>
        </p:blipFill>
        <p:spPr>
          <a:xfrm>
            <a:off x="0" y="6355068"/>
            <a:ext cx="9144000" cy="502932"/>
          </a:xfrm>
          <a:prstGeom prst="rect">
            <a:avLst/>
          </a:prstGeom>
        </p:spPr>
      </p:pic>
      <p:pic>
        <p:nvPicPr>
          <p:cNvPr id="23" name="Picture 22" descr="dc letterhead logo">
            <a:extLst>
              <a:ext uri="{FF2B5EF4-FFF2-40B4-BE49-F238E27FC236}">
                <a16:creationId xmlns="" xmlns:a16="http://schemas.microsoft.com/office/drawing/2014/main" id="{86F69970-BBB6-4EAC-AAB2-7D19E4AAF2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61869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 name="Picture 2" descr="American Federation of Teachers logo">
            <a:extLst>
              <a:ext uri="{FF2B5EF4-FFF2-40B4-BE49-F238E27FC236}">
                <a16:creationId xmlns="" xmlns:a16="http://schemas.microsoft.com/office/drawing/2014/main" id="{65E9D6B4-118B-48A3-8038-B6392D22934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 r="64061" b="-2517"/>
          <a:stretch/>
        </p:blipFill>
        <p:spPr bwMode="auto">
          <a:xfrm>
            <a:off x="85299" y="6355068"/>
            <a:ext cx="533400" cy="50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48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DACA and the Shutdown</a:t>
            </a:r>
            <a:endParaRPr lang="en-US" dirty="0"/>
          </a:p>
        </p:txBody>
      </p:sp>
      <p:pic>
        <p:nvPicPr>
          <p:cNvPr id="6" name="Content Placeholder 5"/>
          <p:cNvPicPr>
            <a:picLocks noGrp="1" noChangeAspect="1"/>
          </p:cNvPicPr>
          <p:nvPr>
            <p:ph idx="1"/>
          </p:nvPr>
        </p:nvPicPr>
        <p:blipFill rotWithShape="1">
          <a:blip r:embed="rId2"/>
          <a:srcRect t="-1261" b="-5282"/>
          <a:stretch/>
        </p:blipFill>
        <p:spPr>
          <a:xfrm>
            <a:off x="457200" y="1393500"/>
            <a:ext cx="8080022" cy="5165188"/>
          </a:xfrm>
        </p:spPr>
      </p:pic>
    </p:spTree>
    <p:extLst>
      <p:ext uri="{BB962C8B-B14F-4D97-AF65-F5344CB8AC3E}">
        <p14:creationId xmlns:p14="http://schemas.microsoft.com/office/powerpoint/2010/main" val="546335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245"/>
            <a:ext cx="8229600" cy="1143000"/>
          </a:xfrm>
        </p:spPr>
        <p:txBody>
          <a:bodyPr>
            <a:noAutofit/>
          </a:bodyPr>
          <a:lstStyle/>
          <a:p>
            <a:r>
              <a:rPr lang="en-US" b="1" dirty="0" smtClean="0"/>
              <a:t>Republican Tax Plan Historically Unpopular, but</a:t>
            </a:r>
            <a:r>
              <a:rPr lang="mr-IN" b="1" dirty="0" smtClean="0"/>
              <a:t>…</a:t>
            </a:r>
            <a:r>
              <a:rPr lang="en-US" b="1" dirty="0" smtClean="0"/>
              <a:t>.</a:t>
            </a:r>
            <a:endParaRPr lang="en-US" b="1" dirty="0"/>
          </a:p>
        </p:txBody>
      </p:sp>
      <p:sp>
        <p:nvSpPr>
          <p:cNvPr id="3" name="Content Placeholder 2"/>
          <p:cNvSpPr>
            <a:spLocks noGrp="1"/>
          </p:cNvSpPr>
          <p:nvPr>
            <p:ph idx="1"/>
          </p:nvPr>
        </p:nvSpPr>
        <p:spPr>
          <a:xfrm>
            <a:off x="457200" y="2001959"/>
            <a:ext cx="8229600" cy="4525963"/>
          </a:xfrm>
        </p:spPr>
        <p:txBody>
          <a:bodyPr/>
          <a:lstStyle/>
          <a:p>
            <a:r>
              <a:rPr lang="en-US" sz="2800" dirty="0" smtClean="0">
                <a:solidFill>
                  <a:srgbClr val="052E65"/>
                </a:solidFill>
              </a:rPr>
              <a:t>Approval of Trump handling of economy is over 50%.</a:t>
            </a:r>
          </a:p>
          <a:p>
            <a:r>
              <a:rPr lang="en-US" sz="2800" dirty="0" smtClean="0">
                <a:solidFill>
                  <a:srgbClr val="052E65"/>
                </a:solidFill>
              </a:rPr>
              <a:t>Trump, Congress and Republican Governors are doubling down</a:t>
            </a:r>
          </a:p>
          <a:p>
            <a:r>
              <a:rPr lang="en-US" sz="2800" dirty="0" smtClean="0">
                <a:solidFill>
                  <a:srgbClr val="052E65"/>
                </a:solidFill>
              </a:rPr>
              <a:t>Republican Strategic </a:t>
            </a:r>
            <a:r>
              <a:rPr lang="en-US" sz="2800" dirty="0">
                <a:solidFill>
                  <a:srgbClr val="052E65"/>
                </a:solidFill>
              </a:rPr>
              <a:t>D</a:t>
            </a:r>
            <a:r>
              <a:rPr lang="en-US" sz="2800" dirty="0" smtClean="0">
                <a:solidFill>
                  <a:srgbClr val="052E65"/>
                </a:solidFill>
              </a:rPr>
              <a:t>ecisions</a:t>
            </a:r>
          </a:p>
          <a:p>
            <a:pPr lvl="1"/>
            <a:r>
              <a:rPr lang="en-US" dirty="0" smtClean="0">
                <a:solidFill>
                  <a:srgbClr val="052E65"/>
                </a:solidFill>
              </a:rPr>
              <a:t>Aligning closely with Trump</a:t>
            </a:r>
          </a:p>
          <a:p>
            <a:pPr lvl="1"/>
            <a:r>
              <a:rPr lang="en-US" dirty="0" smtClean="0">
                <a:solidFill>
                  <a:srgbClr val="052E65"/>
                </a:solidFill>
              </a:rPr>
              <a:t>Pursue partisan agenda</a:t>
            </a:r>
          </a:p>
          <a:p>
            <a:r>
              <a:rPr lang="en-US" sz="2800" dirty="0" smtClean="0">
                <a:solidFill>
                  <a:srgbClr val="052E65"/>
                </a:solidFill>
              </a:rPr>
              <a:t>Republicans have chosen to empower rather than constrain Trump</a:t>
            </a:r>
          </a:p>
          <a:p>
            <a:pPr lvl="2"/>
            <a:endParaRPr lang="en-US" dirty="0">
              <a:solidFill>
                <a:schemeClr val="accent2"/>
              </a:solidFill>
            </a:endParaRPr>
          </a:p>
        </p:txBody>
      </p:sp>
    </p:spTree>
    <p:extLst>
      <p:ext uri="{BB962C8B-B14F-4D97-AF65-F5344CB8AC3E}">
        <p14:creationId xmlns:p14="http://schemas.microsoft.com/office/powerpoint/2010/main" val="1836274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Koch </a:t>
            </a:r>
            <a:r>
              <a:rPr lang="en-US" dirty="0"/>
              <a:t>b</a:t>
            </a:r>
            <a:r>
              <a:rPr lang="en-US" dirty="0" smtClean="0"/>
              <a:t>rothers  will spend </a:t>
            </a:r>
            <a:br>
              <a:rPr lang="en-US" dirty="0" smtClean="0"/>
            </a:br>
            <a:r>
              <a:rPr lang="en-US" sz="6000" b="1" u="sng" dirty="0" smtClean="0"/>
              <a:t>$400 Million </a:t>
            </a:r>
            <a:r>
              <a:rPr lang="en-US" dirty="0" smtClean="0"/>
              <a:t>this Election Cycle</a:t>
            </a:r>
            <a:endParaRPr lang="en-US" dirty="0"/>
          </a:p>
        </p:txBody>
      </p:sp>
      <p:pic>
        <p:nvPicPr>
          <p:cNvPr id="5" name="Content Placeholder 4" descr="Screen Shot 2018-02-03 at 5.54.1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459" r="9233" b="8459"/>
          <a:stretch/>
        </p:blipFill>
        <p:spPr>
          <a:xfrm>
            <a:off x="498925" y="2100439"/>
            <a:ext cx="8187875" cy="4404419"/>
          </a:xfrm>
        </p:spPr>
      </p:pic>
      <p:sp>
        <p:nvSpPr>
          <p:cNvPr id="4" name="Slide Number Placeholder 3"/>
          <p:cNvSpPr>
            <a:spLocks noGrp="1"/>
          </p:cNvSpPr>
          <p:nvPr>
            <p:ph type="sldNum" sz="quarter" idx="12"/>
          </p:nvPr>
        </p:nvSpPr>
        <p:spPr/>
        <p:txBody>
          <a:bodyPr/>
          <a:lstStyle/>
          <a:p>
            <a:fld id="{BEFBC90E-502A-A54D-9BAE-6F74229062B0}" type="slidenum">
              <a:rPr lang="en-US" smtClean="0"/>
              <a:pPr/>
              <a:t>3</a:t>
            </a:fld>
            <a:endParaRPr lang="en-US"/>
          </a:p>
        </p:txBody>
      </p:sp>
    </p:spTree>
    <p:extLst>
      <p:ext uri="{BB962C8B-B14F-4D97-AF65-F5344CB8AC3E}">
        <p14:creationId xmlns:p14="http://schemas.microsoft.com/office/powerpoint/2010/main" val="2839498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50452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4"/>
          <p:cNvSpPr>
            <a:spLocks noChangeArrowheads="1"/>
          </p:cNvSpPr>
          <p:nvPr/>
        </p:nvSpPr>
        <p:spPr bwMode="auto">
          <a:xfrm>
            <a:off x="404807" y="1176088"/>
            <a:ext cx="8229600" cy="584776"/>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lvl="0">
              <a:lnSpc>
                <a:spcPct val="100000"/>
              </a:lnSpc>
              <a:spcBef>
                <a:spcPct val="0"/>
              </a:spcBef>
              <a:buNone/>
              <a:defRPr/>
            </a:pPr>
            <a:r>
              <a:rPr lang="en-US" altLang="en-US" sz="1600" b="1" dirty="0">
                <a:latin typeface="Georgia"/>
                <a:cs typeface="Georgia"/>
              </a:rPr>
              <a:t>Do you support or oppose stricter gun laws in the United States</a:t>
            </a:r>
            <a:r>
              <a:rPr lang="en-US" altLang="en-US" sz="1600" b="1" dirty="0" smtClean="0">
                <a:latin typeface="Georgia"/>
                <a:cs typeface="Georgia"/>
              </a:rPr>
              <a:t>? (Quinnipiac, 2018)</a:t>
            </a:r>
            <a:endParaRPr lang="en-US" altLang="en-US" sz="1600" b="1" dirty="0">
              <a:latin typeface="Georgia"/>
              <a:cs typeface="Georgia"/>
            </a:endParaRPr>
          </a:p>
        </p:txBody>
      </p:sp>
      <p:sp>
        <p:nvSpPr>
          <p:cNvPr id="20" name="Title 1"/>
          <p:cNvSpPr txBox="1">
            <a:spLocks/>
          </p:cNvSpPr>
          <p:nvPr/>
        </p:nvSpPr>
        <p:spPr bwMode="auto">
          <a:xfrm>
            <a:off x="404814" y="756919"/>
            <a:ext cx="8407400" cy="39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lang="en-US" altLang="en-US" sz="3200" dirty="0" smtClean="0">
                <a:solidFill>
                  <a:schemeClr val="bg1"/>
                </a:solidFill>
                <a:latin typeface="Georgia" charset="0"/>
                <a:ea typeface="ＭＳ Ｐゴシック" charset="-128"/>
                <a:cs typeface="MS PGothic" charset="-128"/>
              </a:rPr>
              <a:t>Polling on</a:t>
            </a:r>
            <a:r>
              <a:rPr kumimoji="0" lang="en-US" altLang="en-US" sz="3200" b="1" i="0" u="none" strike="noStrike" kern="1200" cap="none" spc="0" normalizeH="0" baseline="0" noProof="0" dirty="0" smtClean="0">
                <a:ln>
                  <a:noFill/>
                </a:ln>
                <a:solidFill>
                  <a:schemeClr val="bg1"/>
                </a:solidFill>
                <a:effectLst/>
                <a:uLnTx/>
                <a:uFillTx/>
                <a:latin typeface="Georgia" charset="0"/>
                <a:ea typeface="ＭＳ Ｐゴシック" charset="-128"/>
                <a:cs typeface="MS PGothic" charset="-128"/>
              </a:rPr>
              <a:t> gun regulation</a:t>
            </a:r>
            <a:endParaRPr kumimoji="0" lang="en-US" altLang="en-US" sz="3200" b="1" i="0" u="none" strike="noStrike" kern="1200" cap="none" spc="0" normalizeH="0" baseline="0" noProof="0" dirty="0">
              <a:ln>
                <a:noFill/>
              </a:ln>
              <a:solidFill>
                <a:schemeClr val="bg1"/>
              </a:solidFill>
              <a:effectLst/>
              <a:uLnTx/>
              <a:uFillTx/>
              <a:latin typeface="Georgia" charset="0"/>
              <a:ea typeface="ＭＳ Ｐゴシック" charset="-128"/>
              <a:cs typeface="MS PGothic" charset="-128"/>
            </a:endParaRPr>
          </a:p>
        </p:txBody>
      </p:sp>
      <p:sp>
        <p:nvSpPr>
          <p:cNvPr id="5" name="TextBox 12"/>
          <p:cNvSpPr txBox="1">
            <a:spLocks noChangeArrowheads="1"/>
          </p:cNvSpPr>
          <p:nvPr/>
        </p:nvSpPr>
        <p:spPr bwMode="auto">
          <a:xfrm>
            <a:off x="7177856" y="311516"/>
            <a:ext cx="1548822"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lvl="0" algn="r">
              <a:lnSpc>
                <a:spcPct val="100000"/>
              </a:lnSpc>
              <a:spcBef>
                <a:spcPct val="0"/>
              </a:spcBef>
              <a:buNone/>
              <a:defRPr/>
            </a:pPr>
            <a:r>
              <a:rPr kumimoji="0" lang="en-US" altLang="en-US" sz="600" b="1" i="0" u="none" strike="noStrike" kern="1200" cap="none" spc="0" normalizeH="0" baseline="0" noProof="0" dirty="0" smtClean="0">
                <a:ln>
                  <a:noFill/>
                </a:ln>
                <a:solidFill>
                  <a:srgbClr val="EEECE1">
                    <a:lumMod val="25000"/>
                  </a:srgbClr>
                </a:solidFill>
                <a:effectLst/>
                <a:uLnTx/>
                <a:uFillTx/>
                <a:latin typeface="Verdana"/>
                <a:ea typeface="MS PGothic" panose="020B0600070205080204" pitchFamily="34" charset="-128"/>
                <a:cs typeface="Verdana"/>
              </a:rPr>
              <a:t>POLLING</a:t>
            </a:r>
            <a:r>
              <a:rPr kumimoji="0" lang="en-US" altLang="en-US" sz="600" b="1" i="0" u="none" strike="noStrike" kern="1200" cap="none" spc="0" normalizeH="0" noProof="0" dirty="0" smtClean="0">
                <a:ln>
                  <a:noFill/>
                </a:ln>
                <a:solidFill>
                  <a:srgbClr val="EEECE1">
                    <a:lumMod val="25000"/>
                  </a:srgbClr>
                </a:solidFill>
                <a:effectLst/>
                <a:uLnTx/>
                <a:uFillTx/>
                <a:latin typeface="Verdana"/>
                <a:ea typeface="MS PGothic" panose="020B0600070205080204" pitchFamily="34" charset="-128"/>
                <a:cs typeface="Verdana"/>
              </a:rPr>
              <a:t> ON </a:t>
            </a:r>
            <a:r>
              <a:rPr lang="en-US" altLang="en-US" sz="600" b="1" dirty="0">
                <a:solidFill>
                  <a:srgbClr val="EEECE1">
                    <a:lumMod val="25000"/>
                  </a:srgbClr>
                </a:solidFill>
                <a:latin typeface="Verdana"/>
                <a:cs typeface="Verdana"/>
              </a:rPr>
              <a:t>GUN </a:t>
            </a:r>
            <a:r>
              <a:rPr lang="en-US" altLang="en-US" sz="600" b="1" dirty="0" smtClean="0">
                <a:solidFill>
                  <a:srgbClr val="EEECE1">
                    <a:lumMod val="25000"/>
                  </a:srgbClr>
                </a:solidFill>
                <a:latin typeface="Verdana"/>
                <a:cs typeface="Verdana"/>
              </a:rPr>
              <a:t>REGULATION</a:t>
            </a:r>
            <a:endParaRPr lang="en-US" altLang="en-US" sz="600" b="1" dirty="0">
              <a:solidFill>
                <a:srgbClr val="EEECE1">
                  <a:lumMod val="25000"/>
                </a:srgbClr>
              </a:solidFill>
              <a:latin typeface="Verdana"/>
              <a:cs typeface="Verdana"/>
            </a:endParaRP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10000"/>
              </a:lnSpc>
              <a:spcBef>
                <a:spcPts val="0"/>
              </a:spcBef>
              <a:spcAft>
                <a:spcPct val="0"/>
              </a:spcAft>
              <a:buClrTx/>
              <a:buSzTx/>
              <a:buFont typeface="Arial" panose="020B0604020202020204" pitchFamily="34" charset="0"/>
              <a:buNone/>
              <a:tabLst/>
              <a:defRPr/>
            </a:pPr>
            <a:r>
              <a:rPr kumimoji="0" lang="en-US" sz="700" b="0" i="0" u="none" strike="noStrike" kern="1200" cap="none" spc="0" normalizeH="0" baseline="0" noProof="0" dirty="0" smtClean="0">
                <a:ln>
                  <a:noFill/>
                </a:ln>
                <a:solidFill>
                  <a:prstClr val="black"/>
                </a:solidFill>
                <a:effectLst/>
                <a:uLnTx/>
                <a:uFillTx/>
                <a:latin typeface="Georgia"/>
                <a:ea typeface="MS PGothic" panose="020B0600070205080204" pitchFamily="34" charset="-128"/>
                <a:cs typeface="Georgia"/>
              </a:rPr>
              <a:t>March 30, 3018  </a:t>
            </a:r>
            <a:r>
              <a:rPr kumimoji="0" lang="en-US" sz="800" b="0" i="0" u="none" strike="noStrike" kern="1200" cap="none" spc="0" normalizeH="0" baseline="0" noProof="0" dirty="0" smtClean="0">
                <a:ln>
                  <a:noFill/>
                </a:ln>
                <a:solidFill>
                  <a:prstClr val="black">
                    <a:lumMod val="65000"/>
                    <a:lumOff val="35000"/>
                  </a:prstClr>
                </a:solidFill>
                <a:effectLst/>
                <a:uLnTx/>
                <a:uFillTx/>
                <a:latin typeface="Georgia" panose="02040502050405020303" pitchFamily="18" charset="0"/>
                <a:ea typeface="MS PGothic" panose="020B0600070205080204" pitchFamily="34" charset="-128"/>
              </a:rPr>
              <a:t>| </a:t>
            </a:r>
            <a:r>
              <a:rPr kumimoji="0" lang="en-US" sz="800" b="0" i="0" u="none" strike="noStrike" kern="1200" cap="none" spc="0" normalizeH="0" baseline="0" noProof="0" dirty="0" smtClean="0">
                <a:ln>
                  <a:noFill/>
                </a:ln>
                <a:solidFill>
                  <a:prstClr val="black"/>
                </a:solidFill>
                <a:effectLst/>
                <a:uLnTx/>
                <a:uFillTx/>
                <a:latin typeface="Georgia" panose="02040502050405020303" pitchFamily="18" charset="0"/>
                <a:ea typeface="MS PGothic" panose="020B0600070205080204" pitchFamily="34" charset="-128"/>
              </a:rPr>
              <a:t> </a:t>
            </a:r>
            <a:r>
              <a:rPr kumimoji="0" lang="en-US" sz="700" b="0" i="0" u="none" strike="noStrike" kern="1200" cap="none" spc="0" normalizeH="0" baseline="0" noProof="0" dirty="0" smtClean="0">
                <a:ln>
                  <a:noFill/>
                </a:ln>
                <a:solidFill>
                  <a:prstClr val="black"/>
                </a:solidFill>
                <a:effectLst/>
                <a:uLnTx/>
                <a:uFillTx/>
                <a:latin typeface="Georgia" panose="02040502050405020303" pitchFamily="18" charset="0"/>
                <a:ea typeface="MS PGothic" panose="020B0600070205080204" pitchFamily="34" charset="-128"/>
              </a:rPr>
              <a:t>Kathryn Pentz &amp; </a:t>
            </a:r>
            <a:r>
              <a:rPr kumimoji="0" lang="en-US" sz="700" b="0" i="0" u="none" strike="noStrike" kern="1200" cap="none" spc="0" normalizeH="0" baseline="0" noProof="0" dirty="0" err="1" smtClean="0">
                <a:ln>
                  <a:noFill/>
                </a:ln>
                <a:solidFill>
                  <a:prstClr val="black"/>
                </a:solidFill>
                <a:effectLst/>
                <a:uLnTx/>
                <a:uFillTx/>
                <a:latin typeface="Georgia" panose="02040502050405020303" pitchFamily="18" charset="0"/>
                <a:ea typeface="MS PGothic" panose="020B0600070205080204" pitchFamily="34" charset="-128"/>
              </a:rPr>
              <a:t>Shruthi</a:t>
            </a:r>
            <a:r>
              <a:rPr kumimoji="0" lang="en-US" sz="700" b="0" i="0" u="none" strike="noStrike" kern="1200" cap="none" spc="0" normalizeH="0" baseline="0" noProof="0" dirty="0" smtClean="0">
                <a:ln>
                  <a:noFill/>
                </a:ln>
                <a:solidFill>
                  <a:prstClr val="black"/>
                </a:solidFill>
                <a:effectLst/>
                <a:uLnTx/>
                <a:uFillTx/>
                <a:latin typeface="Georgia" panose="02040502050405020303" pitchFamily="18" charset="0"/>
                <a:ea typeface="MS PGothic" panose="020B0600070205080204" pitchFamily="34" charset="-128"/>
              </a:rPr>
              <a:t> Ashok</a:t>
            </a:r>
            <a:endParaRPr kumimoji="0" lang="en-US" sz="700" b="0" i="0" u="none" strike="noStrike" kern="1200" cap="none" spc="0" normalizeH="0" baseline="0" noProof="0" dirty="0">
              <a:ln>
                <a:noFill/>
              </a:ln>
              <a:solidFill>
                <a:prstClr val="black"/>
              </a:solidFill>
              <a:effectLst/>
              <a:uLnTx/>
              <a:uFillTx/>
              <a:latin typeface="Georgia"/>
              <a:ea typeface="MS PGothic" panose="020B0600070205080204" pitchFamily="34" charset="-128"/>
              <a:cs typeface="Georgia"/>
            </a:endParaRPr>
          </a:p>
        </p:txBody>
      </p:sp>
      <p:pic>
        <p:nvPicPr>
          <p:cNvPr id="19" name="Picture 18"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FBC90E-502A-A54D-9BAE-6F74229062B0}" type="slidenum">
              <a:rPr kumimoji="0" lang="en-US" sz="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prstClr val="black"/>
              </a:solidFill>
              <a:effectLst/>
              <a:uLnTx/>
              <a:uFillTx/>
              <a:latin typeface="Georgia"/>
              <a:ea typeface="+mn-ea"/>
              <a:cs typeface="+mn-cs"/>
            </a:endParaRPr>
          </a:p>
        </p:txBody>
      </p:sp>
      <p:graphicFrame>
        <p:nvGraphicFramePr>
          <p:cNvPr id="12" name="Chart 6"/>
          <p:cNvGraphicFramePr>
            <a:graphicFrameLocks/>
          </p:cNvGraphicFramePr>
          <p:nvPr>
            <p:extLst>
              <p:ext uri="{D42A27DB-BD31-4B8C-83A1-F6EECF244321}">
                <p14:modId xmlns:p14="http://schemas.microsoft.com/office/powerpoint/2010/main" val="86309131"/>
              </p:ext>
            </p:extLst>
          </p:nvPr>
        </p:nvGraphicFramePr>
        <p:xfrm>
          <a:off x="4684469" y="4055297"/>
          <a:ext cx="3837352" cy="2150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6"/>
          <p:cNvGraphicFramePr>
            <a:graphicFrameLocks/>
          </p:cNvGraphicFramePr>
          <p:nvPr>
            <p:extLst>
              <p:ext uri="{D42A27DB-BD31-4B8C-83A1-F6EECF244321}">
                <p14:modId xmlns:p14="http://schemas.microsoft.com/office/powerpoint/2010/main" val="3580603555"/>
              </p:ext>
            </p:extLst>
          </p:nvPr>
        </p:nvGraphicFramePr>
        <p:xfrm>
          <a:off x="404807" y="4022639"/>
          <a:ext cx="4124060" cy="22275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6"/>
          <p:cNvGraphicFramePr>
            <a:graphicFrameLocks/>
          </p:cNvGraphicFramePr>
          <p:nvPr>
            <p:extLst>
              <p:ext uri="{D42A27DB-BD31-4B8C-83A1-F6EECF244321}">
                <p14:modId xmlns:p14="http://schemas.microsoft.com/office/powerpoint/2010/main" val="2192478358"/>
              </p:ext>
            </p:extLst>
          </p:nvPr>
        </p:nvGraphicFramePr>
        <p:xfrm>
          <a:off x="735368" y="2407799"/>
          <a:ext cx="4417546" cy="14644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6"/>
          <p:cNvGraphicFramePr>
            <a:graphicFrameLocks/>
          </p:cNvGraphicFramePr>
          <p:nvPr>
            <p:extLst>
              <p:ext uri="{D42A27DB-BD31-4B8C-83A1-F6EECF244321}">
                <p14:modId xmlns:p14="http://schemas.microsoft.com/office/powerpoint/2010/main" val="3028714974"/>
              </p:ext>
            </p:extLst>
          </p:nvPr>
        </p:nvGraphicFramePr>
        <p:xfrm>
          <a:off x="4815176" y="2392728"/>
          <a:ext cx="3997038" cy="1479505"/>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3"/>
          <p:cNvSpPr txBox="1">
            <a:spLocks noChangeArrowheads="1"/>
          </p:cNvSpPr>
          <p:nvPr/>
        </p:nvSpPr>
        <p:spPr bwMode="auto">
          <a:xfrm>
            <a:off x="485547" y="1865493"/>
            <a:ext cx="3697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lvl="0">
              <a:lnSpc>
                <a:spcPct val="100000"/>
              </a:lnSpc>
              <a:spcBef>
                <a:spcPct val="0"/>
              </a:spcBef>
              <a:buNone/>
            </a:pPr>
            <a:r>
              <a:rPr kumimoji="0" lang="en-US" altLang="en-US" sz="1400" b="1" i="0" u="none" strike="noStrike" kern="1200" cap="none" spc="0" normalizeH="0" baseline="0" noProof="0" dirty="0" smtClean="0">
                <a:ln>
                  <a:noFill/>
                </a:ln>
                <a:solidFill>
                  <a:srgbClr val="9B8AAF"/>
                </a:solidFill>
                <a:effectLst/>
                <a:uLnTx/>
                <a:uFillTx/>
                <a:latin typeface="Verdana"/>
                <a:cs typeface="Verdana"/>
              </a:rPr>
              <a:t>■</a:t>
            </a:r>
            <a:r>
              <a:rPr kumimoji="0" lang="en-US" altLang="en-US" sz="1400" b="1" i="0" u="none" strike="noStrike" kern="1200" cap="none" spc="0" normalizeH="0" baseline="0" noProof="0" dirty="0" smtClean="0">
                <a:ln>
                  <a:noFill/>
                </a:ln>
                <a:solidFill>
                  <a:prstClr val="black"/>
                </a:solidFill>
                <a:effectLst/>
                <a:uLnTx/>
                <a:uFillTx/>
                <a:latin typeface="Verdana"/>
                <a:cs typeface="Verdana"/>
              </a:rPr>
              <a:t> </a:t>
            </a:r>
            <a:r>
              <a:rPr kumimoji="0" lang="en-US" altLang="en-US" sz="1400" b="0" i="0" u="none" strike="noStrike" kern="1200" cap="none" spc="0" normalizeH="0" baseline="0" noProof="0" dirty="0" smtClean="0">
                <a:ln>
                  <a:noFill/>
                </a:ln>
                <a:solidFill>
                  <a:prstClr val="black"/>
                </a:solidFill>
                <a:effectLst/>
                <a:uLnTx/>
                <a:uFillTx/>
                <a:latin typeface="Verdana"/>
                <a:cs typeface="Verdana"/>
              </a:rPr>
              <a:t>Support   </a:t>
            </a:r>
            <a:r>
              <a:rPr kumimoji="0" lang="en-US" altLang="en-US" sz="1400" b="1" i="0" u="none" strike="noStrike" kern="1200" cap="none" spc="0" normalizeH="0" baseline="0" noProof="0" dirty="0" smtClean="0">
                <a:ln>
                  <a:noFill/>
                </a:ln>
                <a:solidFill>
                  <a:srgbClr val="61467F"/>
                </a:solidFill>
                <a:effectLst/>
                <a:uLnTx/>
                <a:uFillTx/>
                <a:latin typeface="Verdana"/>
                <a:cs typeface="Verdana"/>
              </a:rPr>
              <a:t>■</a:t>
            </a:r>
            <a:r>
              <a:rPr kumimoji="0" lang="en-US" altLang="en-US" sz="1400" b="1" i="0" u="none" strike="noStrike" kern="1200" cap="none" spc="0" normalizeH="0" baseline="0" noProof="0" dirty="0" smtClean="0">
                <a:ln>
                  <a:noFill/>
                </a:ln>
                <a:solidFill>
                  <a:prstClr val="black"/>
                </a:solidFill>
                <a:effectLst/>
                <a:uLnTx/>
                <a:uFillTx/>
                <a:latin typeface="Verdana"/>
                <a:cs typeface="Verdana"/>
              </a:rPr>
              <a:t> </a:t>
            </a:r>
            <a:r>
              <a:rPr kumimoji="0" lang="en-US" altLang="en-US" sz="1400" b="0" i="0" u="none" strike="noStrike" kern="1200" cap="none" spc="0" normalizeH="0" baseline="0" noProof="0" dirty="0" smtClean="0">
                <a:ln>
                  <a:noFill/>
                </a:ln>
                <a:solidFill>
                  <a:prstClr val="black"/>
                </a:solidFill>
                <a:effectLst/>
                <a:uLnTx/>
                <a:uFillTx/>
                <a:latin typeface="Verdana"/>
                <a:cs typeface="Verdana"/>
              </a:rPr>
              <a:t>Oppose  </a:t>
            </a:r>
            <a:r>
              <a:rPr lang="en-US" altLang="en-US" sz="1400" b="1" dirty="0" smtClean="0">
                <a:solidFill>
                  <a:srgbClr val="C6B9A5"/>
                </a:solidFill>
                <a:latin typeface="Verdana"/>
                <a:cs typeface="Verdana"/>
              </a:rPr>
              <a:t> </a:t>
            </a:r>
            <a:r>
              <a:rPr lang="en-US" altLang="en-US" sz="1400" b="1" dirty="0">
                <a:solidFill>
                  <a:srgbClr val="C6B9A5"/>
                </a:solidFill>
                <a:latin typeface="Verdana"/>
                <a:cs typeface="Verdana"/>
              </a:rPr>
              <a:t>■</a:t>
            </a:r>
            <a:r>
              <a:rPr lang="en-US" altLang="en-US" sz="1400" b="1" dirty="0">
                <a:solidFill>
                  <a:prstClr val="black"/>
                </a:solidFill>
                <a:latin typeface="Verdana"/>
                <a:cs typeface="Verdana"/>
              </a:rPr>
              <a:t> </a:t>
            </a:r>
            <a:r>
              <a:rPr lang="en-US" altLang="en-US" sz="1400" dirty="0" smtClean="0">
                <a:solidFill>
                  <a:prstClr val="black"/>
                </a:solidFill>
                <a:latin typeface="Verdana"/>
                <a:cs typeface="Verdana"/>
              </a:rPr>
              <a:t>Don’t know </a:t>
            </a:r>
            <a:endParaRPr kumimoji="0" lang="en-US" altLang="en-US" sz="1400" b="0" i="0" u="none" strike="noStrike" kern="1200" cap="none" spc="0" normalizeH="0" baseline="0" noProof="0" dirty="0">
              <a:ln>
                <a:noFill/>
              </a:ln>
              <a:solidFill>
                <a:prstClr val="black"/>
              </a:solidFill>
              <a:effectLst/>
              <a:uLnTx/>
              <a:uFillTx/>
              <a:latin typeface="Verdana"/>
              <a:cs typeface="Verdana"/>
            </a:endParaRPr>
          </a:p>
        </p:txBody>
      </p:sp>
      <p:sp>
        <p:nvSpPr>
          <p:cNvPr id="21" name="Rectangle 20"/>
          <p:cNvSpPr>
            <a:spLocks noChangeArrowheads="1"/>
          </p:cNvSpPr>
          <p:nvPr/>
        </p:nvSpPr>
        <p:spPr bwMode="auto">
          <a:xfrm>
            <a:off x="125281" y="3872234"/>
            <a:ext cx="2902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200" b="1" kern="0" dirty="0" smtClean="0">
                <a:latin typeface="Verdana"/>
                <a:cs typeface="Verdana"/>
              </a:rPr>
              <a:t>Party affiliation</a:t>
            </a:r>
            <a:endParaRPr lang="en-US" altLang="en-US" sz="1200" b="1" kern="0" dirty="0">
              <a:latin typeface="Verdana"/>
              <a:cs typeface="Verdana"/>
            </a:endParaRPr>
          </a:p>
        </p:txBody>
      </p:sp>
      <p:sp>
        <p:nvSpPr>
          <p:cNvPr id="22" name="Rectangle 14"/>
          <p:cNvSpPr>
            <a:spLocks noChangeArrowheads="1"/>
          </p:cNvSpPr>
          <p:nvPr/>
        </p:nvSpPr>
        <p:spPr bwMode="auto">
          <a:xfrm>
            <a:off x="4403773" y="2175013"/>
            <a:ext cx="29035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eaLnBrk="1" fontAlgn="auto" hangingPunct="1">
              <a:lnSpc>
                <a:spcPct val="100000"/>
              </a:lnSpc>
              <a:spcBef>
                <a:spcPct val="0"/>
              </a:spcBef>
              <a:spcAft>
                <a:spcPts val="0"/>
              </a:spcAft>
              <a:buFont typeface="Arial" panose="020B0604020202020204" pitchFamily="34" charset="0"/>
              <a:buNone/>
              <a:defRPr/>
            </a:pPr>
            <a:r>
              <a:rPr lang="en-US" altLang="en-US" sz="1200" b="1" kern="0" dirty="0" smtClean="0">
                <a:latin typeface="Verdana"/>
                <a:cs typeface="Verdana"/>
              </a:rPr>
              <a:t>Gender</a:t>
            </a:r>
            <a:endParaRPr lang="en-US" altLang="en-US" sz="1200" b="1" kern="0" dirty="0">
              <a:latin typeface="Verdana"/>
              <a:cs typeface="Verdana"/>
            </a:endParaRPr>
          </a:p>
        </p:txBody>
      </p:sp>
      <p:sp>
        <p:nvSpPr>
          <p:cNvPr id="24" name="Rectangle 23"/>
          <p:cNvSpPr>
            <a:spLocks noChangeArrowheads="1"/>
          </p:cNvSpPr>
          <p:nvPr/>
        </p:nvSpPr>
        <p:spPr bwMode="auto">
          <a:xfrm>
            <a:off x="4546988" y="3872234"/>
            <a:ext cx="2902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eaLnBrk="1" fontAlgn="auto" hangingPunct="1">
              <a:lnSpc>
                <a:spcPct val="100000"/>
              </a:lnSpc>
              <a:spcBef>
                <a:spcPct val="0"/>
              </a:spcBef>
              <a:spcAft>
                <a:spcPts val="0"/>
              </a:spcAft>
              <a:buFont typeface="Arial" panose="020B0604020202020204" pitchFamily="34" charset="0"/>
              <a:buNone/>
              <a:defRPr/>
            </a:pPr>
            <a:r>
              <a:rPr lang="en-US" altLang="en-US" sz="1200" b="1" kern="0" dirty="0" smtClean="0">
                <a:latin typeface="Verdana"/>
                <a:cs typeface="Verdana"/>
              </a:rPr>
              <a:t>Race</a:t>
            </a:r>
            <a:endParaRPr lang="en-US" altLang="en-US" sz="1200" b="1" kern="0" dirty="0">
              <a:latin typeface="Verdana"/>
              <a:cs typeface="Verdana"/>
            </a:endParaRPr>
          </a:p>
        </p:txBody>
      </p:sp>
      <p:sp>
        <p:nvSpPr>
          <p:cNvPr id="25"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0000"/>
              </a:lnSpc>
              <a:spcBef>
                <a:spcPts val="0"/>
              </a:spcBef>
              <a:buNone/>
              <a:defRPr/>
            </a:pPr>
            <a:r>
              <a:rPr kumimoji="0" lang="en-US" sz="700" b="0" i="0" u="none" strike="noStrike" kern="1200" cap="none" spc="0" normalizeH="0" baseline="0" noProof="0" dirty="0" smtClean="0">
                <a:ln>
                  <a:noFill/>
                </a:ln>
                <a:solidFill>
                  <a:prstClr val="black">
                    <a:lumMod val="50000"/>
                    <a:lumOff val="50000"/>
                  </a:prstClr>
                </a:solidFill>
                <a:effectLst/>
                <a:uLnTx/>
                <a:uFillTx/>
                <a:latin typeface="Georgia"/>
                <a:ea typeface="MS PGothic" panose="020B0600070205080204" pitchFamily="34" charset="-128"/>
                <a:cs typeface="Georgia"/>
              </a:rPr>
              <a:t>Sources</a:t>
            </a:r>
            <a:r>
              <a:rPr lang="en-US" sz="700" dirty="0">
                <a:solidFill>
                  <a:prstClr val="black">
                    <a:lumMod val="50000"/>
                    <a:lumOff val="50000"/>
                  </a:prstClr>
                </a:solidFill>
                <a:latin typeface="Georgia"/>
                <a:cs typeface="Georgia"/>
              </a:rPr>
              <a:t>: </a:t>
            </a:r>
            <a:r>
              <a:rPr lang="en-US" sz="700" dirty="0" smtClean="0">
                <a:solidFill>
                  <a:prstClr val="black">
                    <a:lumMod val="50000"/>
                    <a:lumOff val="50000"/>
                  </a:prstClr>
                </a:solidFill>
                <a:latin typeface="Georgia"/>
                <a:cs typeface="Georgia"/>
              </a:rPr>
              <a:t>“U.S</a:t>
            </a:r>
            <a:r>
              <a:rPr lang="en-US" sz="700" dirty="0">
                <a:solidFill>
                  <a:prstClr val="black">
                    <a:lumMod val="50000"/>
                    <a:lumOff val="50000"/>
                  </a:prstClr>
                </a:solidFill>
                <a:latin typeface="Georgia"/>
                <a:cs typeface="Georgia"/>
              </a:rPr>
              <a:t>. Support For Gun Control Tops 2-1, Highest Ever, Quinnipiac University National Poll Finds; Let Dreamers Stay, 80 Percent Of Voters </a:t>
            </a:r>
            <a:r>
              <a:rPr lang="en-US" sz="700" dirty="0" smtClean="0">
                <a:solidFill>
                  <a:prstClr val="black">
                    <a:lumMod val="50000"/>
                    <a:lumOff val="50000"/>
                  </a:prstClr>
                </a:solidFill>
                <a:latin typeface="Georgia"/>
                <a:cs typeface="Georgia"/>
              </a:rPr>
              <a:t>Say” Quinnipiac University Poll, February 20, 2018. </a:t>
            </a:r>
            <a:endParaRPr kumimoji="0" lang="en-US" sz="700" b="0" i="0" u="none" strike="noStrike" kern="1200" cap="none" spc="0" normalizeH="0" baseline="0" noProof="0" dirty="0">
              <a:ln>
                <a:noFill/>
              </a:ln>
              <a:solidFill>
                <a:prstClr val="black">
                  <a:lumMod val="50000"/>
                  <a:lumOff val="50000"/>
                </a:prstClr>
              </a:solidFill>
              <a:effectLst/>
              <a:uLnTx/>
              <a:uFillTx/>
              <a:latin typeface="Georgia"/>
              <a:ea typeface="MS PGothic" panose="020B0600070205080204" pitchFamily="34" charset="-128"/>
              <a:cs typeface="Georgia"/>
            </a:endParaRPr>
          </a:p>
        </p:txBody>
      </p:sp>
    </p:spTree>
    <p:extLst>
      <p:ext uri="{BB962C8B-B14F-4D97-AF65-F5344CB8AC3E}">
        <p14:creationId xmlns:p14="http://schemas.microsoft.com/office/powerpoint/2010/main" val="700623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rotWithShape="1">
          <a:blip r:embed="rId2">
            <a:extLst>
              <a:ext uri="{BEBA8EAE-BF5A-486C-A8C5-ECC9F3942E4B}">
                <a14:imgProps xmlns:a14="http://schemas.microsoft.com/office/drawing/2010/main">
                  <a14:imgLayer r:embed="rId3">
                    <a14:imgEffect>
                      <a14:backgroundRemoval t="4000" b="94667" l="0" r="99111">
                        <a14:foregroundMark x1="74222" y1="18667" x2="74222" y2="18667"/>
                        <a14:foregroundMark x1="32000" y1="17333" x2="32000" y2="17333"/>
                        <a14:foregroundMark x1="21778" y1="47111" x2="21778" y2="47111"/>
                      </a14:backgroundRemoval>
                    </a14:imgEffect>
                    <a14:imgEffect>
                      <a14:artisticTexturizer/>
                    </a14:imgEffect>
                  </a14:imgLayer>
                </a14:imgProps>
              </a:ext>
              <a:ext uri="{28A0092B-C50C-407E-A947-70E740481C1C}">
                <a14:useLocalDpi xmlns:a14="http://schemas.microsoft.com/office/drawing/2010/main" val="0"/>
              </a:ext>
            </a:extLst>
          </a:blip>
          <a:srcRect t="5662" b="4472"/>
          <a:stretch/>
        </p:blipFill>
        <p:spPr>
          <a:xfrm>
            <a:off x="3242172" y="315093"/>
            <a:ext cx="5729102" cy="5148539"/>
          </a:xfrm>
          <a:prstGeom prst="rect">
            <a:avLst/>
          </a:prstGeom>
          <a:noFill/>
          <a:ln>
            <a:noFill/>
          </a:ln>
        </p:spPr>
      </p:pic>
      <p:sp>
        <p:nvSpPr>
          <p:cNvPr id="5" name="TextBox 4"/>
          <p:cNvSpPr txBox="1"/>
          <p:nvPr/>
        </p:nvSpPr>
        <p:spPr>
          <a:xfrm>
            <a:off x="138040" y="487721"/>
            <a:ext cx="184666" cy="369332"/>
          </a:xfrm>
          <a:prstGeom prst="rect">
            <a:avLst/>
          </a:prstGeom>
          <a:noFill/>
        </p:spPr>
        <p:txBody>
          <a:bodyPr wrap="none" rtlCol="0">
            <a:spAutoFit/>
          </a:bodyPr>
          <a:lstStyle/>
          <a:p>
            <a:endParaRPr lang="en-US" dirty="0"/>
          </a:p>
        </p:txBody>
      </p:sp>
      <p:sp>
        <p:nvSpPr>
          <p:cNvPr id="8" name="Title 1"/>
          <p:cNvSpPr txBox="1">
            <a:spLocks/>
          </p:cNvSpPr>
          <p:nvPr/>
        </p:nvSpPr>
        <p:spPr>
          <a:xfrm>
            <a:off x="-166343" y="3864775"/>
            <a:ext cx="6615806" cy="1470025"/>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mtClean="0">
                <a:solidFill>
                  <a:schemeClr val="bg1">
                    <a:lumMod val="50000"/>
                  </a:schemeClr>
                </a:solidFill>
              </a:rPr>
              <a:t>2018 Election Discussion</a:t>
            </a:r>
            <a:endParaRPr lang="en-US" b="1" dirty="0">
              <a:solidFill>
                <a:schemeClr val="bg1">
                  <a:lumMod val="50000"/>
                </a:schemeClr>
              </a:solidFill>
            </a:endParaRPr>
          </a:p>
        </p:txBody>
      </p:sp>
      <p:sp>
        <p:nvSpPr>
          <p:cNvPr id="9" name="Subtitle 2"/>
          <p:cNvSpPr txBox="1">
            <a:spLocks/>
          </p:cNvSpPr>
          <p:nvPr/>
        </p:nvSpPr>
        <p:spPr>
          <a:xfrm>
            <a:off x="195924" y="5142210"/>
            <a:ext cx="64008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spcBef>
                <a:spcPts val="0"/>
              </a:spcBef>
            </a:pPr>
            <a:r>
              <a:rPr lang="en-US" sz="3200" i="1" dirty="0" smtClean="0">
                <a:solidFill>
                  <a:schemeClr val="tx1">
                    <a:lumMod val="50000"/>
                    <a:lumOff val="50000"/>
                  </a:schemeClr>
                </a:solidFill>
              </a:rPr>
              <a:t>The Environment</a:t>
            </a:r>
          </a:p>
          <a:p>
            <a:pPr algn="l">
              <a:spcBef>
                <a:spcPts val="0"/>
              </a:spcBef>
            </a:pPr>
            <a:r>
              <a:rPr lang="en-US" sz="3200" i="1" dirty="0" smtClean="0">
                <a:solidFill>
                  <a:srgbClr val="7F7F7F"/>
                </a:solidFill>
              </a:rPr>
              <a:t>The Issues</a:t>
            </a:r>
          </a:p>
          <a:p>
            <a:pPr algn="l">
              <a:spcBef>
                <a:spcPts val="0"/>
              </a:spcBef>
            </a:pPr>
            <a:r>
              <a:rPr lang="en-US" sz="3200" b="1" i="1" dirty="0" smtClean="0">
                <a:solidFill>
                  <a:schemeClr val="tx1"/>
                </a:solidFill>
              </a:rPr>
              <a:t>The Elections</a:t>
            </a:r>
            <a:endParaRPr lang="en-US" sz="3200" b="1" i="1" dirty="0">
              <a:solidFill>
                <a:schemeClr val="tx1"/>
              </a:solidFill>
            </a:endParaRPr>
          </a:p>
        </p:txBody>
      </p:sp>
    </p:spTree>
    <p:extLst>
      <p:ext uri="{BB962C8B-B14F-4D97-AF65-F5344CB8AC3E}">
        <p14:creationId xmlns:p14="http://schemas.microsoft.com/office/powerpoint/2010/main" val="38163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81000" y="502064"/>
            <a:ext cx="8001000" cy="808037"/>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b="1" i="0" u="none" strike="noStrike" cap="none" dirty="0">
                <a:ea typeface="Calibri"/>
                <a:cs typeface="Calibri"/>
                <a:sym typeface="Calibri"/>
              </a:rPr>
              <a:t>What’s at stake in 2018?</a:t>
            </a:r>
          </a:p>
        </p:txBody>
      </p:sp>
      <p:sp>
        <p:nvSpPr>
          <p:cNvPr id="275" name="Shape 275"/>
          <p:cNvSpPr txBox="1">
            <a:spLocks noGrp="1"/>
          </p:cNvSpPr>
          <p:nvPr>
            <p:ph type="body" idx="1"/>
          </p:nvPr>
        </p:nvSpPr>
        <p:spPr>
          <a:xfrm>
            <a:off x="152400" y="1781109"/>
            <a:ext cx="8763000" cy="4912846"/>
          </a:xfrm>
          <a:prstGeom prst="rect">
            <a:avLst/>
          </a:prstGeom>
          <a:noFill/>
          <a:ln>
            <a:noFill/>
          </a:ln>
        </p:spPr>
        <p:txBody>
          <a:bodyPr lIns="91425" tIns="45700" rIns="91425" bIns="45700" anchor="t" anchorCtr="0">
            <a:noAutofit/>
          </a:bodyPr>
          <a:lstStyle/>
          <a:p>
            <a:pPr indent="0">
              <a:spcBef>
                <a:spcPts val="480"/>
              </a:spcBef>
              <a:buNone/>
            </a:pPr>
            <a:r>
              <a:rPr lang="en-US" sz="2400" u="sng" dirty="0" smtClean="0">
                <a:solidFill>
                  <a:srgbClr val="FF0000"/>
                </a:solidFill>
                <a:ea typeface="Calibri"/>
                <a:cs typeface="Calibri"/>
                <a:sym typeface="Calibri"/>
              </a:rPr>
              <a:t>Governors</a:t>
            </a:r>
          </a:p>
          <a:p>
            <a:pPr marL="685800">
              <a:spcBef>
                <a:spcPts val="480"/>
              </a:spcBef>
            </a:pPr>
            <a:r>
              <a:rPr lang="en-US" sz="2000" dirty="0" smtClean="0">
                <a:ea typeface="Calibri"/>
                <a:cs typeface="Calibri"/>
                <a:sym typeface="Calibri"/>
              </a:rPr>
              <a:t>Going into 2017, Republicans control 33 </a:t>
            </a:r>
            <a:r>
              <a:rPr lang="en-US" sz="2000" dirty="0">
                <a:ea typeface="Calibri"/>
                <a:cs typeface="Calibri"/>
                <a:sym typeface="Calibri"/>
              </a:rPr>
              <a:t>governorships—the highest number since </a:t>
            </a:r>
            <a:r>
              <a:rPr lang="en-US" sz="2000" dirty="0" smtClean="0">
                <a:ea typeface="Calibri"/>
                <a:cs typeface="Calibri"/>
                <a:sym typeface="Calibri"/>
              </a:rPr>
              <a:t>1928 </a:t>
            </a:r>
            <a:endParaRPr lang="en-US" sz="2000" dirty="0">
              <a:ea typeface="Calibri"/>
              <a:cs typeface="Calibri"/>
              <a:sym typeface="Calibri"/>
            </a:endParaRPr>
          </a:p>
          <a:p>
            <a:pPr marL="685800">
              <a:spcBef>
                <a:spcPts val="480"/>
              </a:spcBef>
            </a:pPr>
            <a:r>
              <a:rPr lang="en-US" sz="1800" dirty="0" smtClean="0">
                <a:ea typeface="Calibri"/>
                <a:cs typeface="Calibri"/>
                <a:sym typeface="Calibri"/>
              </a:rPr>
              <a:t>90% AFT members in states with gubernatorial elections.  </a:t>
            </a:r>
          </a:p>
          <a:p>
            <a:pPr marL="1428750" lvl="2" indent="-285750">
              <a:spcBef>
                <a:spcPts val="0"/>
              </a:spcBef>
              <a:buSzPct val="120000"/>
            </a:pPr>
            <a:r>
              <a:rPr lang="en-US" sz="1800" dirty="0" smtClean="0">
                <a:ea typeface="Calibri"/>
                <a:cs typeface="Calibri"/>
                <a:sym typeface="Calibri"/>
              </a:rPr>
              <a:t>50%+ in Republican states with open or vulnerable seat.</a:t>
            </a:r>
            <a:endParaRPr lang="en-US" b="0" i="0" u="none" strike="noStrike" cap="none" dirty="0">
              <a:solidFill>
                <a:schemeClr val="dk1"/>
              </a:solidFill>
              <a:ea typeface="Calibri"/>
              <a:cs typeface="Calibri"/>
              <a:sym typeface="Calibri"/>
            </a:endParaRPr>
          </a:p>
          <a:p>
            <a:pPr indent="0">
              <a:spcBef>
                <a:spcPts val="0"/>
              </a:spcBef>
              <a:buSzPct val="120000"/>
              <a:buNone/>
            </a:pPr>
            <a:r>
              <a:rPr lang="en-US" sz="2400" b="0" i="0" u="sng" strike="noStrike" cap="none" dirty="0" smtClean="0">
                <a:solidFill>
                  <a:srgbClr val="FF0000"/>
                </a:solidFill>
                <a:ea typeface="Calibri"/>
                <a:cs typeface="Calibri"/>
                <a:sym typeface="Calibri"/>
              </a:rPr>
              <a:t>U.S Senate</a:t>
            </a:r>
          </a:p>
          <a:p>
            <a:pPr marL="685800">
              <a:spcBef>
                <a:spcPts val="0"/>
              </a:spcBef>
              <a:buSzPct val="120000"/>
            </a:pPr>
            <a:r>
              <a:rPr lang="en-US" sz="2000" b="0" i="0" u="none" strike="noStrike" cap="none" dirty="0" smtClean="0">
                <a:solidFill>
                  <a:srgbClr val="052E65"/>
                </a:solidFill>
                <a:ea typeface="Calibri"/>
                <a:cs typeface="Calibri"/>
                <a:sym typeface="Calibri"/>
              </a:rPr>
              <a:t>Need </a:t>
            </a:r>
            <a:r>
              <a:rPr lang="en-US" sz="2000" dirty="0" smtClean="0">
                <a:solidFill>
                  <a:srgbClr val="052E65"/>
                </a:solidFill>
                <a:ea typeface="Calibri"/>
                <a:cs typeface="Calibri"/>
                <a:sym typeface="Calibri"/>
              </a:rPr>
              <a:t>a net gain of 2 senate seats to take control of U.S. Senate</a:t>
            </a:r>
          </a:p>
          <a:p>
            <a:pPr indent="0">
              <a:spcBef>
                <a:spcPts val="0"/>
              </a:spcBef>
              <a:buSzPct val="120000"/>
              <a:buNone/>
            </a:pPr>
            <a:r>
              <a:rPr lang="en-US" sz="2400" u="sng" dirty="0" smtClean="0">
                <a:solidFill>
                  <a:srgbClr val="FF0000"/>
                </a:solidFill>
                <a:ea typeface="Calibri"/>
                <a:cs typeface="Calibri"/>
                <a:sym typeface="Calibri"/>
              </a:rPr>
              <a:t>U.S. House</a:t>
            </a:r>
          </a:p>
          <a:p>
            <a:pPr marL="685800">
              <a:spcBef>
                <a:spcPts val="0"/>
              </a:spcBef>
              <a:buSzPct val="120000"/>
            </a:pPr>
            <a:r>
              <a:rPr lang="en-US" sz="2000" dirty="0" smtClean="0">
                <a:solidFill>
                  <a:srgbClr val="052E65"/>
                </a:solidFill>
                <a:ea typeface="Calibri"/>
                <a:cs typeface="Calibri"/>
                <a:sym typeface="Calibri"/>
              </a:rPr>
              <a:t>Democrats need to gain 24 U.S. House Seats to reclaim </a:t>
            </a:r>
            <a:r>
              <a:rPr lang="en-US" sz="2000" dirty="0">
                <a:solidFill>
                  <a:srgbClr val="052E65"/>
                </a:solidFill>
                <a:ea typeface="Calibri"/>
                <a:cs typeface="Calibri"/>
                <a:sym typeface="Calibri"/>
              </a:rPr>
              <a:t>the House </a:t>
            </a:r>
            <a:r>
              <a:rPr lang="en-US" sz="2000" dirty="0" smtClean="0">
                <a:solidFill>
                  <a:srgbClr val="052E65"/>
                </a:solidFill>
                <a:ea typeface="Calibri"/>
                <a:cs typeface="Calibri"/>
                <a:sym typeface="Calibri"/>
              </a:rPr>
              <a:t>majority</a:t>
            </a:r>
            <a:endParaRPr lang="en-US" sz="2000" dirty="0">
              <a:solidFill>
                <a:srgbClr val="052E65"/>
              </a:solidFill>
              <a:ea typeface="Calibri"/>
              <a:cs typeface="Calibri"/>
              <a:sym typeface="Calibri"/>
            </a:endParaRPr>
          </a:p>
          <a:p>
            <a:pPr marL="685800">
              <a:spcBef>
                <a:spcPts val="0"/>
              </a:spcBef>
              <a:buSzPct val="120000"/>
            </a:pPr>
            <a:r>
              <a:rPr lang="en-US" sz="2000" dirty="0" smtClean="0">
                <a:solidFill>
                  <a:srgbClr val="052E65"/>
                </a:solidFill>
                <a:ea typeface="Calibri"/>
                <a:cs typeface="Calibri"/>
                <a:sym typeface="Calibri"/>
              </a:rPr>
              <a:t>23 Republicans in Districts won by HRC</a:t>
            </a:r>
          </a:p>
          <a:p>
            <a:pPr marL="685800">
              <a:spcBef>
                <a:spcPts val="0"/>
              </a:spcBef>
              <a:buSzPct val="120000"/>
            </a:pPr>
            <a:r>
              <a:rPr lang="en-US" sz="2000" dirty="0" err="1" smtClean="0">
                <a:solidFill>
                  <a:srgbClr val="052E65"/>
                </a:solidFill>
                <a:ea typeface="Calibri"/>
                <a:cs typeface="Calibri"/>
                <a:sym typeface="Calibri"/>
              </a:rPr>
              <a:t>Repubs</a:t>
            </a:r>
            <a:r>
              <a:rPr lang="en-US" sz="2000" dirty="0" smtClean="0">
                <a:solidFill>
                  <a:srgbClr val="052E65"/>
                </a:solidFill>
                <a:ea typeface="Calibri"/>
                <a:cs typeface="Calibri"/>
                <a:sym typeface="Calibri"/>
              </a:rPr>
              <a:t> have 40 seats as toss-up/lean;  D’s only 9</a:t>
            </a:r>
            <a:endParaRPr sz="2000" dirty="0" smtClean="0">
              <a:solidFill>
                <a:srgbClr val="052E65"/>
              </a:solidFill>
              <a:ea typeface="Calibri"/>
              <a:cs typeface="Calibri"/>
              <a:sym typeface="Calibri"/>
            </a:endParaRPr>
          </a:p>
          <a:p>
            <a:pPr lvl="0" indent="0">
              <a:spcBef>
                <a:spcPts val="480"/>
              </a:spcBef>
              <a:buNone/>
            </a:pPr>
            <a:r>
              <a:rPr lang="en-US" sz="2400" u="sng" dirty="0" smtClean="0">
                <a:solidFill>
                  <a:srgbClr val="FF0000"/>
                </a:solidFill>
                <a:ea typeface="Calibri"/>
                <a:cs typeface="Calibri"/>
                <a:sym typeface="Calibri"/>
              </a:rPr>
              <a:t>State Legislative Chambers</a:t>
            </a:r>
          </a:p>
          <a:p>
            <a:pPr marL="685800">
              <a:spcBef>
                <a:spcPts val="480"/>
              </a:spcBef>
            </a:pPr>
            <a:r>
              <a:rPr lang="en-US" sz="2000" dirty="0" smtClean="0">
                <a:solidFill>
                  <a:srgbClr val="052E65"/>
                </a:solidFill>
                <a:ea typeface="Calibri"/>
                <a:cs typeface="Calibri"/>
                <a:sym typeface="Calibri"/>
              </a:rPr>
              <a:t>State </a:t>
            </a:r>
            <a:r>
              <a:rPr lang="en-US" sz="2000" dirty="0">
                <a:solidFill>
                  <a:srgbClr val="052E65"/>
                </a:solidFill>
                <a:ea typeface="Calibri"/>
                <a:cs typeface="Calibri"/>
                <a:sym typeface="Calibri"/>
              </a:rPr>
              <a:t>Legislative races building to 2020</a:t>
            </a:r>
          </a:p>
          <a:p>
            <a:pPr marL="342900" marR="0" lvl="0" indent="-342900" algn="l" rtl="0">
              <a:spcBef>
                <a:spcPts val="480"/>
              </a:spcBef>
              <a:spcAft>
                <a:spcPts val="0"/>
              </a:spcAft>
              <a:buClr>
                <a:schemeClr val="dk2"/>
              </a:buClr>
              <a:buSzPct val="120000"/>
              <a:buFont typeface="Calibri"/>
              <a:buChar char="•"/>
            </a:pPr>
            <a:endParaRPr sz="2000" b="0" i="0" u="none" strike="noStrike" cap="none" dirty="0">
              <a:solidFill>
                <a:schemeClr val="dk1"/>
              </a:solidFill>
              <a:latin typeface="Calibri"/>
              <a:ea typeface="Calibri"/>
              <a:cs typeface="Calibri"/>
              <a:sym typeface="Calibri"/>
            </a:endParaRPr>
          </a:p>
        </p:txBody>
      </p:sp>
      <p:sp>
        <p:nvSpPr>
          <p:cNvPr id="276" name="Shape 276"/>
          <p:cNvSpPr txBox="1"/>
          <p:nvPr/>
        </p:nvSpPr>
        <p:spPr>
          <a:xfrm>
            <a:off x="914400" y="6400800"/>
            <a:ext cx="7391399" cy="276998"/>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595265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2"/>
          <p:cNvSpPr txBox="1">
            <a:spLocks noChangeArrowheads="1"/>
          </p:cNvSpPr>
          <p:nvPr/>
        </p:nvSpPr>
        <p:spPr bwMode="auto">
          <a:xfrm>
            <a:off x="7142590" y="311516"/>
            <a:ext cx="1584088" cy="215444"/>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800" b="1" dirty="0" smtClean="0">
                <a:solidFill>
                  <a:schemeClr val="bg2">
                    <a:lumMod val="25000"/>
                  </a:schemeClr>
                </a:solidFill>
                <a:latin typeface="+mn-lt"/>
                <a:cs typeface="Lucida Sans Unicode" panose="020B0602030504020204" pitchFamily="34" charset="0"/>
              </a:rPr>
              <a:t>CONTROL OF CONGRESS</a:t>
            </a:r>
          </a:p>
        </p:txBody>
      </p:sp>
      <p:sp>
        <p:nvSpPr>
          <p:cNvPr id="896" name="Title 1"/>
          <p:cNvSpPr txBox="1">
            <a:spLocks/>
          </p:cNvSpPr>
          <p:nvPr/>
        </p:nvSpPr>
        <p:spPr bwMode="auto">
          <a:xfrm>
            <a:off x="408598" y="756919"/>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mj-lt"/>
                <a:ea typeface="ＭＳ Ｐゴシック" charset="-128"/>
                <a:cs typeface="Lucida Sans Unicode" panose="020B0602030504020204" pitchFamily="34" charset="0"/>
              </a:rPr>
              <a:t>Democrats </a:t>
            </a:r>
            <a:r>
              <a:rPr lang="en-US" altLang="en-US" sz="2000" dirty="0" smtClean="0">
                <a:latin typeface="+mj-lt"/>
                <a:ea typeface="ＭＳ Ｐゴシック" charset="-128"/>
                <a:cs typeface="Lucida Sans Unicode" panose="020B0602030504020204" pitchFamily="34" charset="0"/>
              </a:rPr>
              <a:t>will need </a:t>
            </a:r>
            <a:r>
              <a:rPr lang="en-US" altLang="en-US" sz="2000" dirty="0">
                <a:latin typeface="+mj-lt"/>
                <a:ea typeface="ＭＳ Ｐゴシック" charset="-128"/>
                <a:cs typeface="Lucida Sans Unicode" panose="020B0602030504020204" pitchFamily="34" charset="0"/>
              </a:rPr>
              <a:t>to pick up 23 seats in </a:t>
            </a:r>
            <a:r>
              <a:rPr lang="en-US" altLang="en-US" sz="2000" dirty="0" smtClean="0">
                <a:latin typeface="+mj-lt"/>
                <a:ea typeface="ＭＳ Ｐゴシック" charset="-128"/>
                <a:cs typeface="Lucida Sans Unicode" panose="020B0602030504020204" pitchFamily="34" charset="0"/>
              </a:rPr>
              <a:t>the House and two seats in the Senate to control both chambers of Congress</a:t>
            </a:r>
            <a:endParaRPr lang="en-US" altLang="en-US" sz="2000" dirty="0">
              <a:latin typeface="+mj-lt"/>
              <a:ea typeface="ＭＳ Ｐゴシック" charset="-128"/>
              <a:cs typeface="Lucida Sans Unicode" panose="020B0602030504020204" pitchFamily="34" charset="0"/>
            </a:endParaRPr>
          </a:p>
        </p:txBody>
      </p:sp>
      <p:sp>
        <p:nvSpPr>
          <p:cNvPr id="5" name="Slide Number Placeholder 4"/>
          <p:cNvSpPr>
            <a:spLocks noGrp="1"/>
          </p:cNvSpPr>
          <p:nvPr>
            <p:ph type="sldNum" sz="quarter" idx="12"/>
          </p:nvPr>
        </p:nvSpPr>
        <p:spPr/>
        <p:txBody>
          <a:bodyPr/>
          <a:lstStyle/>
          <a:p>
            <a:fld id="{BEFBC90E-502A-A54D-9BAE-6F74229062B0}" type="slidenum">
              <a:rPr lang="en-US" smtClean="0"/>
              <a:pPr/>
              <a:t>34</a:t>
            </a:fld>
            <a:endParaRPr lang="en-US" dirty="0"/>
          </a:p>
        </p:txBody>
      </p:sp>
      <p:pic>
        <p:nvPicPr>
          <p:cNvPr id="580" name="Picture 579" descr="Logo-NJ-presentation_cente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1196"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April 23, 2018  |  Daniel Stublen</a:t>
            </a:r>
            <a:endParaRPr lang="en-US" sz="700" dirty="0">
              <a:latin typeface="Georgia"/>
              <a:cs typeface="Georgia"/>
            </a:endParaRPr>
          </a:p>
        </p:txBody>
      </p:sp>
      <p:sp>
        <p:nvSpPr>
          <p:cNvPr id="626" name="Rectangle 14"/>
          <p:cNvSpPr>
            <a:spLocks noChangeArrowheads="1"/>
          </p:cNvSpPr>
          <p:nvPr/>
        </p:nvSpPr>
        <p:spPr bwMode="auto">
          <a:xfrm>
            <a:off x="769992" y="1811035"/>
            <a:ext cx="3267835"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smtClean="0">
                <a:latin typeface="+mj-lt"/>
                <a:cs typeface="Lucida Sans Unicode" panose="020B0602030504020204" pitchFamily="34" charset="0"/>
              </a:rPr>
              <a:t>House of Representatives</a:t>
            </a:r>
          </a:p>
        </p:txBody>
      </p:sp>
      <p:graphicFrame>
        <p:nvGraphicFramePr>
          <p:cNvPr id="627" name="Table 626"/>
          <p:cNvGraphicFramePr>
            <a:graphicFrameLocks noGrp="1"/>
          </p:cNvGraphicFramePr>
          <p:nvPr>
            <p:extLst>
              <p:ext uri="{D42A27DB-BD31-4B8C-83A1-F6EECF244321}">
                <p14:modId xmlns:p14="http://schemas.microsoft.com/office/powerpoint/2010/main" val="1591973841"/>
              </p:ext>
            </p:extLst>
          </p:nvPr>
        </p:nvGraphicFramePr>
        <p:xfrm>
          <a:off x="1081158" y="4654648"/>
          <a:ext cx="2645503" cy="551864"/>
        </p:xfrm>
        <a:graphic>
          <a:graphicData uri="http://schemas.openxmlformats.org/drawingml/2006/table">
            <a:tbl>
              <a:tblPr firstRow="1" bandRow="1">
                <a:tableStyleId>{5940675A-B579-460E-94D1-54222C63F5DA}</a:tableStyleId>
              </a:tblPr>
              <a:tblGrid>
                <a:gridCol w="2050129">
                  <a:extLst>
                    <a:ext uri="{9D8B030D-6E8A-4147-A177-3AD203B41FA5}">
                      <a16:colId xmlns="" xmlns:a16="http://schemas.microsoft.com/office/drawing/2014/main" val="20000"/>
                    </a:ext>
                  </a:extLst>
                </a:gridCol>
                <a:gridCol w="595374">
                  <a:extLst>
                    <a:ext uri="{9D8B030D-6E8A-4147-A177-3AD203B41FA5}">
                      <a16:colId xmlns="" xmlns:a16="http://schemas.microsoft.com/office/drawing/2014/main" val="20001"/>
                    </a:ext>
                  </a:extLst>
                </a:gridCol>
              </a:tblGrid>
              <a:tr h="275932">
                <a:tc>
                  <a:txBody>
                    <a:bodyPr/>
                    <a:lstStyle/>
                    <a:p>
                      <a:pPr algn="l"/>
                      <a:r>
                        <a:rPr lang="en-US" sz="1000" b="0" dirty="0" smtClean="0">
                          <a:latin typeface="Lucida Sans Unicode" panose="020B0602030504020204" pitchFamily="34" charset="0"/>
                          <a:cs typeface="Lucida Sans Unicode" panose="020B0602030504020204" pitchFamily="34" charset="0"/>
                        </a:rPr>
                        <a:t>Total Republicans</a:t>
                      </a:r>
                      <a:endParaRPr lang="en-US" sz="1000" b="0" dirty="0">
                        <a:latin typeface="Lucida Sans Unicode" panose="020B0602030504020204" pitchFamily="34" charset="0"/>
                        <a:cs typeface="Lucida Sans Unicode" panose="020B0602030504020204" pitchFamily="34" charset="0"/>
                      </a:endParaRPr>
                    </a:p>
                  </a:txBody>
                  <a:tcPr marL="91474" marR="91474" marT="45738" marB="45738" anchor="ctr">
                    <a:lnL w="12700" cap="flat" cmpd="sng" algn="ctr">
                      <a:solidFill>
                        <a:srgbClr val="937A53"/>
                      </a:solidFill>
                      <a:prstDash val="solid"/>
                      <a:round/>
                      <a:headEnd type="none" w="med" len="med"/>
                      <a:tailEnd type="none" w="med" len="med"/>
                    </a:lnL>
                    <a:lnR w="12700" cap="flat" cmpd="sng" algn="ctr">
                      <a:solidFill>
                        <a:srgbClr val="937A53"/>
                      </a:solidFill>
                      <a:prstDash val="solid"/>
                      <a:round/>
                      <a:headEnd type="none" w="med" len="med"/>
                      <a:tailEnd type="none" w="med" len="med"/>
                    </a:lnR>
                    <a:lnT w="12700" cap="flat" cmpd="sng" algn="ctr">
                      <a:solidFill>
                        <a:srgbClr val="937A53"/>
                      </a:solidFill>
                      <a:prstDash val="solid"/>
                      <a:round/>
                      <a:headEnd type="none" w="med" len="med"/>
                      <a:tailEnd type="none" w="med" len="med"/>
                    </a:lnT>
                    <a:lnB w="12700" cap="flat" cmpd="sng" algn="ctr">
                      <a:solidFill>
                        <a:srgbClr val="937A5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b="0" dirty="0" smtClean="0">
                          <a:latin typeface="Lucida Sans Unicode" panose="020B0602030504020204" pitchFamily="34" charset="0"/>
                          <a:cs typeface="Lucida Sans Unicode" panose="020B0602030504020204" pitchFamily="34" charset="0"/>
                        </a:rPr>
                        <a:t>240*</a:t>
                      </a:r>
                      <a:endParaRPr lang="en-US" sz="1000" b="0" dirty="0">
                        <a:latin typeface="Lucida Sans Unicode" panose="020B0602030504020204" pitchFamily="34" charset="0"/>
                        <a:cs typeface="Lucida Sans Unicode" panose="020B0602030504020204" pitchFamily="34" charset="0"/>
                      </a:endParaRPr>
                    </a:p>
                  </a:txBody>
                  <a:tcPr marL="91474" marR="91474" marT="45738" marB="45738" anchor="ctr">
                    <a:lnL w="12700" cap="flat" cmpd="sng" algn="ctr">
                      <a:solidFill>
                        <a:srgbClr val="937A53"/>
                      </a:solidFill>
                      <a:prstDash val="solid"/>
                      <a:round/>
                      <a:headEnd type="none" w="med" len="med"/>
                      <a:tailEnd type="none" w="med" len="med"/>
                    </a:lnL>
                    <a:lnR w="12700" cap="flat" cmpd="sng" algn="ctr">
                      <a:solidFill>
                        <a:srgbClr val="937A53"/>
                      </a:solidFill>
                      <a:prstDash val="solid"/>
                      <a:round/>
                      <a:headEnd type="none" w="med" len="med"/>
                      <a:tailEnd type="none" w="med" len="med"/>
                    </a:lnR>
                    <a:lnT w="12700" cap="flat" cmpd="sng" algn="ctr">
                      <a:solidFill>
                        <a:srgbClr val="937A53"/>
                      </a:solidFill>
                      <a:prstDash val="solid"/>
                      <a:round/>
                      <a:headEnd type="none" w="med" len="med"/>
                      <a:tailEnd type="none" w="med" len="med"/>
                    </a:lnT>
                    <a:lnB w="12700" cap="flat" cmpd="sng" algn="ctr">
                      <a:solidFill>
                        <a:srgbClr val="937A5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75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latin typeface="Lucida Sans Unicode" panose="020B0602030504020204" pitchFamily="34" charset="0"/>
                          <a:cs typeface="Lucida Sans Unicode" panose="020B0602030504020204" pitchFamily="34" charset="0"/>
                        </a:rPr>
                        <a:t>Total</a:t>
                      </a:r>
                      <a:r>
                        <a:rPr lang="en-US" sz="1000" b="0" baseline="0" dirty="0" smtClean="0">
                          <a:latin typeface="Lucida Sans Unicode" panose="020B0602030504020204" pitchFamily="34" charset="0"/>
                          <a:cs typeface="Lucida Sans Unicode" panose="020B0602030504020204" pitchFamily="34" charset="0"/>
                        </a:rPr>
                        <a:t> </a:t>
                      </a:r>
                      <a:r>
                        <a:rPr lang="en-US" sz="1000" b="0" dirty="0" smtClean="0">
                          <a:latin typeface="Lucida Sans Unicode" panose="020B0602030504020204" pitchFamily="34" charset="0"/>
                          <a:cs typeface="Lucida Sans Unicode" panose="020B0602030504020204" pitchFamily="34" charset="0"/>
                        </a:rPr>
                        <a:t>Democrats</a:t>
                      </a:r>
                    </a:p>
                  </a:txBody>
                  <a:tcPr marL="91474" marR="91474" marT="45738" marB="45738" anchor="ctr">
                    <a:lnL w="12700" cap="flat" cmpd="sng" algn="ctr">
                      <a:solidFill>
                        <a:srgbClr val="937A53"/>
                      </a:solidFill>
                      <a:prstDash val="solid"/>
                      <a:round/>
                      <a:headEnd type="none" w="med" len="med"/>
                      <a:tailEnd type="none" w="med" len="med"/>
                    </a:lnL>
                    <a:lnR w="12700" cap="flat" cmpd="sng" algn="ctr">
                      <a:solidFill>
                        <a:srgbClr val="937A53"/>
                      </a:solidFill>
                      <a:prstDash val="solid"/>
                      <a:round/>
                      <a:headEnd type="none" w="med" len="med"/>
                      <a:tailEnd type="none" w="med" len="med"/>
                    </a:lnR>
                    <a:lnT w="12700" cap="flat" cmpd="sng" algn="ctr">
                      <a:solidFill>
                        <a:srgbClr val="937A53"/>
                      </a:solidFill>
                      <a:prstDash val="solid"/>
                      <a:round/>
                      <a:headEnd type="none" w="med" len="med"/>
                      <a:tailEnd type="none" w="med" len="med"/>
                    </a:lnT>
                    <a:lnB w="12700" cap="flat" cmpd="sng" algn="ctr">
                      <a:solidFill>
                        <a:srgbClr val="937A5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smtClean="0">
                          <a:latin typeface="Lucida Sans Unicode" panose="020B0602030504020204" pitchFamily="34" charset="0"/>
                          <a:cs typeface="Lucida Sans Unicode" panose="020B0602030504020204" pitchFamily="34" charset="0"/>
                        </a:rPr>
                        <a:t>195*</a:t>
                      </a:r>
                    </a:p>
                  </a:txBody>
                  <a:tcPr marL="91474" marR="91474" marT="45738" marB="45738" anchor="ctr">
                    <a:lnL w="12700" cap="flat" cmpd="sng" algn="ctr">
                      <a:solidFill>
                        <a:srgbClr val="937A53"/>
                      </a:solidFill>
                      <a:prstDash val="solid"/>
                      <a:round/>
                      <a:headEnd type="none" w="med" len="med"/>
                      <a:tailEnd type="none" w="med" len="med"/>
                    </a:lnL>
                    <a:lnR w="12700" cap="flat" cmpd="sng" algn="ctr">
                      <a:solidFill>
                        <a:srgbClr val="937A53"/>
                      </a:solidFill>
                      <a:prstDash val="solid"/>
                      <a:round/>
                      <a:headEnd type="none" w="med" len="med"/>
                      <a:tailEnd type="none" w="med" len="med"/>
                    </a:lnR>
                    <a:lnT w="12700" cap="flat" cmpd="sng" algn="ctr">
                      <a:solidFill>
                        <a:srgbClr val="937A53"/>
                      </a:solidFill>
                      <a:prstDash val="solid"/>
                      <a:round/>
                      <a:headEnd type="none" w="med" len="med"/>
                      <a:tailEnd type="none" w="med" len="med"/>
                    </a:lnT>
                    <a:lnB w="12700" cap="flat" cmpd="sng" algn="ctr">
                      <a:solidFill>
                        <a:srgbClr val="937A5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graphicFrame>
        <p:nvGraphicFramePr>
          <p:cNvPr id="628" name="Table 627"/>
          <p:cNvGraphicFramePr>
            <a:graphicFrameLocks noGrp="1"/>
          </p:cNvGraphicFramePr>
          <p:nvPr>
            <p:extLst>
              <p:ext uri="{D42A27DB-BD31-4B8C-83A1-F6EECF244321}">
                <p14:modId xmlns:p14="http://schemas.microsoft.com/office/powerpoint/2010/main" val="93744320"/>
              </p:ext>
            </p:extLst>
          </p:nvPr>
        </p:nvGraphicFramePr>
        <p:xfrm>
          <a:off x="5431840" y="4654648"/>
          <a:ext cx="2761057" cy="551864"/>
        </p:xfrm>
        <a:graphic>
          <a:graphicData uri="http://schemas.openxmlformats.org/drawingml/2006/table">
            <a:tbl>
              <a:tblPr firstRow="1" bandRow="1">
                <a:tableStyleId>{5940675A-B579-460E-94D1-54222C63F5DA}</a:tableStyleId>
              </a:tblPr>
              <a:tblGrid>
                <a:gridCol w="2139677">
                  <a:extLst>
                    <a:ext uri="{9D8B030D-6E8A-4147-A177-3AD203B41FA5}">
                      <a16:colId xmlns="" xmlns:a16="http://schemas.microsoft.com/office/drawing/2014/main" val="20000"/>
                    </a:ext>
                  </a:extLst>
                </a:gridCol>
                <a:gridCol w="621380">
                  <a:extLst>
                    <a:ext uri="{9D8B030D-6E8A-4147-A177-3AD203B41FA5}">
                      <a16:colId xmlns="" xmlns:a16="http://schemas.microsoft.com/office/drawing/2014/main" val="20001"/>
                    </a:ext>
                  </a:extLst>
                </a:gridCol>
              </a:tblGrid>
              <a:tr h="275932">
                <a:tc>
                  <a:txBody>
                    <a:bodyPr/>
                    <a:lstStyle/>
                    <a:p>
                      <a:pPr algn="l"/>
                      <a:r>
                        <a:rPr lang="en-US" sz="1000" b="0" dirty="0" smtClean="0">
                          <a:latin typeface="Lucida Sans Unicode" panose="020B0602030504020204" pitchFamily="34" charset="0"/>
                          <a:cs typeface="Lucida Sans Unicode" panose="020B0602030504020204" pitchFamily="34" charset="0"/>
                        </a:rPr>
                        <a:t>Total Republicans</a:t>
                      </a:r>
                      <a:endParaRPr lang="en-US" sz="1000" b="0" dirty="0">
                        <a:latin typeface="Lucida Sans Unicode" panose="020B0602030504020204" pitchFamily="34" charset="0"/>
                        <a:cs typeface="Lucida Sans Unicode" panose="020B0602030504020204" pitchFamily="34" charset="0"/>
                      </a:endParaRPr>
                    </a:p>
                  </a:txBody>
                  <a:tcPr marL="91474" marR="91474" marT="45738" marB="45738" anchor="ctr">
                    <a:lnL w="12700" cap="flat" cmpd="sng" algn="ctr">
                      <a:solidFill>
                        <a:srgbClr val="937A53"/>
                      </a:solidFill>
                      <a:prstDash val="solid"/>
                      <a:round/>
                      <a:headEnd type="none" w="med" len="med"/>
                      <a:tailEnd type="none" w="med" len="med"/>
                    </a:lnL>
                    <a:lnR w="12700" cap="flat" cmpd="sng" algn="ctr">
                      <a:solidFill>
                        <a:srgbClr val="937A53"/>
                      </a:solidFill>
                      <a:prstDash val="solid"/>
                      <a:round/>
                      <a:headEnd type="none" w="med" len="med"/>
                      <a:tailEnd type="none" w="med" len="med"/>
                    </a:lnR>
                    <a:lnT w="12700" cap="flat" cmpd="sng" algn="ctr">
                      <a:solidFill>
                        <a:srgbClr val="937A53"/>
                      </a:solidFill>
                      <a:prstDash val="solid"/>
                      <a:round/>
                      <a:headEnd type="none" w="med" len="med"/>
                      <a:tailEnd type="none" w="med" len="med"/>
                    </a:lnT>
                    <a:lnB w="12700" cap="flat" cmpd="sng" algn="ctr">
                      <a:solidFill>
                        <a:srgbClr val="937A5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b="0" dirty="0" smtClean="0">
                          <a:latin typeface="Lucida Sans Unicode" panose="020B0602030504020204" pitchFamily="34" charset="0"/>
                          <a:cs typeface="Lucida Sans Unicode" panose="020B0602030504020204" pitchFamily="34" charset="0"/>
                        </a:rPr>
                        <a:t>51</a:t>
                      </a:r>
                      <a:endParaRPr lang="en-US" sz="1000" b="0" dirty="0">
                        <a:latin typeface="Lucida Sans Unicode" panose="020B0602030504020204" pitchFamily="34" charset="0"/>
                        <a:cs typeface="Lucida Sans Unicode" panose="020B0602030504020204" pitchFamily="34" charset="0"/>
                      </a:endParaRPr>
                    </a:p>
                  </a:txBody>
                  <a:tcPr marL="91474" marR="91474" marT="45738" marB="45738" anchor="ctr">
                    <a:lnL w="12700" cap="flat" cmpd="sng" algn="ctr">
                      <a:solidFill>
                        <a:srgbClr val="937A53"/>
                      </a:solidFill>
                      <a:prstDash val="solid"/>
                      <a:round/>
                      <a:headEnd type="none" w="med" len="med"/>
                      <a:tailEnd type="none" w="med" len="med"/>
                    </a:lnL>
                    <a:lnR w="12700" cap="flat" cmpd="sng" algn="ctr">
                      <a:solidFill>
                        <a:srgbClr val="937A53"/>
                      </a:solidFill>
                      <a:prstDash val="solid"/>
                      <a:round/>
                      <a:headEnd type="none" w="med" len="med"/>
                      <a:tailEnd type="none" w="med" len="med"/>
                    </a:lnR>
                    <a:lnT w="12700" cap="flat" cmpd="sng" algn="ctr">
                      <a:solidFill>
                        <a:srgbClr val="937A53"/>
                      </a:solidFill>
                      <a:prstDash val="solid"/>
                      <a:round/>
                      <a:headEnd type="none" w="med" len="med"/>
                      <a:tailEnd type="none" w="med" len="med"/>
                    </a:lnT>
                    <a:lnB w="12700" cap="flat" cmpd="sng" algn="ctr">
                      <a:solidFill>
                        <a:srgbClr val="937A5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75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latin typeface="Lucida Sans Unicode" panose="020B0602030504020204" pitchFamily="34" charset="0"/>
                          <a:cs typeface="Lucida Sans Unicode" panose="020B0602030504020204" pitchFamily="34" charset="0"/>
                        </a:rPr>
                        <a:t>Total</a:t>
                      </a:r>
                      <a:r>
                        <a:rPr lang="en-US" sz="1000" b="0" baseline="0" dirty="0" smtClean="0">
                          <a:latin typeface="Lucida Sans Unicode" panose="020B0602030504020204" pitchFamily="34" charset="0"/>
                          <a:cs typeface="Lucida Sans Unicode" panose="020B0602030504020204" pitchFamily="34" charset="0"/>
                        </a:rPr>
                        <a:t> </a:t>
                      </a:r>
                      <a:r>
                        <a:rPr lang="en-US" sz="1000" b="0" dirty="0" smtClean="0">
                          <a:latin typeface="Lucida Sans Unicode" panose="020B0602030504020204" pitchFamily="34" charset="0"/>
                          <a:cs typeface="Lucida Sans Unicode" panose="020B0602030504020204" pitchFamily="34" charset="0"/>
                        </a:rPr>
                        <a:t>Democrats/Independents</a:t>
                      </a:r>
                    </a:p>
                  </a:txBody>
                  <a:tcPr marL="91474" marR="91474" marT="45738" marB="45738" anchor="ctr">
                    <a:lnL w="12700" cap="flat" cmpd="sng" algn="ctr">
                      <a:solidFill>
                        <a:srgbClr val="937A53"/>
                      </a:solidFill>
                      <a:prstDash val="solid"/>
                      <a:round/>
                      <a:headEnd type="none" w="med" len="med"/>
                      <a:tailEnd type="none" w="med" len="med"/>
                    </a:lnL>
                    <a:lnR w="12700" cap="flat" cmpd="sng" algn="ctr">
                      <a:solidFill>
                        <a:srgbClr val="937A53"/>
                      </a:solidFill>
                      <a:prstDash val="solid"/>
                      <a:round/>
                      <a:headEnd type="none" w="med" len="med"/>
                      <a:tailEnd type="none" w="med" len="med"/>
                    </a:lnR>
                    <a:lnT w="12700" cap="flat" cmpd="sng" algn="ctr">
                      <a:solidFill>
                        <a:srgbClr val="937A53"/>
                      </a:solidFill>
                      <a:prstDash val="solid"/>
                      <a:round/>
                      <a:headEnd type="none" w="med" len="med"/>
                      <a:tailEnd type="none" w="med" len="med"/>
                    </a:lnT>
                    <a:lnB w="12700" cap="flat" cmpd="sng" algn="ctr">
                      <a:solidFill>
                        <a:srgbClr val="937A5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smtClean="0">
                          <a:latin typeface="Lucida Sans Unicode" panose="020B0602030504020204" pitchFamily="34" charset="0"/>
                          <a:cs typeface="Lucida Sans Unicode" panose="020B0602030504020204" pitchFamily="34" charset="0"/>
                        </a:rPr>
                        <a:t>49</a:t>
                      </a:r>
                    </a:p>
                  </a:txBody>
                  <a:tcPr marL="91474" marR="91474" marT="45738" marB="45738" anchor="ctr">
                    <a:lnL w="12700" cap="flat" cmpd="sng" algn="ctr">
                      <a:solidFill>
                        <a:srgbClr val="937A53"/>
                      </a:solidFill>
                      <a:prstDash val="solid"/>
                      <a:round/>
                      <a:headEnd type="none" w="med" len="med"/>
                      <a:tailEnd type="none" w="med" len="med"/>
                    </a:lnL>
                    <a:lnR w="12700" cap="flat" cmpd="sng" algn="ctr">
                      <a:solidFill>
                        <a:srgbClr val="937A53"/>
                      </a:solidFill>
                      <a:prstDash val="solid"/>
                      <a:round/>
                      <a:headEnd type="none" w="med" len="med"/>
                      <a:tailEnd type="none" w="med" len="med"/>
                    </a:lnR>
                    <a:lnT w="12700" cap="flat" cmpd="sng" algn="ctr">
                      <a:solidFill>
                        <a:srgbClr val="937A53"/>
                      </a:solidFill>
                      <a:prstDash val="solid"/>
                      <a:round/>
                      <a:headEnd type="none" w="med" len="med"/>
                      <a:tailEnd type="none" w="med" len="med"/>
                    </a:lnT>
                    <a:lnB w="12700" cap="flat" cmpd="sng" algn="ctr">
                      <a:solidFill>
                        <a:srgbClr val="937A5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
        <p:nvSpPr>
          <p:cNvPr id="629" name="Rectangle 14"/>
          <p:cNvSpPr>
            <a:spLocks noChangeArrowheads="1"/>
          </p:cNvSpPr>
          <p:nvPr/>
        </p:nvSpPr>
        <p:spPr bwMode="auto">
          <a:xfrm>
            <a:off x="5178451" y="1811035"/>
            <a:ext cx="3267835"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smtClean="0">
                <a:latin typeface="+mj-lt"/>
                <a:cs typeface="Lucida Sans Unicode" panose="020B0602030504020204" pitchFamily="34" charset="0"/>
              </a:rPr>
              <a:t>Senate</a:t>
            </a:r>
          </a:p>
        </p:txBody>
      </p:sp>
      <p:sp>
        <p:nvSpPr>
          <p:cNvPr id="630" name="Rectangle 14"/>
          <p:cNvSpPr>
            <a:spLocks noChangeArrowheads="1"/>
          </p:cNvSpPr>
          <p:nvPr/>
        </p:nvSpPr>
        <p:spPr bwMode="auto">
          <a:xfrm>
            <a:off x="454021" y="5651549"/>
            <a:ext cx="4359279" cy="46166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dirty="0" smtClean="0">
                <a:latin typeface="+mj-lt"/>
                <a:cs typeface="Lucida Sans Unicode" panose="020B0602030504020204" pitchFamily="34" charset="0"/>
              </a:rPr>
              <a:t>*There are currently four vacancies in the House but they are not expected to change parties in upcoming special elections</a:t>
            </a:r>
          </a:p>
        </p:txBody>
      </p:sp>
      <p:pic>
        <p:nvPicPr>
          <p:cNvPr id="2" name="Picture 1"/>
          <p:cNvPicPr>
            <a:picLocks noChangeAspect="1"/>
          </p:cNvPicPr>
          <p:nvPr/>
        </p:nvPicPr>
        <p:blipFill>
          <a:blip r:embed="rId3"/>
          <a:stretch>
            <a:fillRect/>
          </a:stretch>
        </p:blipFill>
        <p:spPr>
          <a:xfrm>
            <a:off x="306703" y="2212530"/>
            <a:ext cx="4194412" cy="2249619"/>
          </a:xfrm>
          <a:prstGeom prst="rect">
            <a:avLst/>
          </a:prstGeom>
        </p:spPr>
      </p:pic>
      <p:pic>
        <p:nvPicPr>
          <p:cNvPr id="4" name="Picture 3"/>
          <p:cNvPicPr>
            <a:picLocks noChangeAspect="1"/>
          </p:cNvPicPr>
          <p:nvPr/>
        </p:nvPicPr>
        <p:blipFill>
          <a:blip r:embed="rId4"/>
          <a:stretch>
            <a:fillRect/>
          </a:stretch>
        </p:blipFill>
        <p:spPr>
          <a:xfrm>
            <a:off x="4898058" y="2185496"/>
            <a:ext cx="3828620" cy="2280102"/>
          </a:xfrm>
          <a:prstGeom prst="rect">
            <a:avLst/>
          </a:prstGeom>
        </p:spPr>
      </p:pic>
    </p:spTree>
    <p:extLst>
      <p:ext uri="{BB962C8B-B14F-4D97-AF65-F5344CB8AC3E}">
        <p14:creationId xmlns:p14="http://schemas.microsoft.com/office/powerpoint/2010/main" val="2175439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831"/>
            <a:ext cx="8229600" cy="1143000"/>
          </a:xfrm>
        </p:spPr>
        <p:txBody>
          <a:bodyPr>
            <a:normAutofit/>
          </a:bodyPr>
          <a:lstStyle/>
          <a:p>
            <a:r>
              <a:rPr lang="en-US" sz="3200" b="1" dirty="0" smtClean="0"/>
              <a:t>Half of Voters Want Democrats to Control Congress Next Year </a:t>
            </a:r>
            <a:endParaRPr lang="en-US" sz="3200" b="1" dirty="0"/>
          </a:p>
        </p:txBody>
      </p:sp>
      <p:pic>
        <p:nvPicPr>
          <p:cNvPr id="4" name="Content Placeholder 3"/>
          <p:cNvPicPr>
            <a:picLocks noGrp="1" noChangeAspect="1"/>
          </p:cNvPicPr>
          <p:nvPr>
            <p:ph idx="1"/>
          </p:nvPr>
        </p:nvPicPr>
        <p:blipFill>
          <a:blip r:embed="rId2"/>
          <a:stretch>
            <a:fillRect/>
          </a:stretch>
        </p:blipFill>
        <p:spPr>
          <a:xfrm>
            <a:off x="616484" y="1830404"/>
            <a:ext cx="8237127" cy="5027596"/>
          </a:xfrm>
          <a:prstGeom prst="rect">
            <a:avLst/>
          </a:prstGeom>
        </p:spPr>
      </p:pic>
    </p:spTree>
    <p:extLst>
      <p:ext uri="{BB962C8B-B14F-4D97-AF65-F5344CB8AC3E}">
        <p14:creationId xmlns:p14="http://schemas.microsoft.com/office/powerpoint/2010/main" val="2040014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524569"/>
            <a:ext cx="8243886" cy="39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400" dirty="0">
                <a:solidFill>
                  <a:srgbClr val="FFFFFF"/>
                </a:solidFill>
                <a:latin typeface="Georgia" charset="0"/>
                <a:ea typeface="ＭＳ Ｐゴシック" charset="-128"/>
                <a:cs typeface="MS PGothic" charset="-128"/>
              </a:rPr>
              <a:t>Of the 23 Democratic senators up for reelection, Trump won 10 of their states – and five by double digits</a:t>
            </a:r>
          </a:p>
        </p:txBody>
      </p:sp>
      <p:sp>
        <p:nvSpPr>
          <p:cNvPr id="5" name="TextBox 12"/>
          <p:cNvSpPr txBox="1">
            <a:spLocks noChangeArrowheads="1"/>
          </p:cNvSpPr>
          <p:nvPr/>
        </p:nvSpPr>
        <p:spPr bwMode="auto">
          <a:xfrm>
            <a:off x="7054425" y="311516"/>
            <a:ext cx="1672253"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2018 MIDTERM SENATE ELECTION</a:t>
            </a: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October 1, 2017  </a:t>
            </a:r>
            <a:r>
              <a:rPr lang="en-US" sz="800" dirty="0" smtClean="0">
                <a:solidFill>
                  <a:schemeClr val="tx1">
                    <a:lumMod val="65000"/>
                    <a:lumOff val="35000"/>
                  </a:schemeClr>
                </a:solidFill>
              </a:rPr>
              <a:t>| </a:t>
            </a:r>
            <a:r>
              <a:rPr lang="en-US" sz="800" dirty="0" smtClean="0"/>
              <a:t> </a:t>
            </a:r>
            <a:r>
              <a:rPr lang="en-US" sz="700" dirty="0" smtClean="0"/>
              <a:t>Daniel Stublen</a:t>
            </a:r>
            <a:endParaRPr lang="en-US" sz="700" dirty="0">
              <a:latin typeface="Georgia"/>
              <a:cs typeface="Georgia"/>
            </a:endParaRP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Senators up for reelection </a:t>
            </a:r>
            <a:r>
              <a:rPr lang="en-US" altLang="en-US" sz="1200" b="1" dirty="0"/>
              <a:t>in states won by the opposing party’s 2016 presidential candidate</a:t>
            </a:r>
          </a:p>
        </p:txBody>
      </p:sp>
      <p:pic>
        <p:nvPicPr>
          <p:cNvPr id="19" name="Picture 18"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smtClean="0">
                <a:solidFill>
                  <a:schemeClr val="tx1">
                    <a:lumMod val="50000"/>
                    <a:lumOff val="50000"/>
                  </a:schemeClr>
                </a:solidFill>
                <a:latin typeface="Georgia"/>
                <a:cs typeface="Georgia"/>
              </a:rPr>
              <a:t>Sources: National Journal Research, 2017. </a:t>
            </a:r>
            <a:endParaRPr lang="en-US" sz="700" dirty="0">
              <a:solidFill>
                <a:schemeClr val="tx1">
                  <a:lumMod val="50000"/>
                  <a:lumOff val="50000"/>
                </a:schemeClr>
              </a:solidFill>
              <a:latin typeface="Georgia"/>
              <a:cs typeface="Georgia"/>
            </a:endParaRPr>
          </a:p>
        </p:txBody>
      </p:sp>
      <p:sp>
        <p:nvSpPr>
          <p:cNvPr id="6" name="Slide Number Placeholder 5"/>
          <p:cNvSpPr>
            <a:spLocks noGrp="1"/>
          </p:cNvSpPr>
          <p:nvPr>
            <p:ph type="sldNum" sz="quarter" idx="12"/>
          </p:nvPr>
        </p:nvSpPr>
        <p:spPr/>
        <p:txBody>
          <a:bodyPr/>
          <a:lstStyle/>
          <a:p>
            <a:fld id="{BEFBC90E-502A-A54D-9BAE-6F74229062B0}" type="slidenum">
              <a:rPr lang="en-US" smtClean="0"/>
              <a:pPr/>
              <a:t>36</a:t>
            </a:fld>
            <a:endParaRPr lang="en-US" dirty="0"/>
          </a:p>
        </p:txBody>
      </p:sp>
      <p:grpSp>
        <p:nvGrpSpPr>
          <p:cNvPr id="38" name="Group 37"/>
          <p:cNvGrpSpPr>
            <a:grpSpLocks/>
          </p:cNvGrpSpPr>
          <p:nvPr/>
        </p:nvGrpSpPr>
        <p:grpSpPr bwMode="auto">
          <a:xfrm>
            <a:off x="1568021" y="2690858"/>
            <a:ext cx="5798532" cy="3532188"/>
            <a:chOff x="1749425" y="1354138"/>
            <a:chExt cx="5799138" cy="3532187"/>
          </a:xfrm>
          <a:solidFill>
            <a:srgbClr val="D9D9D9"/>
          </a:solidFill>
        </p:grpSpPr>
        <p:sp>
          <p:nvSpPr>
            <p:cNvPr id="39" name="Freeform 26"/>
            <p:cNvSpPr>
              <a:spLocks/>
            </p:cNvSpPr>
            <p:nvPr/>
          </p:nvSpPr>
          <p:spPr bwMode="auto">
            <a:xfrm>
              <a:off x="1889125" y="3867150"/>
              <a:ext cx="873125" cy="701675"/>
            </a:xfrm>
            <a:custGeom>
              <a:avLst/>
              <a:gdLst>
                <a:gd name="T0" fmla="*/ 913852 w 450"/>
                <a:gd name="T1" fmla="*/ 622508 h 356"/>
                <a:gd name="T2" fmla="*/ 840492 w 450"/>
                <a:gd name="T3" fmla="*/ 565916 h 356"/>
                <a:gd name="T4" fmla="*/ 773421 w 450"/>
                <a:gd name="T5" fmla="*/ 507229 h 356"/>
                <a:gd name="T6" fmla="*/ 714733 w 450"/>
                <a:gd name="T7" fmla="*/ 528188 h 356"/>
                <a:gd name="T8" fmla="*/ 641373 w 450"/>
                <a:gd name="T9" fmla="*/ 496749 h 356"/>
                <a:gd name="T10" fmla="*/ 563822 w 450"/>
                <a:gd name="T11" fmla="*/ 301822 h 356"/>
                <a:gd name="T12" fmla="*/ 503038 w 450"/>
                <a:gd name="T13" fmla="*/ 46112 h 356"/>
                <a:gd name="T14" fmla="*/ 459022 w 450"/>
                <a:gd name="T15" fmla="*/ 35632 h 356"/>
                <a:gd name="T16" fmla="*/ 396142 w 450"/>
                <a:gd name="T17" fmla="*/ 35632 h 356"/>
                <a:gd name="T18" fmla="*/ 337455 w 450"/>
                <a:gd name="T19" fmla="*/ 29344 h 356"/>
                <a:gd name="T20" fmla="*/ 291343 w 450"/>
                <a:gd name="T21" fmla="*/ 10480 h 356"/>
                <a:gd name="T22" fmla="*/ 241039 w 450"/>
                <a:gd name="T23" fmla="*/ 0 h 356"/>
                <a:gd name="T24" fmla="*/ 184447 w 450"/>
                <a:gd name="T25" fmla="*/ 18864 h 356"/>
                <a:gd name="T26" fmla="*/ 127855 w 450"/>
                <a:gd name="T27" fmla="*/ 33536 h 356"/>
                <a:gd name="T28" fmla="*/ 88032 w 450"/>
                <a:gd name="T29" fmla="*/ 98511 h 356"/>
                <a:gd name="T30" fmla="*/ 62880 w 450"/>
                <a:gd name="T31" fmla="*/ 127855 h 356"/>
                <a:gd name="T32" fmla="*/ 104800 w 450"/>
                <a:gd name="T33" fmla="*/ 190735 h 356"/>
                <a:gd name="T34" fmla="*/ 134143 w 450"/>
                <a:gd name="T35" fmla="*/ 236846 h 356"/>
                <a:gd name="T36" fmla="*/ 96416 w 450"/>
                <a:gd name="T37" fmla="*/ 215887 h 356"/>
                <a:gd name="T38" fmla="*/ 37728 w 450"/>
                <a:gd name="T39" fmla="*/ 224270 h 356"/>
                <a:gd name="T40" fmla="*/ 10480 w 450"/>
                <a:gd name="T41" fmla="*/ 253614 h 356"/>
                <a:gd name="T42" fmla="*/ 27248 w 450"/>
                <a:gd name="T43" fmla="*/ 295534 h 356"/>
                <a:gd name="T44" fmla="*/ 58688 w 450"/>
                <a:gd name="T45" fmla="*/ 316494 h 356"/>
                <a:gd name="T46" fmla="*/ 125759 w 450"/>
                <a:gd name="T47" fmla="*/ 314398 h 356"/>
                <a:gd name="T48" fmla="*/ 138335 w 450"/>
                <a:gd name="T49" fmla="*/ 350030 h 356"/>
                <a:gd name="T50" fmla="*/ 96416 w 450"/>
                <a:gd name="T51" fmla="*/ 362606 h 356"/>
                <a:gd name="T52" fmla="*/ 67072 w 450"/>
                <a:gd name="T53" fmla="*/ 375181 h 356"/>
                <a:gd name="T54" fmla="*/ 46112 w 450"/>
                <a:gd name="T55" fmla="*/ 398237 h 356"/>
                <a:gd name="T56" fmla="*/ 8384 w 450"/>
                <a:gd name="T57" fmla="*/ 444349 h 356"/>
                <a:gd name="T58" fmla="*/ 23056 w 450"/>
                <a:gd name="T59" fmla="*/ 496749 h 356"/>
                <a:gd name="T60" fmla="*/ 46112 w 450"/>
                <a:gd name="T61" fmla="*/ 542860 h 356"/>
                <a:gd name="T62" fmla="*/ 88032 w 450"/>
                <a:gd name="T63" fmla="*/ 570108 h 356"/>
                <a:gd name="T64" fmla="*/ 134143 w 450"/>
                <a:gd name="T65" fmla="*/ 599452 h 356"/>
                <a:gd name="T66" fmla="*/ 167679 w 450"/>
                <a:gd name="T67" fmla="*/ 616220 h 356"/>
                <a:gd name="T68" fmla="*/ 209599 w 450"/>
                <a:gd name="T69" fmla="*/ 612028 h 356"/>
                <a:gd name="T70" fmla="*/ 167679 w 450"/>
                <a:gd name="T71" fmla="*/ 702155 h 356"/>
                <a:gd name="T72" fmla="*/ 115280 w 450"/>
                <a:gd name="T73" fmla="*/ 727307 h 356"/>
                <a:gd name="T74" fmla="*/ 150911 w 450"/>
                <a:gd name="T75" fmla="*/ 739883 h 356"/>
                <a:gd name="T76" fmla="*/ 211695 w 450"/>
                <a:gd name="T77" fmla="*/ 697963 h 356"/>
                <a:gd name="T78" fmla="*/ 245231 w 450"/>
                <a:gd name="T79" fmla="*/ 670716 h 356"/>
                <a:gd name="T80" fmla="*/ 289247 w 450"/>
                <a:gd name="T81" fmla="*/ 639276 h 356"/>
                <a:gd name="T82" fmla="*/ 310207 w 450"/>
                <a:gd name="T83" fmla="*/ 616220 h 356"/>
                <a:gd name="T84" fmla="*/ 301823 w 450"/>
                <a:gd name="T85" fmla="*/ 574300 h 356"/>
                <a:gd name="T86" fmla="*/ 343743 w 450"/>
                <a:gd name="T87" fmla="*/ 505133 h 356"/>
                <a:gd name="T88" fmla="*/ 356318 w 450"/>
                <a:gd name="T89" fmla="*/ 519805 h 356"/>
                <a:gd name="T90" fmla="*/ 341647 w 450"/>
                <a:gd name="T91" fmla="*/ 580588 h 356"/>
                <a:gd name="T92" fmla="*/ 389854 w 450"/>
                <a:gd name="T93" fmla="*/ 557532 h 356"/>
                <a:gd name="T94" fmla="*/ 427582 w 450"/>
                <a:gd name="T95" fmla="*/ 534476 h 356"/>
                <a:gd name="T96" fmla="*/ 433870 w 450"/>
                <a:gd name="T97" fmla="*/ 500941 h 356"/>
                <a:gd name="T98" fmla="*/ 492558 w 450"/>
                <a:gd name="T99" fmla="*/ 509325 h 356"/>
                <a:gd name="T100" fmla="*/ 557534 w 450"/>
                <a:gd name="T101" fmla="*/ 519805 h 356"/>
                <a:gd name="T102" fmla="*/ 630893 w 450"/>
                <a:gd name="T103" fmla="*/ 523996 h 356"/>
                <a:gd name="T104" fmla="*/ 687485 w 450"/>
                <a:gd name="T105" fmla="*/ 544956 h 356"/>
                <a:gd name="T106" fmla="*/ 731501 w 450"/>
                <a:gd name="T107" fmla="*/ 568012 h 356"/>
                <a:gd name="T108" fmla="*/ 765037 w 450"/>
                <a:gd name="T109" fmla="*/ 551244 h 356"/>
                <a:gd name="T110" fmla="*/ 832108 w 450"/>
                <a:gd name="T111" fmla="*/ 593164 h 356"/>
                <a:gd name="T112" fmla="*/ 882412 w 450"/>
                <a:gd name="T113" fmla="*/ 635084 h 356"/>
                <a:gd name="T114" fmla="*/ 928524 w 450"/>
                <a:gd name="T115" fmla="*/ 679099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 h="356">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rgbClr val="D9D9D9"/>
            </a:solidFill>
            <a:ln w="28575">
              <a:noFill/>
            </a:ln>
          </p:spPr>
          <p:txBody>
            <a:bodyPr/>
            <a:lstStyle/>
            <a:p>
              <a:pPr eaLnBrk="1" fontAlgn="auto" hangingPunct="1">
                <a:spcBef>
                  <a:spcPts val="0"/>
                </a:spcBef>
                <a:spcAft>
                  <a:spcPts val="0"/>
                </a:spcAft>
                <a:defRPr/>
              </a:pPr>
              <a:endParaRPr lang="en-US" kern="0">
                <a:latin typeface="+mj-lt"/>
                <a:ea typeface="Tahoma" panose="020B0604030504040204" pitchFamily="34" charset="0"/>
                <a:cs typeface="Tahoma" panose="020B0604030504040204" pitchFamily="34" charset="0"/>
              </a:endParaRPr>
            </a:p>
          </p:txBody>
        </p:sp>
        <p:sp>
          <p:nvSpPr>
            <p:cNvPr id="40" name="Freeform 1114"/>
            <p:cNvSpPr>
              <a:spLocks/>
            </p:cNvSpPr>
            <p:nvPr/>
          </p:nvSpPr>
          <p:spPr bwMode="auto">
            <a:xfrm>
              <a:off x="2030412" y="1354138"/>
              <a:ext cx="738188" cy="533400"/>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1" name="Freeform 1116"/>
            <p:cNvSpPr>
              <a:spLocks/>
            </p:cNvSpPr>
            <p:nvPr/>
          </p:nvSpPr>
          <p:spPr bwMode="auto">
            <a:xfrm>
              <a:off x="2713037" y="2484438"/>
              <a:ext cx="627063" cy="779463"/>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2" name="Freeform 1117"/>
            <p:cNvSpPr>
              <a:spLocks/>
            </p:cNvSpPr>
            <p:nvPr/>
          </p:nvSpPr>
          <p:spPr bwMode="auto">
            <a:xfrm>
              <a:off x="1831975" y="1679576"/>
              <a:ext cx="884237" cy="739775"/>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3" name="Freeform 1118"/>
            <p:cNvSpPr>
              <a:spLocks/>
            </p:cNvSpPr>
            <p:nvPr/>
          </p:nvSpPr>
          <p:spPr bwMode="auto">
            <a:xfrm>
              <a:off x="1749425" y="2235201"/>
              <a:ext cx="879475" cy="1482725"/>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4" name="Freeform 1123"/>
            <p:cNvSpPr>
              <a:spLocks/>
            </p:cNvSpPr>
            <p:nvPr/>
          </p:nvSpPr>
          <p:spPr bwMode="auto">
            <a:xfrm>
              <a:off x="3130550" y="2132013"/>
              <a:ext cx="782637" cy="636588"/>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5" name="Freeform 1128"/>
            <p:cNvSpPr>
              <a:spLocks/>
            </p:cNvSpPr>
            <p:nvPr/>
          </p:nvSpPr>
          <p:spPr bwMode="auto">
            <a:xfrm>
              <a:off x="3883025" y="2085976"/>
              <a:ext cx="782637" cy="515937"/>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6" name="Freeform 1120"/>
            <p:cNvSpPr>
              <a:spLocks/>
            </p:cNvSpPr>
            <p:nvPr/>
          </p:nvSpPr>
          <p:spPr bwMode="auto">
            <a:xfrm>
              <a:off x="2546350" y="1484313"/>
              <a:ext cx="663575" cy="1055688"/>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7" name="Freeform 1122"/>
            <p:cNvSpPr>
              <a:spLocks/>
            </p:cNvSpPr>
            <p:nvPr/>
          </p:nvSpPr>
          <p:spPr bwMode="auto">
            <a:xfrm>
              <a:off x="2505075" y="3170237"/>
              <a:ext cx="755650" cy="863600"/>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8" name="Freeform 1124"/>
            <p:cNvSpPr>
              <a:spLocks/>
            </p:cNvSpPr>
            <p:nvPr/>
          </p:nvSpPr>
          <p:spPr bwMode="auto">
            <a:xfrm>
              <a:off x="3260725" y="2709863"/>
              <a:ext cx="809625" cy="631825"/>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9" name="Freeform 1125"/>
            <p:cNvSpPr>
              <a:spLocks/>
            </p:cNvSpPr>
            <p:nvPr/>
          </p:nvSpPr>
          <p:spPr bwMode="auto">
            <a:xfrm>
              <a:off x="3143250" y="3260725"/>
              <a:ext cx="782637" cy="785812"/>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0" name="Freeform 1126"/>
            <p:cNvSpPr>
              <a:spLocks/>
            </p:cNvSpPr>
            <p:nvPr/>
          </p:nvSpPr>
          <p:spPr bwMode="auto">
            <a:xfrm>
              <a:off x="3441700" y="3403600"/>
              <a:ext cx="1547812" cy="1482725"/>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1" name="Freeform 1129"/>
            <p:cNvSpPr>
              <a:spLocks/>
            </p:cNvSpPr>
            <p:nvPr/>
          </p:nvSpPr>
          <p:spPr bwMode="auto">
            <a:xfrm>
              <a:off x="3860800" y="2490788"/>
              <a:ext cx="914400" cy="455613"/>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2" name="Freeform 1130"/>
            <p:cNvSpPr>
              <a:spLocks/>
            </p:cNvSpPr>
            <p:nvPr/>
          </p:nvSpPr>
          <p:spPr bwMode="auto">
            <a:xfrm>
              <a:off x="4035425" y="2925763"/>
              <a:ext cx="822325" cy="436563"/>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3" name="Freeform 1131"/>
            <p:cNvSpPr>
              <a:spLocks/>
            </p:cNvSpPr>
            <p:nvPr/>
          </p:nvSpPr>
          <p:spPr bwMode="auto">
            <a:xfrm>
              <a:off x="3917950" y="3335337"/>
              <a:ext cx="958850" cy="490538"/>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4" name="Freeform 1133"/>
            <p:cNvSpPr>
              <a:spLocks/>
            </p:cNvSpPr>
            <p:nvPr/>
          </p:nvSpPr>
          <p:spPr bwMode="auto">
            <a:xfrm>
              <a:off x="4651376" y="2454276"/>
              <a:ext cx="660400" cy="431800"/>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5" name="Freeform 1135"/>
            <p:cNvSpPr>
              <a:spLocks/>
            </p:cNvSpPr>
            <p:nvPr/>
          </p:nvSpPr>
          <p:spPr bwMode="auto">
            <a:xfrm>
              <a:off x="4857751" y="3419475"/>
              <a:ext cx="558800" cy="495300"/>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6" name="Freeform 1136"/>
            <p:cNvSpPr>
              <a:spLocks/>
            </p:cNvSpPr>
            <p:nvPr/>
          </p:nvSpPr>
          <p:spPr bwMode="auto">
            <a:xfrm>
              <a:off x="4930776" y="3910012"/>
              <a:ext cx="635000" cy="544513"/>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7" name="Freeform 1140"/>
            <p:cNvSpPr>
              <a:spLocks/>
            </p:cNvSpPr>
            <p:nvPr/>
          </p:nvSpPr>
          <p:spPr bwMode="auto">
            <a:xfrm>
              <a:off x="5183188" y="2568576"/>
              <a:ext cx="438150" cy="779462"/>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8" name="Freeform 1142"/>
            <p:cNvSpPr>
              <a:spLocks/>
            </p:cNvSpPr>
            <p:nvPr/>
          </p:nvSpPr>
          <p:spPr bwMode="auto">
            <a:xfrm>
              <a:off x="5451476" y="2995613"/>
              <a:ext cx="804862" cy="409575"/>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9" name="Freeform 1143"/>
            <p:cNvSpPr>
              <a:spLocks/>
            </p:cNvSpPr>
            <p:nvPr/>
          </p:nvSpPr>
          <p:spPr bwMode="auto">
            <a:xfrm>
              <a:off x="5353051" y="3308350"/>
              <a:ext cx="946150" cy="317500"/>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0" name="Freeform 1144"/>
            <p:cNvSpPr>
              <a:spLocks/>
            </p:cNvSpPr>
            <p:nvPr/>
          </p:nvSpPr>
          <p:spPr bwMode="auto">
            <a:xfrm>
              <a:off x="5221288" y="3613150"/>
              <a:ext cx="396875" cy="673100"/>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1" name="Freeform 1145"/>
            <p:cNvSpPr>
              <a:spLocks/>
            </p:cNvSpPr>
            <p:nvPr/>
          </p:nvSpPr>
          <p:spPr bwMode="auto">
            <a:xfrm>
              <a:off x="5591176" y="3586162"/>
              <a:ext cx="419100" cy="677863"/>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2" name="Freeform 1146"/>
            <p:cNvSpPr>
              <a:spLocks/>
            </p:cNvSpPr>
            <p:nvPr/>
          </p:nvSpPr>
          <p:spPr bwMode="auto">
            <a:xfrm>
              <a:off x="5881688" y="3554412"/>
              <a:ext cx="596900" cy="619125"/>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3" name="Freeform 1153"/>
            <p:cNvSpPr>
              <a:spLocks/>
            </p:cNvSpPr>
            <p:nvPr/>
          </p:nvSpPr>
          <p:spPr bwMode="auto">
            <a:xfrm>
              <a:off x="6461126" y="2771776"/>
              <a:ext cx="506412" cy="244475"/>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4" name="Freeform 1154"/>
            <p:cNvSpPr>
              <a:spLocks/>
            </p:cNvSpPr>
            <p:nvPr/>
          </p:nvSpPr>
          <p:spPr bwMode="auto">
            <a:xfrm>
              <a:off x="6078538" y="2863851"/>
              <a:ext cx="857250" cy="476250"/>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5" name="Freeform 1156"/>
            <p:cNvSpPr>
              <a:spLocks/>
            </p:cNvSpPr>
            <p:nvPr/>
          </p:nvSpPr>
          <p:spPr bwMode="auto">
            <a:xfrm>
              <a:off x="6030913" y="3208337"/>
              <a:ext cx="944563" cy="422275"/>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6" name="Freeform 1157"/>
            <p:cNvSpPr>
              <a:spLocks/>
            </p:cNvSpPr>
            <p:nvPr/>
          </p:nvSpPr>
          <p:spPr bwMode="auto">
            <a:xfrm>
              <a:off x="6142038" y="3500437"/>
              <a:ext cx="563563" cy="422275"/>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solidFill>
              <a:srgbClr val="D9D9D9"/>
            </a:solidFill>
            <a:ln w="9525">
              <a:noFill/>
              <a:round/>
              <a:headEnd/>
              <a:tailEnd/>
            </a:ln>
            <a:effectLst/>
            <a:extLst/>
          </p:spPr>
          <p:txBody>
            <a:bodyPr/>
            <a:lstStyle/>
            <a:p>
              <a:pPr eaLnBrk="1" hangingPunct="1">
                <a:defRPr/>
              </a:pPr>
              <a:endParaRPr lang="en-US" u="sng" dirty="0">
                <a:latin typeface="+mj-lt"/>
                <a:ea typeface="Tahoma" panose="020B0604030504040204" pitchFamily="34" charset="0"/>
                <a:cs typeface="Tahoma" panose="020B0604030504040204" pitchFamily="34" charset="0"/>
              </a:endParaRPr>
            </a:p>
          </p:txBody>
        </p:sp>
        <p:sp>
          <p:nvSpPr>
            <p:cNvPr id="67" name="Freeform 1160"/>
            <p:cNvSpPr>
              <a:spLocks/>
            </p:cNvSpPr>
            <p:nvPr/>
          </p:nvSpPr>
          <p:spPr bwMode="auto">
            <a:xfrm>
              <a:off x="6880226" y="2522538"/>
              <a:ext cx="139700" cy="336550"/>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8" name="Freeform 1161"/>
            <p:cNvSpPr>
              <a:spLocks/>
            </p:cNvSpPr>
            <p:nvPr/>
          </p:nvSpPr>
          <p:spPr bwMode="auto">
            <a:xfrm>
              <a:off x="6373813" y="2000251"/>
              <a:ext cx="658813" cy="584200"/>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9" name="Freeform 1163"/>
            <p:cNvSpPr>
              <a:spLocks/>
            </p:cNvSpPr>
            <p:nvPr/>
          </p:nvSpPr>
          <p:spPr bwMode="auto">
            <a:xfrm>
              <a:off x="7004051" y="2495551"/>
              <a:ext cx="203200" cy="123825"/>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0" name="Freeform 1164"/>
            <p:cNvSpPr>
              <a:spLocks/>
            </p:cNvSpPr>
            <p:nvPr/>
          </p:nvSpPr>
          <p:spPr bwMode="auto">
            <a:xfrm>
              <a:off x="7015163" y="2370138"/>
              <a:ext cx="188913" cy="177800"/>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1" name="Freeform 1165"/>
            <p:cNvSpPr>
              <a:spLocks/>
            </p:cNvSpPr>
            <p:nvPr/>
          </p:nvSpPr>
          <p:spPr bwMode="auto">
            <a:xfrm>
              <a:off x="7186613" y="2357438"/>
              <a:ext cx="87313" cy="103188"/>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2" name="Freeform 1166"/>
            <p:cNvSpPr>
              <a:spLocks/>
            </p:cNvSpPr>
            <p:nvPr/>
          </p:nvSpPr>
          <p:spPr bwMode="auto">
            <a:xfrm>
              <a:off x="7019926" y="2235201"/>
              <a:ext cx="373062" cy="184150"/>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3" name="Freeform 1169"/>
            <p:cNvSpPr>
              <a:spLocks/>
            </p:cNvSpPr>
            <p:nvPr/>
          </p:nvSpPr>
          <p:spPr bwMode="auto">
            <a:xfrm>
              <a:off x="6927851" y="1958976"/>
              <a:ext cx="180975" cy="349250"/>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4" name="Freeform 1170"/>
            <p:cNvSpPr>
              <a:spLocks/>
            </p:cNvSpPr>
            <p:nvPr/>
          </p:nvSpPr>
          <p:spPr bwMode="auto">
            <a:xfrm>
              <a:off x="7086601" y="1909763"/>
              <a:ext cx="166687" cy="379413"/>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grp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5" name="Freeform 1171"/>
            <p:cNvSpPr>
              <a:spLocks/>
            </p:cNvSpPr>
            <p:nvPr/>
          </p:nvSpPr>
          <p:spPr bwMode="auto">
            <a:xfrm>
              <a:off x="7138988" y="1568451"/>
              <a:ext cx="409575" cy="628650"/>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solidFill>
              <a:srgbClr val="D9D9D9"/>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6" name="Freeform 58"/>
            <p:cNvSpPr>
              <a:spLocks/>
            </p:cNvSpPr>
            <p:nvPr/>
          </p:nvSpPr>
          <p:spPr bwMode="auto">
            <a:xfrm>
              <a:off x="6846888" y="2749551"/>
              <a:ext cx="114300" cy="192087"/>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solidFill>
              <a:srgbClr val="D9D9D9"/>
            </a:solidFill>
            <a:ln w="4763">
              <a:solidFill>
                <a:srgbClr val="FFFFFF"/>
              </a:solidFill>
              <a:prstDash val="solid"/>
              <a:round/>
              <a:headEnd/>
              <a:tailEnd/>
            </a:ln>
          </p:spPr>
          <p:txBody>
            <a:bodyPr/>
            <a:lstStyle/>
            <a:p>
              <a:pPr>
                <a:defRPr/>
              </a:pPr>
              <a:endParaRPr lang="en-US">
                <a:latin typeface="+mj-lt"/>
                <a:ea typeface="MS PGothic" panose="020B0600070205080204" pitchFamily="34" charset="-128"/>
              </a:endParaRPr>
            </a:p>
          </p:txBody>
        </p:sp>
        <p:sp>
          <p:nvSpPr>
            <p:cNvPr id="77" name="Freeform 8"/>
            <p:cNvSpPr>
              <a:spLocks/>
            </p:cNvSpPr>
            <p:nvPr/>
          </p:nvSpPr>
          <p:spPr bwMode="auto">
            <a:xfrm>
              <a:off x="2871787" y="4224337"/>
              <a:ext cx="47625" cy="68263"/>
            </a:xfrm>
            <a:custGeom>
              <a:avLst/>
              <a:gdLst>
                <a:gd name="T0" fmla="*/ 0 w 44"/>
                <a:gd name="T1" fmla="*/ 64 h 64"/>
                <a:gd name="T2" fmla="*/ 0 w 44"/>
                <a:gd name="T3" fmla="*/ 45 h 64"/>
                <a:gd name="T4" fmla="*/ 25 w 44"/>
                <a:gd name="T5" fmla="*/ 0 h 64"/>
                <a:gd name="T6" fmla="*/ 44 w 44"/>
                <a:gd name="T7" fmla="*/ 13 h 64"/>
                <a:gd name="T8" fmla="*/ 23 w 44"/>
                <a:gd name="T9" fmla="*/ 64 h 64"/>
                <a:gd name="T10" fmla="*/ 0 w 44"/>
                <a:gd name="T11" fmla="*/ 64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solidFill>
              <a:srgbClr val="D9D9D9"/>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8" name="Freeform 9"/>
            <p:cNvSpPr>
              <a:spLocks/>
            </p:cNvSpPr>
            <p:nvPr/>
          </p:nvSpPr>
          <p:spPr bwMode="auto">
            <a:xfrm>
              <a:off x="2940050" y="4164012"/>
              <a:ext cx="88900" cy="87313"/>
            </a:xfrm>
            <a:custGeom>
              <a:avLst/>
              <a:gdLst>
                <a:gd name="T0" fmla="*/ 18 w 83"/>
                <a:gd name="T1" fmla="*/ 9 h 81"/>
                <a:gd name="T2" fmla="*/ 0 w 83"/>
                <a:gd name="T3" fmla="*/ 48 h 81"/>
                <a:gd name="T4" fmla="*/ 32 w 83"/>
                <a:gd name="T5" fmla="*/ 74 h 81"/>
                <a:gd name="T6" fmla="*/ 69 w 83"/>
                <a:gd name="T7" fmla="*/ 81 h 81"/>
                <a:gd name="T8" fmla="*/ 83 w 83"/>
                <a:gd name="T9" fmla="*/ 49 h 81"/>
                <a:gd name="T10" fmla="*/ 74 w 83"/>
                <a:gd name="T11" fmla="*/ 0 h 81"/>
                <a:gd name="T12" fmla="*/ 18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solidFill>
              <a:srgbClr val="D9D9D9"/>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9" name="Freeform 1121"/>
            <p:cNvSpPr>
              <a:spLocks/>
            </p:cNvSpPr>
            <p:nvPr/>
          </p:nvSpPr>
          <p:spPr bwMode="auto">
            <a:xfrm>
              <a:off x="2825750" y="1504951"/>
              <a:ext cx="1138237" cy="712787"/>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rgbClr val="70ACE2"/>
            </a:solidFill>
            <a:ln w="12700">
              <a:solidFill>
                <a:srgbClr val="D27770"/>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80" name="Freeform 10"/>
            <p:cNvSpPr>
              <a:spLocks/>
            </p:cNvSpPr>
            <p:nvPr/>
          </p:nvSpPr>
          <p:spPr bwMode="auto">
            <a:xfrm>
              <a:off x="3022600" y="4224337"/>
              <a:ext cx="131762" cy="98425"/>
            </a:xfrm>
            <a:custGeom>
              <a:avLst/>
              <a:gdLst>
                <a:gd name="T0" fmla="*/ 0 w 123"/>
                <a:gd name="T1" fmla="*/ 32 h 91"/>
                <a:gd name="T2" fmla="*/ 84 w 123"/>
                <a:gd name="T3" fmla="*/ 0 h 91"/>
                <a:gd name="T4" fmla="*/ 100 w 123"/>
                <a:gd name="T5" fmla="*/ 39 h 91"/>
                <a:gd name="T6" fmla="*/ 116 w 123"/>
                <a:gd name="T7" fmla="*/ 48 h 91"/>
                <a:gd name="T8" fmla="*/ 123 w 123"/>
                <a:gd name="T9" fmla="*/ 80 h 91"/>
                <a:gd name="T10" fmla="*/ 81 w 123"/>
                <a:gd name="T11" fmla="*/ 85 h 91"/>
                <a:gd name="T12" fmla="*/ 51 w 123"/>
                <a:gd name="T13" fmla="*/ 91 h 91"/>
                <a:gd name="T14" fmla="*/ 0 w 123"/>
                <a:gd name="T15" fmla="*/ 32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solidFill>
              <a:srgbClr val="D9D9D9"/>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81" name="Freeform 11"/>
            <p:cNvSpPr>
              <a:spLocks/>
            </p:cNvSpPr>
            <p:nvPr/>
          </p:nvSpPr>
          <p:spPr bwMode="auto">
            <a:xfrm>
              <a:off x="3159125" y="4298950"/>
              <a:ext cx="104775" cy="52387"/>
            </a:xfrm>
            <a:custGeom>
              <a:avLst/>
              <a:gdLst>
                <a:gd name="T0" fmla="*/ 15 w 98"/>
                <a:gd name="T1" fmla="*/ 2 h 48"/>
                <a:gd name="T2" fmla="*/ 0 w 98"/>
                <a:gd name="T3" fmla="*/ 45 h 48"/>
                <a:gd name="T4" fmla="*/ 26 w 98"/>
                <a:gd name="T5" fmla="*/ 48 h 48"/>
                <a:gd name="T6" fmla="*/ 42 w 98"/>
                <a:gd name="T7" fmla="*/ 38 h 48"/>
                <a:gd name="T8" fmla="*/ 72 w 98"/>
                <a:gd name="T9" fmla="*/ 39 h 48"/>
                <a:gd name="T10" fmla="*/ 98 w 98"/>
                <a:gd name="T11" fmla="*/ 20 h 48"/>
                <a:gd name="T12" fmla="*/ 81 w 98"/>
                <a:gd name="T13" fmla="*/ 13 h 48"/>
                <a:gd name="T14" fmla="*/ 68 w 98"/>
                <a:gd name="T15" fmla="*/ 0 h 48"/>
                <a:gd name="T16" fmla="*/ 1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solidFill>
              <a:srgbClr val="D9D9D9"/>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82" name="Freeform 12"/>
            <p:cNvSpPr>
              <a:spLocks/>
            </p:cNvSpPr>
            <p:nvPr/>
          </p:nvSpPr>
          <p:spPr bwMode="auto">
            <a:xfrm>
              <a:off x="3189287" y="4371975"/>
              <a:ext cx="42863" cy="38100"/>
            </a:xfrm>
            <a:custGeom>
              <a:avLst/>
              <a:gdLst>
                <a:gd name="T0" fmla="*/ 35 w 40"/>
                <a:gd name="T1" fmla="*/ 0 h 35"/>
                <a:gd name="T2" fmla="*/ 0 w 40"/>
                <a:gd name="T3" fmla="*/ 3 h 35"/>
                <a:gd name="T4" fmla="*/ 6 w 40"/>
                <a:gd name="T5" fmla="*/ 35 h 35"/>
                <a:gd name="T6" fmla="*/ 40 w 40"/>
                <a:gd name="T7" fmla="*/ 27 h 35"/>
                <a:gd name="T8" fmla="*/ 35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solidFill>
              <a:srgbClr val="D9D9D9"/>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83" name="Freeform 13"/>
            <p:cNvSpPr>
              <a:spLocks/>
            </p:cNvSpPr>
            <p:nvPr/>
          </p:nvSpPr>
          <p:spPr bwMode="auto">
            <a:xfrm>
              <a:off x="3236912" y="4413250"/>
              <a:ext cx="28575" cy="36512"/>
            </a:xfrm>
            <a:custGeom>
              <a:avLst/>
              <a:gdLst>
                <a:gd name="T0" fmla="*/ 0 w 27"/>
                <a:gd name="T1" fmla="*/ 13 h 34"/>
                <a:gd name="T2" fmla="*/ 27 w 27"/>
                <a:gd name="T3" fmla="*/ 0 h 34"/>
                <a:gd name="T4" fmla="*/ 27 w 27"/>
                <a:gd name="T5" fmla="*/ 30 h 34"/>
                <a:gd name="T6" fmla="*/ 9 w 27"/>
                <a:gd name="T7" fmla="*/ 34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solidFill>
              <a:srgbClr val="D9D9D9"/>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84" name="Freeform 14"/>
            <p:cNvSpPr>
              <a:spLocks/>
            </p:cNvSpPr>
            <p:nvPr/>
          </p:nvSpPr>
          <p:spPr bwMode="auto">
            <a:xfrm>
              <a:off x="3309937" y="4430712"/>
              <a:ext cx="177800" cy="212725"/>
            </a:xfrm>
            <a:custGeom>
              <a:avLst/>
              <a:gdLst>
                <a:gd name="T0" fmla="*/ 28 w 167"/>
                <a:gd name="T1" fmla="*/ 0 h 197"/>
                <a:gd name="T2" fmla="*/ 0 w 167"/>
                <a:gd name="T3" fmla="*/ 75 h 197"/>
                <a:gd name="T4" fmla="*/ 20 w 167"/>
                <a:gd name="T5" fmla="*/ 112 h 197"/>
                <a:gd name="T6" fmla="*/ 20 w 167"/>
                <a:gd name="T7" fmla="*/ 179 h 197"/>
                <a:gd name="T8" fmla="*/ 60 w 167"/>
                <a:gd name="T9" fmla="*/ 197 h 197"/>
                <a:gd name="T10" fmla="*/ 78 w 167"/>
                <a:gd name="T11" fmla="*/ 158 h 197"/>
                <a:gd name="T12" fmla="*/ 129 w 167"/>
                <a:gd name="T13" fmla="*/ 149 h 197"/>
                <a:gd name="T14" fmla="*/ 167 w 167"/>
                <a:gd name="T15" fmla="*/ 106 h 197"/>
                <a:gd name="T16" fmla="*/ 127 w 167"/>
                <a:gd name="T17" fmla="*/ 39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solidFill>
              <a:srgbClr val="D9D9D9"/>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85" name="Freeform 15"/>
            <p:cNvSpPr>
              <a:spLocks/>
            </p:cNvSpPr>
            <p:nvPr/>
          </p:nvSpPr>
          <p:spPr bwMode="auto">
            <a:xfrm>
              <a:off x="3246437" y="4330700"/>
              <a:ext cx="98425" cy="84137"/>
            </a:xfrm>
            <a:custGeom>
              <a:avLst/>
              <a:gdLst>
                <a:gd name="T0" fmla="*/ 19 w 92"/>
                <a:gd name="T1" fmla="*/ 0 h 77"/>
                <a:gd name="T2" fmla="*/ 0 w 92"/>
                <a:gd name="T3" fmla="*/ 23 h 77"/>
                <a:gd name="T4" fmla="*/ 8 w 92"/>
                <a:gd name="T5" fmla="*/ 41 h 77"/>
                <a:gd name="T6" fmla="*/ 25 w 92"/>
                <a:gd name="T7" fmla="*/ 47 h 77"/>
                <a:gd name="T8" fmla="*/ 43 w 92"/>
                <a:gd name="T9" fmla="*/ 77 h 77"/>
                <a:gd name="T10" fmla="*/ 91 w 92"/>
                <a:gd name="T11" fmla="*/ 65 h 77"/>
                <a:gd name="T12" fmla="*/ 92 w 92"/>
                <a:gd name="T13" fmla="*/ 33 h 77"/>
                <a:gd name="T14" fmla="*/ 57 w 92"/>
                <a:gd name="T15" fmla="*/ 6 h 77"/>
                <a:gd name="T16" fmla="*/ 19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solidFill>
              <a:srgbClr val="D9D9D9"/>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86" name="TextBox 104"/>
            <p:cNvSpPr txBox="1">
              <a:spLocks noChangeArrowheads="1"/>
            </p:cNvSpPr>
            <p:nvPr/>
          </p:nvSpPr>
          <p:spPr bwMode="auto">
            <a:xfrm>
              <a:off x="6464296" y="3022601"/>
              <a:ext cx="32226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VA</a:t>
              </a:r>
            </a:p>
          </p:txBody>
        </p:sp>
        <p:sp>
          <p:nvSpPr>
            <p:cNvPr id="87" name="TextBox 106"/>
            <p:cNvSpPr txBox="1">
              <a:spLocks noChangeArrowheads="1"/>
            </p:cNvSpPr>
            <p:nvPr/>
          </p:nvSpPr>
          <p:spPr bwMode="auto">
            <a:xfrm>
              <a:off x="6637338" y="2185988"/>
              <a:ext cx="32702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NY</a:t>
              </a:r>
            </a:p>
          </p:txBody>
        </p:sp>
        <p:sp>
          <p:nvSpPr>
            <p:cNvPr id="88" name="TextBox 107"/>
            <p:cNvSpPr txBox="1">
              <a:spLocks noChangeArrowheads="1"/>
            </p:cNvSpPr>
            <p:nvPr/>
          </p:nvSpPr>
          <p:spPr bwMode="auto">
            <a:xfrm>
              <a:off x="7145338" y="1701801"/>
              <a:ext cx="3460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ME</a:t>
              </a:r>
            </a:p>
          </p:txBody>
        </p:sp>
        <p:sp>
          <p:nvSpPr>
            <p:cNvPr id="89" name="TextBox 108"/>
            <p:cNvSpPr txBox="1">
              <a:spLocks noChangeArrowheads="1"/>
            </p:cNvSpPr>
            <p:nvPr/>
          </p:nvSpPr>
          <p:spPr bwMode="auto">
            <a:xfrm>
              <a:off x="6461126" y="3300412"/>
              <a:ext cx="3365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NC</a:t>
              </a:r>
            </a:p>
          </p:txBody>
        </p:sp>
        <p:sp>
          <p:nvSpPr>
            <p:cNvPr id="90" name="TextBox 109"/>
            <p:cNvSpPr txBox="1">
              <a:spLocks noChangeArrowheads="1"/>
            </p:cNvSpPr>
            <p:nvPr/>
          </p:nvSpPr>
          <p:spPr bwMode="auto">
            <a:xfrm>
              <a:off x="6310164" y="3559968"/>
              <a:ext cx="3079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SC</a:t>
              </a:r>
            </a:p>
          </p:txBody>
        </p:sp>
        <p:sp>
          <p:nvSpPr>
            <p:cNvPr id="91" name="TextBox 110"/>
            <p:cNvSpPr txBox="1">
              <a:spLocks noChangeArrowheads="1"/>
            </p:cNvSpPr>
            <p:nvPr/>
          </p:nvSpPr>
          <p:spPr bwMode="auto">
            <a:xfrm>
              <a:off x="6005513" y="3778250"/>
              <a:ext cx="3286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GA</a:t>
              </a:r>
            </a:p>
          </p:txBody>
        </p:sp>
        <p:sp>
          <p:nvSpPr>
            <p:cNvPr id="92" name="TextBox 111"/>
            <p:cNvSpPr txBox="1">
              <a:spLocks noChangeArrowheads="1"/>
            </p:cNvSpPr>
            <p:nvPr/>
          </p:nvSpPr>
          <p:spPr bwMode="auto">
            <a:xfrm>
              <a:off x="5641976" y="3365500"/>
              <a:ext cx="327025" cy="214312"/>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TN</a:t>
              </a:r>
            </a:p>
          </p:txBody>
        </p:sp>
        <p:sp>
          <p:nvSpPr>
            <p:cNvPr id="93" name="TextBox 112"/>
            <p:cNvSpPr txBox="1">
              <a:spLocks noChangeArrowheads="1"/>
            </p:cNvSpPr>
            <p:nvPr/>
          </p:nvSpPr>
          <p:spPr bwMode="auto">
            <a:xfrm>
              <a:off x="5786438" y="3087688"/>
              <a:ext cx="3159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KY</a:t>
              </a:r>
            </a:p>
          </p:txBody>
        </p:sp>
        <p:sp>
          <p:nvSpPr>
            <p:cNvPr id="94" name="TextBox 117"/>
            <p:cNvSpPr txBox="1">
              <a:spLocks noChangeArrowheads="1"/>
            </p:cNvSpPr>
            <p:nvPr/>
          </p:nvSpPr>
          <p:spPr bwMode="auto">
            <a:xfrm>
              <a:off x="5327651" y="2798763"/>
              <a:ext cx="28733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IL</a:t>
              </a:r>
            </a:p>
          </p:txBody>
        </p:sp>
        <p:sp>
          <p:nvSpPr>
            <p:cNvPr id="95" name="TextBox 118"/>
            <p:cNvSpPr txBox="1">
              <a:spLocks noChangeArrowheads="1"/>
            </p:cNvSpPr>
            <p:nvPr/>
          </p:nvSpPr>
          <p:spPr bwMode="auto">
            <a:xfrm>
              <a:off x="4968876" y="4029075"/>
              <a:ext cx="315912" cy="338137"/>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LA</a:t>
              </a:r>
            </a:p>
            <a:p>
              <a:pPr algn="ctr" eaLnBrk="1" hangingPunct="1">
                <a:spcBef>
                  <a:spcPct val="0"/>
                </a:spcBef>
                <a:buClrTx/>
                <a:buFontTx/>
                <a:buNone/>
                <a:defRPr/>
              </a:pPr>
              <a:endParaRPr lang="en-US" altLang="en-US" sz="800" b="1" dirty="0" smtClean="0">
                <a:latin typeface="+mj-lt"/>
                <a:cs typeface="Tahoma" panose="020B0604030504040204" pitchFamily="34" charset="0"/>
              </a:endParaRPr>
            </a:p>
          </p:txBody>
        </p:sp>
        <p:sp>
          <p:nvSpPr>
            <p:cNvPr id="96" name="TextBox 119"/>
            <p:cNvSpPr txBox="1">
              <a:spLocks noChangeArrowheads="1"/>
            </p:cNvSpPr>
            <p:nvPr/>
          </p:nvSpPr>
          <p:spPr bwMode="auto">
            <a:xfrm>
              <a:off x="4189412" y="3981450"/>
              <a:ext cx="3206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TX</a:t>
              </a:r>
            </a:p>
          </p:txBody>
        </p:sp>
        <p:sp>
          <p:nvSpPr>
            <p:cNvPr id="97" name="TextBox 120"/>
            <p:cNvSpPr txBox="1">
              <a:spLocks noChangeArrowheads="1"/>
            </p:cNvSpPr>
            <p:nvPr/>
          </p:nvSpPr>
          <p:spPr bwMode="auto">
            <a:xfrm>
              <a:off x="4391025" y="3451225"/>
              <a:ext cx="3365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OK</a:t>
              </a:r>
            </a:p>
          </p:txBody>
        </p:sp>
        <p:sp>
          <p:nvSpPr>
            <p:cNvPr id="98" name="TextBox 121"/>
            <p:cNvSpPr txBox="1">
              <a:spLocks noChangeArrowheads="1"/>
            </p:cNvSpPr>
            <p:nvPr/>
          </p:nvSpPr>
          <p:spPr bwMode="auto">
            <a:xfrm>
              <a:off x="2740025" y="2174876"/>
              <a:ext cx="30162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ID</a:t>
              </a:r>
            </a:p>
          </p:txBody>
        </p:sp>
        <p:sp>
          <p:nvSpPr>
            <p:cNvPr id="99" name="TextBox 123"/>
            <p:cNvSpPr txBox="1">
              <a:spLocks noChangeArrowheads="1"/>
            </p:cNvSpPr>
            <p:nvPr/>
          </p:nvSpPr>
          <p:spPr bwMode="auto">
            <a:xfrm>
              <a:off x="2095500" y="1936751"/>
              <a:ext cx="3333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OR</a:t>
              </a:r>
            </a:p>
          </p:txBody>
        </p:sp>
        <p:sp>
          <p:nvSpPr>
            <p:cNvPr id="100" name="TextBox 124"/>
            <p:cNvSpPr txBox="1">
              <a:spLocks noChangeArrowheads="1"/>
            </p:cNvSpPr>
            <p:nvPr/>
          </p:nvSpPr>
          <p:spPr bwMode="auto">
            <a:xfrm>
              <a:off x="2259012" y="1509713"/>
              <a:ext cx="36036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WA</a:t>
              </a:r>
            </a:p>
          </p:txBody>
        </p:sp>
        <p:sp>
          <p:nvSpPr>
            <p:cNvPr id="101" name="TextBox 125"/>
            <p:cNvSpPr txBox="1">
              <a:spLocks noChangeArrowheads="1"/>
            </p:cNvSpPr>
            <p:nvPr/>
          </p:nvSpPr>
          <p:spPr bwMode="auto">
            <a:xfrm>
              <a:off x="1938337" y="3022601"/>
              <a:ext cx="32543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dirty="0" smtClean="0">
                  <a:latin typeface="+mj-lt"/>
                  <a:cs typeface="Tahoma" panose="020B0604030504040204" pitchFamily="34" charset="0"/>
                </a:rPr>
                <a:t>CA</a:t>
              </a:r>
            </a:p>
          </p:txBody>
        </p:sp>
        <p:sp>
          <p:nvSpPr>
            <p:cNvPr id="102" name="TextBox 126"/>
            <p:cNvSpPr txBox="1">
              <a:spLocks noChangeArrowheads="1"/>
            </p:cNvSpPr>
            <p:nvPr/>
          </p:nvSpPr>
          <p:spPr bwMode="auto">
            <a:xfrm>
              <a:off x="2781300" y="3411537"/>
              <a:ext cx="320675" cy="215900"/>
            </a:xfrm>
            <a:prstGeom prst="rect">
              <a:avLst/>
            </a:prstGeom>
            <a:grp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AZ</a:t>
              </a:r>
            </a:p>
          </p:txBody>
        </p:sp>
        <p:sp>
          <p:nvSpPr>
            <p:cNvPr id="103" name="TextBox 127"/>
            <p:cNvSpPr txBox="1">
              <a:spLocks noChangeArrowheads="1"/>
            </p:cNvSpPr>
            <p:nvPr/>
          </p:nvSpPr>
          <p:spPr bwMode="auto">
            <a:xfrm>
              <a:off x="3427412" y="3541712"/>
              <a:ext cx="357188" cy="215900"/>
            </a:xfrm>
            <a:prstGeom prst="rect">
              <a:avLst/>
            </a:prstGeom>
            <a:grp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NM</a:t>
              </a:r>
            </a:p>
          </p:txBody>
        </p:sp>
        <p:sp>
          <p:nvSpPr>
            <p:cNvPr id="104" name="TextBox 128"/>
            <p:cNvSpPr txBox="1">
              <a:spLocks noChangeArrowheads="1"/>
            </p:cNvSpPr>
            <p:nvPr/>
          </p:nvSpPr>
          <p:spPr bwMode="auto">
            <a:xfrm>
              <a:off x="3511550" y="2928938"/>
              <a:ext cx="328612" cy="215900"/>
            </a:xfrm>
            <a:prstGeom prst="rect">
              <a:avLst/>
            </a:prstGeom>
            <a:grp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CO</a:t>
              </a:r>
            </a:p>
          </p:txBody>
        </p:sp>
        <p:sp>
          <p:nvSpPr>
            <p:cNvPr id="105" name="TextBox 129"/>
            <p:cNvSpPr txBox="1">
              <a:spLocks noChangeArrowheads="1"/>
            </p:cNvSpPr>
            <p:nvPr/>
          </p:nvSpPr>
          <p:spPr bwMode="auto">
            <a:xfrm>
              <a:off x="3355975" y="2362201"/>
              <a:ext cx="3540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WY</a:t>
              </a:r>
            </a:p>
          </p:txBody>
        </p:sp>
        <p:sp>
          <p:nvSpPr>
            <p:cNvPr id="106" name="TextBox 130"/>
            <p:cNvSpPr txBox="1">
              <a:spLocks noChangeArrowheads="1"/>
            </p:cNvSpPr>
            <p:nvPr/>
          </p:nvSpPr>
          <p:spPr bwMode="auto">
            <a:xfrm>
              <a:off x="3276600" y="1704560"/>
              <a:ext cx="388289"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MT</a:t>
              </a:r>
            </a:p>
            <a:p>
              <a:pPr eaLnBrk="1" hangingPunct="1">
                <a:spcBef>
                  <a:spcPct val="0"/>
                </a:spcBef>
                <a:buClrTx/>
                <a:buFontTx/>
                <a:buNone/>
                <a:defRPr/>
              </a:pPr>
              <a:r>
                <a:rPr lang="en-US" altLang="en-US" sz="800" dirty="0" smtClean="0">
                  <a:latin typeface="+mj-lt"/>
                  <a:cs typeface="Tahoma" panose="020B0604030504040204" pitchFamily="34" charset="0"/>
                </a:rPr>
                <a:t>20%</a:t>
              </a:r>
            </a:p>
          </p:txBody>
        </p:sp>
        <p:sp>
          <p:nvSpPr>
            <p:cNvPr id="107" name="TextBox 132"/>
            <p:cNvSpPr txBox="1">
              <a:spLocks noChangeArrowheads="1"/>
            </p:cNvSpPr>
            <p:nvPr/>
          </p:nvSpPr>
          <p:spPr bwMode="auto">
            <a:xfrm>
              <a:off x="4116387" y="2184401"/>
              <a:ext cx="31908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SD</a:t>
              </a:r>
            </a:p>
          </p:txBody>
        </p:sp>
        <p:sp>
          <p:nvSpPr>
            <p:cNvPr id="108" name="TextBox 133"/>
            <p:cNvSpPr txBox="1">
              <a:spLocks noChangeArrowheads="1"/>
            </p:cNvSpPr>
            <p:nvPr/>
          </p:nvSpPr>
          <p:spPr bwMode="auto">
            <a:xfrm>
              <a:off x="4833938" y="2549526"/>
              <a:ext cx="293688" cy="215900"/>
            </a:xfrm>
            <a:prstGeom prst="rect">
              <a:avLst/>
            </a:prstGeom>
            <a:grp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IA</a:t>
              </a:r>
            </a:p>
          </p:txBody>
        </p:sp>
        <p:sp>
          <p:nvSpPr>
            <p:cNvPr id="109" name="TextBox 134"/>
            <p:cNvSpPr txBox="1">
              <a:spLocks noChangeArrowheads="1"/>
            </p:cNvSpPr>
            <p:nvPr/>
          </p:nvSpPr>
          <p:spPr bwMode="auto">
            <a:xfrm>
              <a:off x="2862262" y="2779713"/>
              <a:ext cx="32543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UT</a:t>
              </a:r>
            </a:p>
          </p:txBody>
        </p:sp>
        <p:sp>
          <p:nvSpPr>
            <p:cNvPr id="110" name="TextBox 136"/>
            <p:cNvSpPr txBox="1">
              <a:spLocks noChangeArrowheads="1"/>
            </p:cNvSpPr>
            <p:nvPr/>
          </p:nvSpPr>
          <p:spPr bwMode="auto">
            <a:xfrm>
              <a:off x="4926013" y="3533775"/>
              <a:ext cx="325438" cy="215900"/>
            </a:xfrm>
            <a:prstGeom prst="rect">
              <a:avLst/>
            </a:prstGeom>
            <a:grp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AR</a:t>
              </a:r>
            </a:p>
          </p:txBody>
        </p:sp>
        <p:sp>
          <p:nvSpPr>
            <p:cNvPr id="111" name="TextBox 138"/>
            <p:cNvSpPr txBox="1">
              <a:spLocks noChangeArrowheads="1"/>
            </p:cNvSpPr>
            <p:nvPr/>
          </p:nvSpPr>
          <p:spPr bwMode="auto">
            <a:xfrm>
              <a:off x="5270501" y="3768725"/>
              <a:ext cx="336550" cy="338137"/>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MS</a:t>
              </a:r>
            </a:p>
            <a:p>
              <a:pPr algn="ctr" eaLnBrk="1" hangingPunct="1">
                <a:spcBef>
                  <a:spcPct val="0"/>
                </a:spcBef>
                <a:buClrTx/>
                <a:buFontTx/>
                <a:buNone/>
                <a:defRPr/>
              </a:pPr>
              <a:endParaRPr lang="en-US" altLang="en-US" sz="800" dirty="0" smtClean="0">
                <a:latin typeface="+mj-lt"/>
                <a:cs typeface="Tahoma" panose="020B0604030504040204" pitchFamily="34" charset="0"/>
              </a:endParaRPr>
            </a:p>
          </p:txBody>
        </p:sp>
        <p:sp>
          <p:nvSpPr>
            <p:cNvPr id="112" name="TextBox 139"/>
            <p:cNvSpPr txBox="1">
              <a:spLocks noChangeArrowheads="1"/>
            </p:cNvSpPr>
            <p:nvPr/>
          </p:nvSpPr>
          <p:spPr bwMode="auto">
            <a:xfrm>
              <a:off x="5661026" y="3781425"/>
              <a:ext cx="3159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AL</a:t>
              </a:r>
            </a:p>
          </p:txBody>
        </p:sp>
        <p:sp>
          <p:nvSpPr>
            <p:cNvPr id="113" name="TextBox 140"/>
            <p:cNvSpPr txBox="1">
              <a:spLocks noChangeArrowheads="1"/>
            </p:cNvSpPr>
            <p:nvPr/>
          </p:nvSpPr>
          <p:spPr bwMode="auto">
            <a:xfrm>
              <a:off x="4217987" y="2611438"/>
              <a:ext cx="33020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NE</a:t>
              </a:r>
            </a:p>
          </p:txBody>
        </p:sp>
        <p:sp>
          <p:nvSpPr>
            <p:cNvPr id="114" name="TextBox 141"/>
            <p:cNvSpPr txBox="1">
              <a:spLocks noChangeArrowheads="1"/>
            </p:cNvSpPr>
            <p:nvPr/>
          </p:nvSpPr>
          <p:spPr bwMode="auto">
            <a:xfrm>
              <a:off x="4275137" y="3049588"/>
              <a:ext cx="31273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KS</a:t>
              </a:r>
            </a:p>
          </p:txBody>
        </p:sp>
        <p:sp>
          <p:nvSpPr>
            <p:cNvPr id="115" name="Freeform 1132"/>
            <p:cNvSpPr>
              <a:spLocks/>
            </p:cNvSpPr>
            <p:nvPr/>
          </p:nvSpPr>
          <p:spPr bwMode="auto">
            <a:xfrm>
              <a:off x="4597400" y="1668463"/>
              <a:ext cx="725487" cy="798513"/>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rgbClr val="D9D9D9"/>
            </a:solidFill>
            <a:ln w="12700">
              <a:solidFill>
                <a:srgbClr val="FFFFFF"/>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16" name="TextBox 153"/>
            <p:cNvSpPr txBox="1">
              <a:spLocks noChangeArrowheads="1"/>
            </p:cNvSpPr>
            <p:nvPr/>
          </p:nvSpPr>
          <p:spPr bwMode="auto">
            <a:xfrm>
              <a:off x="2019300" y="3997325"/>
              <a:ext cx="3238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AK</a:t>
              </a:r>
            </a:p>
          </p:txBody>
        </p:sp>
        <p:sp>
          <p:nvSpPr>
            <p:cNvPr id="117" name="Freeform 1139"/>
            <p:cNvSpPr>
              <a:spLocks/>
            </p:cNvSpPr>
            <p:nvPr/>
          </p:nvSpPr>
          <p:spPr bwMode="auto">
            <a:xfrm>
              <a:off x="5011738" y="1978026"/>
              <a:ext cx="590550" cy="609600"/>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rgbClr val="70ACE2"/>
            </a:solidFill>
            <a:ln w="12700">
              <a:solidFill>
                <a:srgbClr val="D27770"/>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18" name="TextBox 115"/>
            <p:cNvSpPr txBox="1">
              <a:spLocks noChangeArrowheads="1"/>
            </p:cNvSpPr>
            <p:nvPr/>
          </p:nvSpPr>
          <p:spPr bwMode="auto">
            <a:xfrm>
              <a:off x="5154613" y="2144723"/>
              <a:ext cx="409129"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WI</a:t>
              </a:r>
            </a:p>
            <a:p>
              <a:pPr eaLnBrk="1" hangingPunct="1">
                <a:spcBef>
                  <a:spcPct val="0"/>
                </a:spcBef>
                <a:buClrTx/>
                <a:buFontTx/>
                <a:buNone/>
                <a:defRPr/>
              </a:pPr>
              <a:r>
                <a:rPr lang="en-US" altLang="en-US" sz="800" dirty="0" smtClean="0">
                  <a:latin typeface="+mj-lt"/>
                  <a:cs typeface="Tahoma" panose="020B0604030504040204" pitchFamily="34" charset="0"/>
                </a:rPr>
                <a:t>0.7%</a:t>
              </a:r>
            </a:p>
          </p:txBody>
        </p:sp>
        <p:sp>
          <p:nvSpPr>
            <p:cNvPr id="119" name="Freeform 1151"/>
            <p:cNvSpPr>
              <a:spLocks/>
            </p:cNvSpPr>
            <p:nvPr/>
          </p:nvSpPr>
          <p:spPr bwMode="auto">
            <a:xfrm>
              <a:off x="5867401" y="2552701"/>
              <a:ext cx="465137" cy="517525"/>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rgbClr val="70ACE2"/>
            </a:solidFill>
            <a:ln w="12700">
              <a:solidFill>
                <a:srgbClr val="D27770"/>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20" name="TextBox 102"/>
            <p:cNvSpPr txBox="1">
              <a:spLocks noChangeArrowheads="1"/>
            </p:cNvSpPr>
            <p:nvPr/>
          </p:nvSpPr>
          <p:spPr bwMode="auto">
            <a:xfrm>
              <a:off x="5921011" y="2648328"/>
              <a:ext cx="401114"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OH</a:t>
              </a:r>
            </a:p>
            <a:p>
              <a:pPr eaLnBrk="1" hangingPunct="1">
                <a:spcBef>
                  <a:spcPct val="0"/>
                </a:spcBef>
                <a:buClrTx/>
                <a:buFontTx/>
                <a:buNone/>
                <a:defRPr/>
              </a:pPr>
              <a:r>
                <a:rPr lang="en-US" altLang="en-US" sz="800" dirty="0" smtClean="0">
                  <a:latin typeface="+mj-lt"/>
                  <a:cs typeface="Tahoma" panose="020B0604030504040204" pitchFamily="34" charset="0"/>
                </a:rPr>
                <a:t>8.1%</a:t>
              </a:r>
            </a:p>
          </p:txBody>
        </p:sp>
        <p:sp>
          <p:nvSpPr>
            <p:cNvPr id="121" name="Freeform 1159"/>
            <p:cNvSpPr>
              <a:spLocks/>
            </p:cNvSpPr>
            <p:nvPr/>
          </p:nvSpPr>
          <p:spPr bwMode="auto">
            <a:xfrm>
              <a:off x="6303963" y="2454276"/>
              <a:ext cx="642938" cy="409575"/>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rgbClr val="70ACE2"/>
            </a:solidFill>
            <a:ln w="12700">
              <a:solidFill>
                <a:srgbClr val="D27770"/>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22" name="TextBox 105"/>
            <p:cNvSpPr txBox="1">
              <a:spLocks noChangeArrowheads="1"/>
            </p:cNvSpPr>
            <p:nvPr/>
          </p:nvSpPr>
          <p:spPr bwMode="auto">
            <a:xfrm>
              <a:off x="6421215" y="2467561"/>
              <a:ext cx="409129"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PA</a:t>
              </a:r>
            </a:p>
            <a:p>
              <a:pPr eaLnBrk="1" hangingPunct="1">
                <a:spcBef>
                  <a:spcPct val="0"/>
                </a:spcBef>
                <a:buClrTx/>
                <a:buFontTx/>
                <a:buNone/>
                <a:defRPr/>
              </a:pPr>
              <a:r>
                <a:rPr lang="en-US" altLang="en-US" sz="800" dirty="0" smtClean="0">
                  <a:latin typeface="+mj-lt"/>
                  <a:cs typeface="Tahoma" panose="020B0604030504040204" pitchFamily="34" charset="0"/>
                </a:rPr>
                <a:t>0.7%</a:t>
              </a:r>
            </a:p>
          </p:txBody>
        </p:sp>
        <p:sp>
          <p:nvSpPr>
            <p:cNvPr id="123" name="Freeform 1141"/>
            <p:cNvSpPr>
              <a:spLocks/>
            </p:cNvSpPr>
            <p:nvPr/>
          </p:nvSpPr>
          <p:spPr bwMode="auto">
            <a:xfrm>
              <a:off x="5568951" y="2636838"/>
              <a:ext cx="342900" cy="587375"/>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rgbClr val="70ACE2"/>
            </a:solidFill>
            <a:ln w="12700">
              <a:solidFill>
                <a:srgbClr val="D27770"/>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24" name="TextBox 113"/>
            <p:cNvSpPr txBox="1">
              <a:spLocks noChangeArrowheads="1"/>
            </p:cNvSpPr>
            <p:nvPr/>
          </p:nvSpPr>
          <p:spPr bwMode="auto">
            <a:xfrm>
              <a:off x="5573715" y="2706688"/>
              <a:ext cx="370653"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IN</a:t>
              </a:r>
            </a:p>
            <a:p>
              <a:pPr eaLnBrk="1" hangingPunct="1">
                <a:spcBef>
                  <a:spcPct val="0"/>
                </a:spcBef>
                <a:buClrTx/>
                <a:buFontTx/>
                <a:buNone/>
                <a:defRPr/>
              </a:pPr>
              <a:r>
                <a:rPr lang="en-US" altLang="en-US" sz="800" dirty="0" smtClean="0">
                  <a:latin typeface="+mj-lt"/>
                  <a:cs typeface="Tahoma" panose="020B0604030504040204" pitchFamily="34" charset="0"/>
                </a:rPr>
                <a:t>19%</a:t>
              </a:r>
            </a:p>
          </p:txBody>
        </p:sp>
        <p:sp>
          <p:nvSpPr>
            <p:cNvPr id="125" name="Freeform 1127"/>
            <p:cNvSpPr>
              <a:spLocks/>
            </p:cNvSpPr>
            <p:nvPr/>
          </p:nvSpPr>
          <p:spPr bwMode="auto">
            <a:xfrm>
              <a:off x="3921125" y="1671638"/>
              <a:ext cx="733425" cy="450850"/>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rgbClr val="70ACE2"/>
            </a:solidFill>
            <a:ln w="12700">
              <a:solidFill>
                <a:srgbClr val="D27770"/>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26" name="TextBox 131"/>
            <p:cNvSpPr txBox="1">
              <a:spLocks noChangeArrowheads="1"/>
            </p:cNvSpPr>
            <p:nvPr/>
          </p:nvSpPr>
          <p:spPr bwMode="auto">
            <a:xfrm>
              <a:off x="4116387" y="1731547"/>
              <a:ext cx="381876"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ND</a:t>
              </a:r>
            </a:p>
            <a:p>
              <a:pPr eaLnBrk="1" hangingPunct="1">
                <a:spcBef>
                  <a:spcPct val="0"/>
                </a:spcBef>
                <a:buClrTx/>
                <a:buFontTx/>
                <a:buNone/>
                <a:defRPr/>
              </a:pPr>
              <a:r>
                <a:rPr lang="en-US" altLang="en-US" sz="800" dirty="0" smtClean="0">
                  <a:latin typeface="+mj-lt"/>
                  <a:cs typeface="Tahoma" panose="020B0604030504040204" pitchFamily="34" charset="0"/>
                </a:rPr>
                <a:t>36%</a:t>
              </a:r>
            </a:p>
          </p:txBody>
        </p:sp>
        <p:sp>
          <p:nvSpPr>
            <p:cNvPr id="127" name="Freeform 1152"/>
            <p:cNvSpPr>
              <a:spLocks/>
            </p:cNvSpPr>
            <p:nvPr/>
          </p:nvSpPr>
          <p:spPr bwMode="auto">
            <a:xfrm>
              <a:off x="6162676" y="2736851"/>
              <a:ext cx="495300" cy="485775"/>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rgbClr val="70ACE2"/>
            </a:solidFill>
            <a:ln w="12700">
              <a:solidFill>
                <a:srgbClr val="D27770"/>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28" name="TextBox 103"/>
            <p:cNvSpPr txBox="1">
              <a:spLocks noChangeArrowheads="1"/>
            </p:cNvSpPr>
            <p:nvPr/>
          </p:nvSpPr>
          <p:spPr bwMode="auto">
            <a:xfrm>
              <a:off x="6160268" y="2879726"/>
              <a:ext cx="383478"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WV</a:t>
              </a:r>
            </a:p>
            <a:p>
              <a:pPr eaLnBrk="1" hangingPunct="1">
                <a:spcBef>
                  <a:spcPct val="0"/>
                </a:spcBef>
                <a:buClrTx/>
                <a:buFontTx/>
                <a:buNone/>
                <a:defRPr/>
              </a:pPr>
              <a:r>
                <a:rPr lang="en-US" altLang="en-US" sz="800" dirty="0" smtClean="0">
                  <a:latin typeface="+mj-lt"/>
                  <a:cs typeface="Tahoma" panose="020B0604030504040204" pitchFamily="34" charset="0"/>
                </a:rPr>
                <a:t>42%</a:t>
              </a:r>
            </a:p>
          </p:txBody>
        </p:sp>
        <p:sp>
          <p:nvSpPr>
            <p:cNvPr id="129" name="Freeform 1134"/>
            <p:cNvSpPr>
              <a:spLocks/>
            </p:cNvSpPr>
            <p:nvPr/>
          </p:nvSpPr>
          <p:spPr bwMode="auto">
            <a:xfrm>
              <a:off x="4733926" y="2851151"/>
              <a:ext cx="738187" cy="636587"/>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rgbClr val="70ACE2"/>
            </a:solidFill>
            <a:ln w="12700">
              <a:solidFill>
                <a:srgbClr val="D27770"/>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30" name="TextBox 137"/>
            <p:cNvSpPr txBox="1">
              <a:spLocks noChangeArrowheads="1"/>
            </p:cNvSpPr>
            <p:nvPr/>
          </p:nvSpPr>
          <p:spPr bwMode="auto">
            <a:xfrm>
              <a:off x="4887913" y="2964033"/>
              <a:ext cx="370653"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MO</a:t>
              </a:r>
            </a:p>
            <a:p>
              <a:pPr eaLnBrk="1" hangingPunct="1">
                <a:spcBef>
                  <a:spcPct val="0"/>
                </a:spcBef>
                <a:buClrTx/>
                <a:buFontTx/>
                <a:buNone/>
                <a:defRPr/>
              </a:pPr>
              <a:r>
                <a:rPr lang="en-US" altLang="en-US" sz="800" dirty="0" smtClean="0">
                  <a:latin typeface="+mj-lt"/>
                  <a:cs typeface="Tahoma" panose="020B0604030504040204" pitchFamily="34" charset="0"/>
                </a:rPr>
                <a:t>19%</a:t>
              </a:r>
            </a:p>
          </p:txBody>
        </p:sp>
        <p:sp>
          <p:nvSpPr>
            <p:cNvPr id="131" name="Freeform 1147"/>
            <p:cNvSpPr>
              <a:spLocks/>
            </p:cNvSpPr>
            <p:nvPr/>
          </p:nvSpPr>
          <p:spPr bwMode="auto">
            <a:xfrm>
              <a:off x="5705476" y="4105275"/>
              <a:ext cx="1004887" cy="754062"/>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rgbClr val="70ACE2"/>
            </a:solidFill>
            <a:ln w="12700">
              <a:solidFill>
                <a:srgbClr val="D27770"/>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32" name="TextBox 135"/>
            <p:cNvSpPr txBox="1">
              <a:spLocks noChangeArrowheads="1"/>
            </p:cNvSpPr>
            <p:nvPr/>
          </p:nvSpPr>
          <p:spPr bwMode="auto">
            <a:xfrm>
              <a:off x="6351591" y="4348162"/>
              <a:ext cx="397908"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FL</a:t>
              </a:r>
            </a:p>
            <a:p>
              <a:pPr eaLnBrk="1" hangingPunct="1">
                <a:spcBef>
                  <a:spcPct val="0"/>
                </a:spcBef>
                <a:buClrTx/>
                <a:buFontTx/>
                <a:buNone/>
                <a:defRPr/>
              </a:pPr>
              <a:r>
                <a:rPr lang="en-US" altLang="en-US" sz="800" dirty="0" smtClean="0">
                  <a:latin typeface="+mj-lt"/>
                  <a:cs typeface="Tahoma" panose="020B0604030504040204" pitchFamily="34" charset="0"/>
                </a:rPr>
                <a:t>1.2%</a:t>
              </a:r>
            </a:p>
          </p:txBody>
        </p:sp>
        <p:sp>
          <p:nvSpPr>
            <p:cNvPr id="133" name="Freeform 1137"/>
            <p:cNvSpPr>
              <a:spLocks/>
            </p:cNvSpPr>
            <p:nvPr/>
          </p:nvSpPr>
          <p:spPr bwMode="auto">
            <a:xfrm>
              <a:off x="5251451" y="1889126"/>
              <a:ext cx="631825" cy="317500"/>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solidFill>
              <a:srgbClr val="70ACE2"/>
            </a:solidFill>
            <a:ln w="12700">
              <a:solidFill>
                <a:srgbClr val="D27770"/>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34" name="Freeform 1138"/>
            <p:cNvSpPr>
              <a:spLocks/>
            </p:cNvSpPr>
            <p:nvPr/>
          </p:nvSpPr>
          <p:spPr bwMode="auto">
            <a:xfrm>
              <a:off x="5657851" y="2085976"/>
              <a:ext cx="427037" cy="577850"/>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solidFill>
              <a:srgbClr val="70ACE2"/>
            </a:solidFill>
            <a:ln w="12700">
              <a:solidFill>
                <a:srgbClr val="D27770"/>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35" name="TextBox 114"/>
            <p:cNvSpPr txBox="1">
              <a:spLocks noChangeArrowheads="1"/>
            </p:cNvSpPr>
            <p:nvPr/>
          </p:nvSpPr>
          <p:spPr bwMode="auto">
            <a:xfrm>
              <a:off x="5674803" y="2276436"/>
              <a:ext cx="413939"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MI</a:t>
              </a:r>
            </a:p>
            <a:p>
              <a:pPr eaLnBrk="1" hangingPunct="1">
                <a:spcBef>
                  <a:spcPct val="0"/>
                </a:spcBef>
                <a:buClrTx/>
                <a:buFontTx/>
                <a:buNone/>
                <a:defRPr/>
              </a:pPr>
              <a:r>
                <a:rPr lang="en-US" altLang="en-US" sz="800" dirty="0" smtClean="0">
                  <a:latin typeface="+mj-lt"/>
                  <a:cs typeface="Tahoma" panose="020B0604030504040204" pitchFamily="34" charset="0"/>
                </a:rPr>
                <a:t>0.3%</a:t>
              </a:r>
            </a:p>
          </p:txBody>
        </p:sp>
        <p:sp>
          <p:nvSpPr>
            <p:cNvPr id="136" name="TextBox 116"/>
            <p:cNvSpPr txBox="1">
              <a:spLocks noChangeArrowheads="1"/>
            </p:cNvSpPr>
            <p:nvPr/>
          </p:nvSpPr>
          <p:spPr bwMode="auto">
            <a:xfrm>
              <a:off x="4679951" y="1987551"/>
              <a:ext cx="35718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MN</a:t>
              </a:r>
            </a:p>
          </p:txBody>
        </p:sp>
        <p:sp>
          <p:nvSpPr>
            <p:cNvPr id="137" name="Freeform 1119"/>
            <p:cNvSpPr>
              <a:spLocks/>
            </p:cNvSpPr>
            <p:nvPr/>
          </p:nvSpPr>
          <p:spPr bwMode="auto">
            <a:xfrm>
              <a:off x="2141537" y="2351088"/>
              <a:ext cx="711200" cy="1076325"/>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rgbClr val="D27770"/>
            </a:solidFill>
            <a:ln w="19050">
              <a:solidFill>
                <a:srgbClr val="70ACE2"/>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38" name="TextBox 122"/>
            <p:cNvSpPr txBox="1">
              <a:spLocks noChangeArrowheads="1"/>
            </p:cNvSpPr>
            <p:nvPr/>
          </p:nvSpPr>
          <p:spPr bwMode="auto">
            <a:xfrm>
              <a:off x="2266371" y="2561223"/>
              <a:ext cx="410733"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dirty="0" smtClean="0">
                  <a:latin typeface="+mj-lt"/>
                  <a:cs typeface="Tahoma" panose="020B0604030504040204" pitchFamily="34" charset="0"/>
                </a:rPr>
                <a:t>NV</a:t>
              </a:r>
            </a:p>
            <a:p>
              <a:pPr algn="just" eaLnBrk="1" hangingPunct="1">
                <a:spcBef>
                  <a:spcPct val="0"/>
                </a:spcBef>
                <a:buClrTx/>
                <a:buFontTx/>
                <a:buNone/>
                <a:defRPr/>
              </a:pPr>
              <a:r>
                <a:rPr lang="en-US" altLang="en-US" sz="800" dirty="0" smtClean="0">
                  <a:latin typeface="+mj-lt"/>
                  <a:cs typeface="Tahoma" panose="020B0604030504040204" pitchFamily="34" charset="0"/>
                </a:rPr>
                <a:t>2.4%</a:t>
              </a:r>
            </a:p>
          </p:txBody>
        </p:sp>
      </p:grpSp>
      <p:sp>
        <p:nvSpPr>
          <p:cNvPr id="139" name="TextBox 107"/>
          <p:cNvSpPr txBox="1">
            <a:spLocks noChangeArrowheads="1"/>
          </p:cNvSpPr>
          <p:nvPr/>
        </p:nvSpPr>
        <p:spPr bwMode="auto">
          <a:xfrm>
            <a:off x="2828496" y="5811883"/>
            <a:ext cx="327509" cy="276999"/>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1200" dirty="0" smtClean="0">
                <a:latin typeface="+mj-lt"/>
                <a:cs typeface="Tahoma" panose="020B0604030504040204" pitchFamily="34" charset="0"/>
              </a:rPr>
              <a:t>HI</a:t>
            </a:r>
          </a:p>
        </p:txBody>
      </p:sp>
      <p:sp>
        <p:nvSpPr>
          <p:cNvPr id="140" name="TextBox 139"/>
          <p:cNvSpPr txBox="1">
            <a:spLocks noChangeArrowheads="1"/>
          </p:cNvSpPr>
          <p:nvPr/>
        </p:nvSpPr>
        <p:spPr bwMode="auto">
          <a:xfrm>
            <a:off x="394067" y="2018915"/>
            <a:ext cx="84375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 typeface="Arial" charset="0"/>
              <a:buNone/>
            </a:pPr>
            <a:r>
              <a:rPr lang="en-US" altLang="en-US" sz="1100" b="1" dirty="0" smtClean="0">
                <a:solidFill>
                  <a:srgbClr val="187AD6"/>
                </a:solidFill>
                <a:latin typeface="Calibri Light" charset="0"/>
              </a:rPr>
              <a:t>    </a:t>
            </a:r>
            <a:r>
              <a:rPr lang="en-US" altLang="en-US" sz="1100" b="1" dirty="0" smtClean="0">
                <a:latin typeface="Calibri Light" charset="0"/>
              </a:rPr>
              <a:t> </a:t>
            </a:r>
            <a:r>
              <a:rPr lang="en-US" altLang="en-US" sz="1100" dirty="0" smtClean="0">
                <a:latin typeface="Calibri Light" charset="0"/>
              </a:rPr>
              <a:t>Clinton victory             Trump victory      </a:t>
            </a:r>
            <a:r>
              <a:rPr lang="en-US" altLang="en-US" sz="1100" b="1" dirty="0" smtClean="0">
                <a:solidFill>
                  <a:srgbClr val="70ACE2"/>
                </a:solidFill>
                <a:latin typeface="Calibri Light" charset="0"/>
              </a:rPr>
              <a:t>■</a:t>
            </a:r>
            <a:r>
              <a:rPr lang="en-US" altLang="en-US" sz="1100" b="1" dirty="0" smtClean="0">
                <a:latin typeface="Calibri Light" charset="0"/>
              </a:rPr>
              <a:t> </a:t>
            </a:r>
            <a:r>
              <a:rPr lang="en-US" altLang="en-US" sz="1100" dirty="0">
                <a:latin typeface="Calibri Light" charset="0"/>
              </a:rPr>
              <a:t>Democratic </a:t>
            </a:r>
            <a:r>
              <a:rPr lang="en-US" altLang="en-US" sz="1100" dirty="0" smtClean="0">
                <a:latin typeface="Calibri Light" charset="0"/>
              </a:rPr>
              <a:t>senator up for reelection </a:t>
            </a:r>
            <a:r>
              <a:rPr lang="en-US" altLang="en-US" sz="1100" b="1" dirty="0" smtClean="0">
                <a:solidFill>
                  <a:srgbClr val="D17770"/>
                </a:solidFill>
                <a:latin typeface="Calibri Light" charset="0"/>
              </a:rPr>
              <a:t>■</a:t>
            </a:r>
            <a:r>
              <a:rPr lang="en-US" altLang="en-US" sz="1100" b="1" dirty="0" smtClean="0">
                <a:latin typeface="Calibri Light" charset="0"/>
              </a:rPr>
              <a:t> </a:t>
            </a:r>
            <a:r>
              <a:rPr lang="en-US" altLang="en-US" sz="1100" dirty="0">
                <a:latin typeface="Calibri Light" charset="0"/>
              </a:rPr>
              <a:t>Republican </a:t>
            </a:r>
            <a:r>
              <a:rPr lang="en-US" altLang="en-US" sz="1100" dirty="0" smtClean="0">
                <a:latin typeface="Calibri Light" charset="0"/>
              </a:rPr>
              <a:t>senator up for reelection </a:t>
            </a:r>
            <a:r>
              <a:rPr lang="en-US" altLang="en-US" sz="1100" dirty="0">
                <a:latin typeface="Calibri Light" charset="0"/>
              </a:rPr>
              <a:t>	</a:t>
            </a:r>
          </a:p>
        </p:txBody>
      </p:sp>
      <p:sp>
        <p:nvSpPr>
          <p:cNvPr id="141" name="Rectangle 140"/>
          <p:cNvSpPr/>
          <p:nvPr/>
        </p:nvSpPr>
        <p:spPr>
          <a:xfrm>
            <a:off x="1697405" y="2088765"/>
            <a:ext cx="127000" cy="131763"/>
          </a:xfrm>
          <a:prstGeom prst="rect">
            <a:avLst/>
          </a:prstGeom>
          <a:noFill/>
          <a:ln w="19050">
            <a:solidFill>
              <a:srgbClr val="D2777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142" name="Rectangle 141"/>
          <p:cNvSpPr/>
          <p:nvPr/>
        </p:nvSpPr>
        <p:spPr>
          <a:xfrm>
            <a:off x="473442" y="2088765"/>
            <a:ext cx="127000" cy="131763"/>
          </a:xfrm>
          <a:prstGeom prst="rect">
            <a:avLst/>
          </a:prstGeom>
          <a:noFill/>
          <a:ln w="19050">
            <a:solidFill>
              <a:srgbClr val="70AC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cxnSp>
        <p:nvCxnSpPr>
          <p:cNvPr id="143" name="Straight Connector 142"/>
          <p:cNvCxnSpPr/>
          <p:nvPr/>
        </p:nvCxnSpPr>
        <p:spPr>
          <a:xfrm>
            <a:off x="2630980" y="2555597"/>
            <a:ext cx="316711" cy="525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1534434" y="2433805"/>
            <a:ext cx="1219577" cy="646331"/>
          </a:xfrm>
          <a:prstGeom prst="rect">
            <a:avLst/>
          </a:prstGeom>
          <a:solidFill>
            <a:schemeClr val="bg1"/>
          </a:solidFill>
          <a:ln>
            <a:solidFill>
              <a:srgbClr val="70ACE2"/>
            </a:solidFill>
          </a:ln>
        </p:spPr>
        <p:txBody>
          <a:bodyPr wrap="square" rtlCol="0">
            <a:spAutoFit/>
          </a:bodyPr>
          <a:lstStyle/>
          <a:p>
            <a:r>
              <a:rPr lang="en-US" sz="1200" dirty="0" smtClean="0"/>
              <a:t>Jon Tester (D) won in 2012 by 4%</a:t>
            </a:r>
            <a:endParaRPr lang="en-US" sz="1200" dirty="0"/>
          </a:p>
        </p:txBody>
      </p:sp>
      <p:cxnSp>
        <p:nvCxnSpPr>
          <p:cNvPr id="145" name="Straight Connector 144"/>
          <p:cNvCxnSpPr/>
          <p:nvPr/>
        </p:nvCxnSpPr>
        <p:spPr>
          <a:xfrm flipH="1" flipV="1">
            <a:off x="5076795" y="4533947"/>
            <a:ext cx="1850067" cy="625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6746240" y="5016795"/>
            <a:ext cx="1280160" cy="646331"/>
          </a:xfrm>
          <a:prstGeom prst="rect">
            <a:avLst/>
          </a:prstGeom>
          <a:solidFill>
            <a:schemeClr val="bg1"/>
          </a:solidFill>
          <a:ln>
            <a:solidFill>
              <a:srgbClr val="70ACE2"/>
            </a:solidFill>
          </a:ln>
        </p:spPr>
        <p:txBody>
          <a:bodyPr wrap="square" rtlCol="0">
            <a:spAutoFit/>
          </a:bodyPr>
          <a:lstStyle/>
          <a:p>
            <a:r>
              <a:rPr lang="en-US" sz="1200" dirty="0" smtClean="0"/>
              <a:t>Claire McCaskill (D) won in 2012 by 16%</a:t>
            </a:r>
            <a:endParaRPr lang="en-US" sz="1200" dirty="0"/>
          </a:p>
        </p:txBody>
      </p:sp>
      <p:cxnSp>
        <p:nvCxnSpPr>
          <p:cNvPr id="147" name="Straight Connector 146"/>
          <p:cNvCxnSpPr/>
          <p:nvPr/>
        </p:nvCxnSpPr>
        <p:spPr>
          <a:xfrm>
            <a:off x="1309551" y="3525088"/>
            <a:ext cx="814170" cy="423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241172" y="3229814"/>
            <a:ext cx="1315390" cy="646331"/>
          </a:xfrm>
          <a:prstGeom prst="rect">
            <a:avLst/>
          </a:prstGeom>
          <a:solidFill>
            <a:schemeClr val="bg1"/>
          </a:solidFill>
          <a:ln>
            <a:solidFill>
              <a:srgbClr val="D27770"/>
            </a:solidFill>
          </a:ln>
        </p:spPr>
        <p:txBody>
          <a:bodyPr wrap="square" rtlCol="0">
            <a:spAutoFit/>
          </a:bodyPr>
          <a:lstStyle/>
          <a:p>
            <a:pPr algn="r"/>
            <a:r>
              <a:rPr lang="en-US" sz="1200" dirty="0" smtClean="0"/>
              <a:t>Dean Heller (R) won in 2012 by 1.2%</a:t>
            </a:r>
            <a:endParaRPr lang="en-US" sz="1200" dirty="0"/>
          </a:p>
        </p:txBody>
      </p:sp>
      <p:cxnSp>
        <p:nvCxnSpPr>
          <p:cNvPr id="149" name="Straight Connector 148"/>
          <p:cNvCxnSpPr/>
          <p:nvPr/>
        </p:nvCxnSpPr>
        <p:spPr>
          <a:xfrm>
            <a:off x="3712210" y="2651810"/>
            <a:ext cx="234052" cy="5350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3070661" y="2266180"/>
            <a:ext cx="1314709" cy="646331"/>
          </a:xfrm>
          <a:prstGeom prst="rect">
            <a:avLst/>
          </a:prstGeom>
          <a:solidFill>
            <a:schemeClr val="bg1"/>
          </a:solidFill>
          <a:ln>
            <a:solidFill>
              <a:srgbClr val="70ACE2"/>
            </a:solidFill>
          </a:ln>
        </p:spPr>
        <p:txBody>
          <a:bodyPr wrap="square" rtlCol="0">
            <a:spAutoFit/>
          </a:bodyPr>
          <a:lstStyle/>
          <a:p>
            <a:r>
              <a:rPr lang="en-US" sz="1200" dirty="0" smtClean="0"/>
              <a:t>Heidi Heitkamp (D) won in 2012 by 0.9%</a:t>
            </a:r>
            <a:endParaRPr lang="en-US" sz="1200" dirty="0"/>
          </a:p>
        </p:txBody>
      </p:sp>
      <p:cxnSp>
        <p:nvCxnSpPr>
          <p:cNvPr id="151" name="Straight Connector 150"/>
          <p:cNvCxnSpPr/>
          <p:nvPr/>
        </p:nvCxnSpPr>
        <p:spPr>
          <a:xfrm flipH="1">
            <a:off x="5669720" y="3004281"/>
            <a:ext cx="1674611" cy="1118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7142272" y="2879880"/>
            <a:ext cx="1352332" cy="646331"/>
          </a:xfrm>
          <a:prstGeom prst="rect">
            <a:avLst/>
          </a:prstGeom>
          <a:solidFill>
            <a:schemeClr val="bg1"/>
          </a:solidFill>
          <a:ln>
            <a:solidFill>
              <a:srgbClr val="70ACE2"/>
            </a:solidFill>
          </a:ln>
        </p:spPr>
        <p:txBody>
          <a:bodyPr wrap="square" rtlCol="0">
            <a:spAutoFit/>
          </a:bodyPr>
          <a:lstStyle/>
          <a:p>
            <a:r>
              <a:rPr lang="en-US" sz="1200" dirty="0" smtClean="0"/>
              <a:t>Joe Donnelly (D) won in 2012 by 5.7%</a:t>
            </a:r>
            <a:endParaRPr lang="en-US" sz="1200" dirty="0"/>
          </a:p>
        </p:txBody>
      </p:sp>
      <p:cxnSp>
        <p:nvCxnSpPr>
          <p:cNvPr id="153" name="Straight Connector 152"/>
          <p:cNvCxnSpPr/>
          <p:nvPr/>
        </p:nvCxnSpPr>
        <p:spPr>
          <a:xfrm flipH="1">
            <a:off x="6036369" y="3678611"/>
            <a:ext cx="1456778" cy="39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7337851" y="3463654"/>
            <a:ext cx="1371600" cy="646331"/>
          </a:xfrm>
          <a:prstGeom prst="rect">
            <a:avLst/>
          </a:prstGeom>
          <a:solidFill>
            <a:schemeClr val="bg1"/>
          </a:solidFill>
          <a:ln>
            <a:solidFill>
              <a:srgbClr val="70ACE2"/>
            </a:solidFill>
          </a:ln>
        </p:spPr>
        <p:txBody>
          <a:bodyPr wrap="square" rtlCol="0">
            <a:spAutoFit/>
          </a:bodyPr>
          <a:lstStyle/>
          <a:p>
            <a:r>
              <a:rPr lang="en-US" sz="1200" dirty="0" smtClean="0"/>
              <a:t>Sherrod Brown (D) won in 2012 by 6.0%</a:t>
            </a:r>
            <a:endParaRPr lang="en-US" sz="1200" dirty="0"/>
          </a:p>
        </p:txBody>
      </p:sp>
      <p:cxnSp>
        <p:nvCxnSpPr>
          <p:cNvPr id="155" name="Straight Connector 154"/>
          <p:cNvCxnSpPr/>
          <p:nvPr/>
        </p:nvCxnSpPr>
        <p:spPr>
          <a:xfrm flipH="1" flipV="1">
            <a:off x="6293367" y="4327575"/>
            <a:ext cx="1044484" cy="350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7152263" y="4520089"/>
            <a:ext cx="1280160" cy="646331"/>
          </a:xfrm>
          <a:prstGeom prst="rect">
            <a:avLst/>
          </a:prstGeom>
          <a:solidFill>
            <a:schemeClr val="bg1"/>
          </a:solidFill>
          <a:ln>
            <a:solidFill>
              <a:srgbClr val="70ACE2"/>
            </a:solidFill>
          </a:ln>
        </p:spPr>
        <p:txBody>
          <a:bodyPr wrap="square" rtlCol="0">
            <a:spAutoFit/>
          </a:bodyPr>
          <a:lstStyle/>
          <a:p>
            <a:r>
              <a:rPr lang="en-US" sz="1200" dirty="0" smtClean="0"/>
              <a:t>Joe Manchin (D) won in 2012 by 14%</a:t>
            </a:r>
            <a:endParaRPr lang="en-US" sz="1200" dirty="0"/>
          </a:p>
        </p:txBody>
      </p:sp>
      <p:cxnSp>
        <p:nvCxnSpPr>
          <p:cNvPr id="158" name="Straight Connector 157"/>
          <p:cNvCxnSpPr/>
          <p:nvPr/>
        </p:nvCxnSpPr>
        <p:spPr>
          <a:xfrm flipH="1" flipV="1">
            <a:off x="6192370" y="5621846"/>
            <a:ext cx="717774" cy="68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848048" y="5532146"/>
            <a:ext cx="1280160" cy="646331"/>
          </a:xfrm>
          <a:prstGeom prst="rect">
            <a:avLst/>
          </a:prstGeom>
          <a:solidFill>
            <a:schemeClr val="bg1"/>
          </a:solidFill>
          <a:ln>
            <a:solidFill>
              <a:srgbClr val="70ACE2"/>
            </a:solidFill>
          </a:ln>
        </p:spPr>
        <p:txBody>
          <a:bodyPr wrap="square" rtlCol="0">
            <a:spAutoFit/>
          </a:bodyPr>
          <a:lstStyle/>
          <a:p>
            <a:r>
              <a:rPr lang="en-US" sz="1200" dirty="0" smtClean="0"/>
              <a:t>Bill Nelson (D) won in 2012 by 13%</a:t>
            </a:r>
            <a:endParaRPr lang="en-US" sz="1200" dirty="0"/>
          </a:p>
        </p:txBody>
      </p:sp>
      <p:cxnSp>
        <p:nvCxnSpPr>
          <p:cNvPr id="163" name="Straight Connector 162"/>
          <p:cNvCxnSpPr/>
          <p:nvPr/>
        </p:nvCxnSpPr>
        <p:spPr>
          <a:xfrm flipH="1" flipV="1">
            <a:off x="6610737" y="3987878"/>
            <a:ext cx="882410" cy="146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7242890" y="3960586"/>
            <a:ext cx="1371600" cy="646331"/>
          </a:xfrm>
          <a:prstGeom prst="rect">
            <a:avLst/>
          </a:prstGeom>
          <a:solidFill>
            <a:schemeClr val="bg1"/>
          </a:solidFill>
          <a:ln>
            <a:solidFill>
              <a:srgbClr val="70ACE2"/>
            </a:solidFill>
          </a:ln>
        </p:spPr>
        <p:txBody>
          <a:bodyPr wrap="square" rtlCol="0">
            <a:spAutoFit/>
          </a:bodyPr>
          <a:lstStyle/>
          <a:p>
            <a:r>
              <a:rPr lang="en-US" sz="1200" dirty="0" smtClean="0"/>
              <a:t>Bob Casey, Jr. (D) won in 2012 by 9.1%</a:t>
            </a:r>
            <a:endParaRPr lang="en-US" sz="1200" dirty="0"/>
          </a:p>
        </p:txBody>
      </p:sp>
      <p:sp>
        <p:nvSpPr>
          <p:cNvPr id="170" name="Rectangle 14"/>
          <p:cNvSpPr>
            <a:spLocks noChangeArrowheads="1"/>
          </p:cNvSpPr>
          <p:nvPr/>
        </p:nvSpPr>
        <p:spPr bwMode="auto">
          <a:xfrm>
            <a:off x="419100" y="1792165"/>
            <a:ext cx="6791894" cy="21544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smtClean="0">
                <a:solidFill>
                  <a:schemeClr val="tx1">
                    <a:lumMod val="50000"/>
                    <a:lumOff val="50000"/>
                  </a:schemeClr>
                </a:solidFill>
                <a:latin typeface="Verdana"/>
                <a:cs typeface="Verdana"/>
              </a:rPr>
              <a:t>PERCENTS INSIDE THE STATE REPRESENT BY HOW MUCH THE OTHER PARTY’S PRESIDENTIAL CANDIDATE WON IN 2016</a:t>
            </a:r>
            <a:endParaRPr lang="en-US" altLang="en-US" sz="800" dirty="0">
              <a:solidFill>
                <a:schemeClr val="tx1">
                  <a:lumMod val="50000"/>
                  <a:lumOff val="50000"/>
                </a:schemeClr>
              </a:solidFill>
              <a:latin typeface="Verdana"/>
              <a:cs typeface="Verdana"/>
            </a:endParaRPr>
          </a:p>
        </p:txBody>
      </p:sp>
      <p:cxnSp>
        <p:nvCxnSpPr>
          <p:cNvPr id="181" name="Straight Connector 180"/>
          <p:cNvCxnSpPr/>
          <p:nvPr/>
        </p:nvCxnSpPr>
        <p:spPr>
          <a:xfrm flipH="1">
            <a:off x="5787156" y="2647306"/>
            <a:ext cx="1055000" cy="1102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5991999" y="2497983"/>
            <a:ext cx="1352332" cy="646331"/>
          </a:xfrm>
          <a:prstGeom prst="rect">
            <a:avLst/>
          </a:prstGeom>
          <a:solidFill>
            <a:schemeClr val="bg1"/>
          </a:solidFill>
          <a:ln>
            <a:solidFill>
              <a:srgbClr val="70ACE2"/>
            </a:solidFill>
          </a:ln>
        </p:spPr>
        <p:txBody>
          <a:bodyPr wrap="square" rtlCol="0">
            <a:spAutoFit/>
          </a:bodyPr>
          <a:lstStyle/>
          <a:p>
            <a:r>
              <a:rPr lang="en-US" sz="1200" dirty="0" smtClean="0"/>
              <a:t>Debbie Stabenow (D) won in 2012 by 21%</a:t>
            </a:r>
            <a:endParaRPr lang="en-US" sz="1200" dirty="0"/>
          </a:p>
        </p:txBody>
      </p:sp>
      <p:cxnSp>
        <p:nvCxnSpPr>
          <p:cNvPr id="185" name="Straight Connector 184"/>
          <p:cNvCxnSpPr/>
          <p:nvPr/>
        </p:nvCxnSpPr>
        <p:spPr>
          <a:xfrm>
            <a:off x="4970256" y="2694944"/>
            <a:ext cx="90911" cy="746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4506219" y="2566617"/>
            <a:ext cx="1352332" cy="646331"/>
          </a:xfrm>
          <a:prstGeom prst="rect">
            <a:avLst/>
          </a:prstGeom>
          <a:solidFill>
            <a:schemeClr val="bg1"/>
          </a:solidFill>
          <a:ln>
            <a:solidFill>
              <a:srgbClr val="70ACE2"/>
            </a:solidFill>
          </a:ln>
        </p:spPr>
        <p:txBody>
          <a:bodyPr wrap="square" rtlCol="0">
            <a:spAutoFit/>
          </a:bodyPr>
          <a:lstStyle/>
          <a:p>
            <a:r>
              <a:rPr lang="en-US" sz="1200" dirty="0" smtClean="0"/>
              <a:t>Tammy Baldwin (D) won in 2012 by 5.6%</a:t>
            </a:r>
            <a:endParaRPr lang="en-US" sz="1200" dirty="0"/>
          </a:p>
        </p:txBody>
      </p:sp>
    </p:spTree>
    <p:extLst>
      <p:ext uri="{BB962C8B-B14F-4D97-AF65-F5344CB8AC3E}">
        <p14:creationId xmlns:p14="http://schemas.microsoft.com/office/powerpoint/2010/main" val="385951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6"/>
          <p:cNvGraphicFramePr>
            <a:graphicFrameLocks/>
          </p:cNvGraphicFramePr>
          <p:nvPr>
            <p:extLst>
              <p:ext uri="{D42A27DB-BD31-4B8C-83A1-F6EECF244321}">
                <p14:modId xmlns:p14="http://schemas.microsoft.com/office/powerpoint/2010/main" val="2735906447"/>
              </p:ext>
            </p:extLst>
          </p:nvPr>
        </p:nvGraphicFramePr>
        <p:xfrm>
          <a:off x="319262" y="1850156"/>
          <a:ext cx="8407408" cy="365109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EFBC90E-502A-A54D-9BAE-6F74229062B0}" type="slidenum">
              <a:rPr lang="en-US" smtClean="0"/>
              <a:t>37</a:t>
            </a:fld>
            <a:endParaRPr lang="en-US" dirty="0"/>
          </a:p>
        </p:txBody>
      </p:sp>
      <p:sp>
        <p:nvSpPr>
          <p:cNvPr id="14"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January 17. 2018  </a:t>
            </a:r>
            <a:r>
              <a:rPr lang="en-US" sz="800" dirty="0" smtClean="0">
                <a:solidFill>
                  <a:schemeClr val="tx1">
                    <a:lumMod val="65000"/>
                    <a:lumOff val="35000"/>
                  </a:schemeClr>
                </a:solidFill>
              </a:rPr>
              <a:t>| </a:t>
            </a:r>
            <a:r>
              <a:rPr lang="en-US" sz="800" dirty="0" smtClean="0"/>
              <a:t> </a:t>
            </a:r>
            <a:r>
              <a:rPr lang="en-US" sz="700" dirty="0" smtClean="0"/>
              <a:t>Daniel Stublen</a:t>
            </a:r>
            <a:endParaRPr lang="en-US" sz="700" dirty="0">
              <a:latin typeface="Georgia"/>
              <a:cs typeface="Georgia"/>
            </a:endParaRPr>
          </a:p>
        </p:txBody>
      </p:sp>
      <p:sp>
        <p:nvSpPr>
          <p:cNvPr id="34" name="TextBox 13"/>
          <p:cNvSpPr txBox="1">
            <a:spLocks noChangeArrowheads="1"/>
          </p:cNvSpPr>
          <p:nvPr/>
        </p:nvSpPr>
        <p:spPr bwMode="auto">
          <a:xfrm>
            <a:off x="386675" y="2222322"/>
            <a:ext cx="48013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400" b="1" dirty="0">
                <a:solidFill>
                  <a:srgbClr val="6E88A9"/>
                </a:solidFill>
                <a:latin typeface="Verdana"/>
                <a:cs typeface="Verdana"/>
              </a:rPr>
              <a:t>■</a:t>
            </a:r>
            <a:r>
              <a:rPr lang="en-US" altLang="en-US" sz="1400" b="1" dirty="0">
                <a:latin typeface="Verdana"/>
                <a:cs typeface="Verdana"/>
              </a:rPr>
              <a:t> </a:t>
            </a:r>
            <a:r>
              <a:rPr lang="en-US" altLang="en-US" sz="1400" dirty="0" smtClean="0">
                <a:latin typeface="Verdana"/>
                <a:cs typeface="Verdana"/>
              </a:rPr>
              <a:t>Democrat held seats     </a:t>
            </a:r>
            <a:r>
              <a:rPr lang="en-US" altLang="en-US" sz="1400" b="1" dirty="0" smtClean="0">
                <a:solidFill>
                  <a:srgbClr val="D07E83"/>
                </a:solidFill>
                <a:latin typeface="Verdana"/>
                <a:cs typeface="Verdana"/>
              </a:rPr>
              <a:t>■</a:t>
            </a:r>
            <a:r>
              <a:rPr lang="en-US" altLang="en-US" sz="1400" b="1" dirty="0" smtClean="0">
                <a:latin typeface="Verdana"/>
                <a:cs typeface="Verdana"/>
              </a:rPr>
              <a:t> </a:t>
            </a:r>
            <a:r>
              <a:rPr lang="en-US" altLang="en-US" sz="1400" dirty="0" smtClean="0">
                <a:latin typeface="Verdana"/>
                <a:cs typeface="Verdana"/>
              </a:rPr>
              <a:t>Republican held seats</a:t>
            </a:r>
            <a:endParaRPr lang="en-US" altLang="en-US" sz="1400" dirty="0">
              <a:latin typeface="Verdana"/>
              <a:cs typeface="Verdana"/>
            </a:endParaRPr>
          </a:p>
        </p:txBody>
      </p:sp>
      <p:sp>
        <p:nvSpPr>
          <p:cNvPr id="41" name="Rectangle 14"/>
          <p:cNvSpPr>
            <a:spLocks noChangeArrowheads="1"/>
          </p:cNvSpPr>
          <p:nvPr/>
        </p:nvSpPr>
        <p:spPr bwMode="auto">
          <a:xfrm>
            <a:off x="410746" y="3179608"/>
            <a:ext cx="2824227" cy="20005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700" dirty="0" smtClean="0">
                <a:solidFill>
                  <a:schemeClr val="tx1">
                    <a:lumMod val="50000"/>
                    <a:lumOff val="50000"/>
                  </a:schemeClr>
                </a:solidFill>
                <a:latin typeface="Verdana"/>
                <a:cs typeface="Verdana"/>
              </a:rPr>
              <a:t>2017-2018 HOUSE RACES</a:t>
            </a:r>
            <a:endParaRPr lang="en-US" altLang="en-US" sz="700" dirty="0">
              <a:solidFill>
                <a:schemeClr val="tx1">
                  <a:lumMod val="50000"/>
                  <a:lumOff val="50000"/>
                </a:schemeClr>
              </a:solidFill>
              <a:latin typeface="Verdana"/>
              <a:cs typeface="Verdana"/>
            </a:endParaRPr>
          </a:p>
        </p:txBody>
      </p:sp>
      <p:sp>
        <p:nvSpPr>
          <p:cNvPr id="44" name="Rectangle 14"/>
          <p:cNvSpPr>
            <a:spLocks noChangeArrowheads="1"/>
          </p:cNvSpPr>
          <p:nvPr/>
        </p:nvSpPr>
        <p:spPr bwMode="auto">
          <a:xfrm>
            <a:off x="447629" y="1924063"/>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latin typeface="Georgia"/>
                <a:cs typeface="Georgia"/>
              </a:rPr>
              <a:t>Cook Political Report ratings</a:t>
            </a:r>
            <a:endParaRPr lang="en-US" altLang="en-US" sz="1200" b="1" dirty="0">
              <a:latin typeface="Georgia"/>
              <a:cs typeface="Georgia"/>
            </a:endParaRPr>
          </a:p>
        </p:txBody>
      </p:sp>
      <p:sp>
        <p:nvSpPr>
          <p:cNvPr id="45" name="Title 1"/>
          <p:cNvSpPr txBox="1">
            <a:spLocks/>
          </p:cNvSpPr>
          <p:nvPr/>
        </p:nvSpPr>
        <p:spPr bwMode="auto">
          <a:xfrm>
            <a:off x="386675" y="539045"/>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algn="ctr"/>
            <a:r>
              <a:rPr lang="en-US" altLang="en-US" sz="3600" dirty="0" smtClean="0">
                <a:solidFill>
                  <a:srgbClr val="FFFFFF"/>
                </a:solidFill>
                <a:latin typeface="+mn-lt"/>
                <a:ea typeface="ＭＳ Ｐゴシック" charset="-128"/>
                <a:cs typeface="MS PGothic" charset="-128"/>
              </a:rPr>
              <a:t>Democrats Need 24 Seats</a:t>
            </a:r>
          </a:p>
          <a:p>
            <a:pPr algn="ctr"/>
            <a:r>
              <a:rPr lang="en-US" altLang="en-US" sz="3600" dirty="0" smtClean="0">
                <a:solidFill>
                  <a:srgbClr val="FFFFFF"/>
                </a:solidFill>
                <a:latin typeface="+mn-lt"/>
                <a:ea typeface="ＭＳ Ｐゴシック" charset="-128"/>
                <a:cs typeface="MS PGothic" charset="-128"/>
              </a:rPr>
              <a:t>38 Seats are “Toss-Ups” or Better</a:t>
            </a:r>
            <a:endParaRPr lang="en-US" altLang="en-US" sz="3600" dirty="0">
              <a:solidFill>
                <a:srgbClr val="FFFFFF"/>
              </a:solidFill>
              <a:latin typeface="+mn-lt"/>
              <a:ea typeface="ＭＳ Ｐゴシック" charset="-128"/>
              <a:cs typeface="MS PGothic" charset="-128"/>
            </a:endParaRPr>
          </a:p>
        </p:txBody>
      </p:sp>
      <p:sp>
        <p:nvSpPr>
          <p:cNvPr id="47"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smtClean="0">
                <a:solidFill>
                  <a:schemeClr val="tx1">
                    <a:lumMod val="50000"/>
                    <a:lumOff val="50000"/>
                  </a:schemeClr>
                </a:solidFill>
                <a:latin typeface="Georgia"/>
                <a:cs typeface="Georgia"/>
              </a:rPr>
              <a:t>Source: Cook Political Report.</a:t>
            </a:r>
            <a:endParaRPr lang="en-US" sz="700" dirty="0">
              <a:solidFill>
                <a:schemeClr val="tx1">
                  <a:lumMod val="50000"/>
                  <a:lumOff val="50000"/>
                </a:schemeClr>
              </a:solidFill>
              <a:latin typeface="Georgia"/>
              <a:cs typeface="Georgia"/>
            </a:endParaRPr>
          </a:p>
        </p:txBody>
      </p:sp>
      <p:sp>
        <p:nvSpPr>
          <p:cNvPr id="23" name="TextBox 2"/>
          <p:cNvSpPr txBox="1">
            <a:spLocks noChangeArrowheads="1"/>
          </p:cNvSpPr>
          <p:nvPr/>
        </p:nvSpPr>
        <p:spPr bwMode="auto">
          <a:xfrm>
            <a:off x="447629" y="5427965"/>
            <a:ext cx="1538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a:lnSpc>
                <a:spcPct val="100000"/>
              </a:lnSpc>
              <a:spcBef>
                <a:spcPct val="0"/>
              </a:spcBef>
              <a:buNone/>
            </a:pPr>
            <a:r>
              <a:rPr lang="en-US" altLang="en-US" sz="1400" b="1" dirty="0" smtClean="0">
                <a:latin typeface="+mn-lt"/>
              </a:rPr>
              <a:t>Likely Democrat</a:t>
            </a:r>
          </a:p>
          <a:p>
            <a:pPr algn="ctr" eaLnBrk="1" hangingPunct="1">
              <a:lnSpc>
                <a:spcPct val="100000"/>
              </a:lnSpc>
              <a:spcBef>
                <a:spcPct val="0"/>
              </a:spcBef>
              <a:buFontTx/>
              <a:buNone/>
            </a:pPr>
            <a:endParaRPr lang="en-US" altLang="en-US" sz="1400" b="1" dirty="0" smtClean="0">
              <a:solidFill>
                <a:srgbClr val="1D7AD7"/>
              </a:solidFill>
              <a:latin typeface="+mn-lt"/>
            </a:endParaRPr>
          </a:p>
        </p:txBody>
      </p:sp>
      <p:sp>
        <p:nvSpPr>
          <p:cNvPr id="24" name="TextBox 23"/>
          <p:cNvSpPr txBox="1">
            <a:spLocks noChangeArrowheads="1"/>
          </p:cNvSpPr>
          <p:nvPr/>
        </p:nvSpPr>
        <p:spPr bwMode="auto">
          <a:xfrm>
            <a:off x="2078653" y="5427965"/>
            <a:ext cx="16531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eaLnBrk="1" hangingPunct="1">
              <a:lnSpc>
                <a:spcPct val="100000"/>
              </a:lnSpc>
              <a:spcBef>
                <a:spcPct val="0"/>
              </a:spcBef>
              <a:buFontTx/>
              <a:buNone/>
            </a:pPr>
            <a:r>
              <a:rPr lang="en-US" altLang="en-US" sz="1400" b="1" dirty="0" smtClean="0">
                <a:latin typeface="+mn-lt"/>
              </a:rPr>
              <a:t>Lean Democrat</a:t>
            </a:r>
          </a:p>
        </p:txBody>
      </p:sp>
      <p:sp>
        <p:nvSpPr>
          <p:cNvPr id="25" name="TextBox 2"/>
          <p:cNvSpPr txBox="1">
            <a:spLocks noChangeArrowheads="1"/>
          </p:cNvSpPr>
          <p:nvPr/>
        </p:nvSpPr>
        <p:spPr bwMode="auto">
          <a:xfrm>
            <a:off x="5417298" y="5427965"/>
            <a:ext cx="1653189" cy="56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eaLnBrk="1" hangingPunct="1">
              <a:lnSpc>
                <a:spcPct val="110000"/>
              </a:lnSpc>
              <a:spcBef>
                <a:spcPct val="0"/>
              </a:spcBef>
              <a:buFontTx/>
              <a:buNone/>
            </a:pPr>
            <a:r>
              <a:rPr lang="en-US" altLang="en-US" sz="1400" b="1" dirty="0" smtClean="0">
                <a:latin typeface="+mn-lt"/>
              </a:rPr>
              <a:t>Lean Republican</a:t>
            </a:r>
          </a:p>
          <a:p>
            <a:pPr algn="ctr" eaLnBrk="1" hangingPunct="1">
              <a:lnSpc>
                <a:spcPct val="110000"/>
              </a:lnSpc>
              <a:spcBef>
                <a:spcPct val="0"/>
              </a:spcBef>
              <a:buFontTx/>
              <a:buNone/>
            </a:pPr>
            <a:endParaRPr lang="en-US" altLang="en-US" sz="1400" b="1" dirty="0" smtClean="0">
              <a:solidFill>
                <a:srgbClr val="AF282D"/>
              </a:solidFill>
              <a:latin typeface="+mn-lt"/>
            </a:endParaRPr>
          </a:p>
        </p:txBody>
      </p:sp>
      <p:sp>
        <p:nvSpPr>
          <p:cNvPr id="27" name="TextBox 2"/>
          <p:cNvSpPr txBox="1">
            <a:spLocks noChangeArrowheads="1"/>
          </p:cNvSpPr>
          <p:nvPr/>
        </p:nvSpPr>
        <p:spPr bwMode="auto">
          <a:xfrm>
            <a:off x="3742177" y="5427965"/>
            <a:ext cx="16531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a:lnSpc>
                <a:spcPct val="100000"/>
              </a:lnSpc>
              <a:spcBef>
                <a:spcPct val="0"/>
              </a:spcBef>
              <a:buNone/>
            </a:pPr>
            <a:r>
              <a:rPr lang="en-US" altLang="en-US" sz="1400" b="1" dirty="0" smtClean="0">
                <a:latin typeface="+mn-lt"/>
              </a:rPr>
              <a:t>Toss Up</a:t>
            </a:r>
          </a:p>
        </p:txBody>
      </p:sp>
      <p:sp>
        <p:nvSpPr>
          <p:cNvPr id="29" name="TextBox 2"/>
          <p:cNvSpPr txBox="1">
            <a:spLocks noChangeArrowheads="1"/>
          </p:cNvSpPr>
          <p:nvPr/>
        </p:nvSpPr>
        <p:spPr bwMode="auto">
          <a:xfrm>
            <a:off x="7102585" y="5427965"/>
            <a:ext cx="157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eaLnBrk="1" hangingPunct="1">
              <a:lnSpc>
                <a:spcPct val="100000"/>
              </a:lnSpc>
              <a:spcBef>
                <a:spcPts val="100"/>
              </a:spcBef>
              <a:buFontTx/>
              <a:buNone/>
            </a:pPr>
            <a:r>
              <a:rPr lang="en-US" altLang="en-US" sz="1400" b="1" dirty="0" smtClean="0">
                <a:latin typeface="+mn-lt"/>
              </a:rPr>
              <a:t>Likely Republican</a:t>
            </a:r>
          </a:p>
        </p:txBody>
      </p:sp>
      <p:sp>
        <p:nvSpPr>
          <p:cNvPr id="10" name="TextBox 9"/>
          <p:cNvSpPr txBox="1"/>
          <p:nvPr/>
        </p:nvSpPr>
        <p:spPr>
          <a:xfrm>
            <a:off x="447629" y="5928240"/>
            <a:ext cx="2638471" cy="230832"/>
          </a:xfrm>
          <a:prstGeom prst="rect">
            <a:avLst/>
          </a:prstGeom>
          <a:noFill/>
        </p:spPr>
        <p:txBody>
          <a:bodyPr wrap="square" rtlCol="0">
            <a:spAutoFit/>
          </a:bodyPr>
          <a:lstStyle/>
          <a:p>
            <a:r>
              <a:rPr lang="en-US" sz="900" i="1" dirty="0" smtClean="0">
                <a:latin typeface="+mj-lt"/>
              </a:rPr>
              <a:t>*Incumbent not seeking reelection</a:t>
            </a:r>
            <a:endParaRPr lang="en-US" sz="900" i="1" dirty="0">
              <a:latin typeface="+mj-lt"/>
            </a:endParaRPr>
          </a:p>
        </p:txBody>
      </p:sp>
    </p:spTree>
    <p:extLst>
      <p:ext uri="{BB962C8B-B14F-4D97-AF65-F5344CB8AC3E}">
        <p14:creationId xmlns:p14="http://schemas.microsoft.com/office/powerpoint/2010/main" val="2539330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704" y="1932990"/>
            <a:ext cx="9723817" cy="4489617"/>
          </a:xfrm>
          <a:prstGeom prst="rect">
            <a:avLst/>
          </a:prstGeom>
        </p:spPr>
      </p:pic>
      <p:sp>
        <p:nvSpPr>
          <p:cNvPr id="20" name="Title 1"/>
          <p:cNvSpPr txBox="1">
            <a:spLocks/>
          </p:cNvSpPr>
          <p:nvPr/>
        </p:nvSpPr>
        <p:spPr bwMode="auto">
          <a:xfrm>
            <a:off x="404807" y="602318"/>
            <a:ext cx="8407400" cy="57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a:lnSpc>
                <a:spcPct val="100000"/>
              </a:lnSpc>
              <a:defRPr/>
            </a:pPr>
            <a:r>
              <a:rPr lang="en-US" altLang="en-US" sz="2800" dirty="0">
                <a:solidFill>
                  <a:srgbClr val="FFFFFF"/>
                </a:solidFill>
              </a:rPr>
              <a:t>Why are Republicans worried about the midterms?</a:t>
            </a:r>
          </a:p>
        </p:txBody>
      </p:sp>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National Journal Research.</a:t>
            </a:r>
          </a:p>
        </p:txBody>
      </p:sp>
      <p:sp>
        <p:nvSpPr>
          <p:cNvPr id="6" name="Slide Number Placeholder 5"/>
          <p:cNvSpPr>
            <a:spLocks noGrp="1"/>
          </p:cNvSpPr>
          <p:nvPr>
            <p:ph type="sldNum" sz="quarter" idx="12"/>
          </p:nvPr>
        </p:nvSpPr>
        <p:spPr/>
        <p:txBody>
          <a:bodyPr/>
          <a:lstStyle/>
          <a:p>
            <a:fld id="{BEFBC90E-502A-A54D-9BAE-6F74229062B0}" type="slidenum">
              <a:rPr lang="en-US" smtClean="0"/>
              <a:pPr/>
              <a:t>38</a:t>
            </a:fld>
            <a:endParaRPr lang="en-US" dirty="0"/>
          </a:p>
        </p:txBody>
      </p:sp>
      <p:sp>
        <p:nvSpPr>
          <p:cNvPr id="21" name="TextBox 12"/>
          <p:cNvSpPr txBox="1">
            <a:spLocks noChangeArrowheads="1"/>
          </p:cNvSpPr>
          <p:nvPr/>
        </p:nvSpPr>
        <p:spPr bwMode="auto">
          <a:xfrm>
            <a:off x="7806233" y="311516"/>
            <a:ext cx="920445"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a:solidFill>
                  <a:schemeClr val="bg2">
                    <a:lumMod val="25000"/>
                  </a:schemeClr>
                </a:solidFill>
                <a:latin typeface="Verdana"/>
                <a:cs typeface="Verdana"/>
              </a:rPr>
              <a:t>2018 ELECTIONS</a:t>
            </a:r>
          </a:p>
        </p:txBody>
      </p:sp>
      <p:sp>
        <p:nvSpPr>
          <p:cNvPr id="7" name="TextBox 6">
            <a:extLst>
              <a:ext uri="{FF2B5EF4-FFF2-40B4-BE49-F238E27FC236}">
                <a16:creationId xmlns="" xmlns:a16="http://schemas.microsoft.com/office/drawing/2014/main" id="{FAD12053-6B70-444F-BB6C-CC62959608C4}"/>
              </a:ext>
            </a:extLst>
          </p:cNvPr>
          <p:cNvSpPr txBox="1"/>
          <p:nvPr/>
        </p:nvSpPr>
        <p:spPr>
          <a:xfrm>
            <a:off x="265411" y="4979857"/>
            <a:ext cx="3257234" cy="461665"/>
          </a:xfrm>
          <a:prstGeom prst="rect">
            <a:avLst/>
          </a:prstGeom>
          <a:solidFill>
            <a:schemeClr val="bg1">
              <a:lumMod val="95000"/>
            </a:schemeClr>
          </a:solidFill>
        </p:spPr>
        <p:txBody>
          <a:bodyPr wrap="square" rtlCol="0">
            <a:spAutoFit/>
          </a:bodyPr>
          <a:lstStyle/>
          <a:p>
            <a:pPr marL="171450" indent="-171450">
              <a:spcAft>
                <a:spcPts val="1100"/>
              </a:spcAft>
              <a:buFont typeface="Arial" panose="020B0604020202020204" pitchFamily="34" charset="0"/>
              <a:buChar char="•"/>
            </a:pPr>
            <a:r>
              <a:rPr lang="en-US" sz="1200" dirty="0" smtClean="0">
                <a:latin typeface="+mj-lt"/>
              </a:rPr>
              <a:t>Republicans </a:t>
            </a:r>
            <a:r>
              <a:rPr lang="en-US" sz="1200" dirty="0">
                <a:latin typeface="+mj-lt"/>
              </a:rPr>
              <a:t>who won by a smaller margin than the swing in PA-18 (R -8.5%)</a:t>
            </a:r>
          </a:p>
        </p:txBody>
      </p:sp>
      <p:sp>
        <p:nvSpPr>
          <p:cNvPr id="18" name="TextBox 17">
            <a:extLst>
              <a:ext uri="{FF2B5EF4-FFF2-40B4-BE49-F238E27FC236}">
                <a16:creationId xmlns="" xmlns:a16="http://schemas.microsoft.com/office/drawing/2014/main" id="{FAD12053-6B70-444F-BB6C-CC62959608C4}"/>
              </a:ext>
            </a:extLst>
          </p:cNvPr>
          <p:cNvSpPr txBox="1"/>
          <p:nvPr/>
        </p:nvSpPr>
        <p:spPr>
          <a:xfrm>
            <a:off x="3522645" y="3776045"/>
            <a:ext cx="1709904" cy="646331"/>
          </a:xfrm>
          <a:prstGeom prst="rect">
            <a:avLst/>
          </a:prstGeom>
          <a:solidFill>
            <a:schemeClr val="bg1">
              <a:lumMod val="95000"/>
            </a:schemeClr>
          </a:solidFill>
        </p:spPr>
        <p:txBody>
          <a:bodyPr wrap="square" rtlCol="0">
            <a:spAutoFit/>
          </a:bodyPr>
          <a:lstStyle/>
          <a:p>
            <a:pPr marL="171450" indent="-171450">
              <a:spcAft>
                <a:spcPts val="1100"/>
              </a:spcAft>
              <a:buFont typeface="Arial" panose="020B0604020202020204" pitchFamily="34" charset="0"/>
              <a:buChar char="•"/>
            </a:pPr>
            <a:r>
              <a:rPr lang="en-US" sz="1200" dirty="0">
                <a:latin typeface="+mj-lt"/>
              </a:rPr>
              <a:t>Republican districts where Trump won by 20% or less</a:t>
            </a:r>
          </a:p>
        </p:txBody>
      </p:sp>
      <p:sp>
        <p:nvSpPr>
          <p:cNvPr id="19" name="TextBox 18">
            <a:extLst>
              <a:ext uri="{FF2B5EF4-FFF2-40B4-BE49-F238E27FC236}">
                <a16:creationId xmlns="" xmlns:a16="http://schemas.microsoft.com/office/drawing/2014/main" id="{FAD12053-6B70-444F-BB6C-CC62959608C4}"/>
              </a:ext>
            </a:extLst>
          </p:cNvPr>
          <p:cNvSpPr txBox="1"/>
          <p:nvPr/>
        </p:nvSpPr>
        <p:spPr>
          <a:xfrm>
            <a:off x="6685707" y="3776045"/>
            <a:ext cx="1630876" cy="830997"/>
          </a:xfrm>
          <a:prstGeom prst="rect">
            <a:avLst/>
          </a:prstGeom>
          <a:solidFill>
            <a:schemeClr val="bg1">
              <a:lumMod val="95000"/>
            </a:schemeClr>
          </a:solidFill>
        </p:spPr>
        <p:txBody>
          <a:bodyPr wrap="square" rtlCol="0">
            <a:spAutoFit/>
          </a:bodyPr>
          <a:lstStyle/>
          <a:p>
            <a:pPr marL="171450" indent="-171450">
              <a:spcAft>
                <a:spcPts val="1100"/>
              </a:spcAft>
              <a:buFont typeface="Arial" panose="020B0604020202020204" pitchFamily="34" charset="0"/>
              <a:buChar char="•"/>
            </a:pPr>
            <a:r>
              <a:rPr lang="en-US" sz="1200" dirty="0">
                <a:latin typeface="+mj-lt"/>
              </a:rPr>
              <a:t>Republican districts that have a lower PVI than PA-18 (R+11)</a:t>
            </a:r>
          </a:p>
        </p:txBody>
      </p:sp>
      <p:sp>
        <p:nvSpPr>
          <p:cNvPr id="14" name="Title 1">
            <a:extLst>
              <a:ext uri="{FF2B5EF4-FFF2-40B4-BE49-F238E27FC236}">
                <a16:creationId xmlns="" xmlns:a16="http://schemas.microsoft.com/office/drawing/2014/main" id="{5873B3F0-46FB-4325-851B-E30AA167D907}"/>
              </a:ext>
            </a:extLst>
          </p:cNvPr>
          <p:cNvSpPr txBox="1">
            <a:spLocks/>
          </p:cNvSpPr>
          <p:nvPr/>
        </p:nvSpPr>
        <p:spPr bwMode="auto">
          <a:xfrm>
            <a:off x="265411" y="1556785"/>
            <a:ext cx="4476909" cy="105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a:lnSpc>
                <a:spcPct val="100000"/>
              </a:lnSpc>
              <a:defRPr/>
            </a:pPr>
            <a:r>
              <a:rPr lang="en-US" altLang="en-US" sz="1600" dirty="0"/>
              <a:t>House of </a:t>
            </a:r>
            <a:r>
              <a:rPr lang="en-US" altLang="en-US" sz="1600" dirty="0" smtClean="0"/>
              <a:t>Representatives</a:t>
            </a:r>
          </a:p>
          <a:p>
            <a:pPr marL="171450" indent="-171450">
              <a:lnSpc>
                <a:spcPct val="100000"/>
              </a:lnSpc>
              <a:buFont typeface="Arial" panose="020B0604020202020204" pitchFamily="34" charset="0"/>
              <a:buChar char="•"/>
              <a:defRPr/>
            </a:pPr>
            <a:r>
              <a:rPr lang="en-US" altLang="en-US" sz="1600" b="0" dirty="0" smtClean="0"/>
              <a:t>Current stats (3 vacancies):</a:t>
            </a:r>
          </a:p>
          <a:p>
            <a:pPr lvl="1">
              <a:lnSpc>
                <a:spcPct val="100000"/>
              </a:lnSpc>
              <a:defRPr/>
            </a:pPr>
            <a:r>
              <a:rPr lang="en-US" altLang="en-US" sz="1600" dirty="0" smtClean="0"/>
              <a:t>238 Republicans</a:t>
            </a:r>
          </a:p>
          <a:p>
            <a:pPr lvl="1">
              <a:lnSpc>
                <a:spcPct val="100000"/>
              </a:lnSpc>
              <a:defRPr/>
            </a:pPr>
            <a:r>
              <a:rPr lang="en-US" altLang="en-US" sz="1600" dirty="0" smtClean="0"/>
              <a:t>194 Democrats</a:t>
            </a:r>
            <a:endParaRPr lang="en-US" altLang="en-US" sz="1600" dirty="0"/>
          </a:p>
          <a:p>
            <a:pPr marL="169863" indent="-169863">
              <a:lnSpc>
                <a:spcPct val="100000"/>
              </a:lnSpc>
              <a:buFont typeface="Arial" panose="020B0604020202020204" pitchFamily="34" charset="0"/>
              <a:buChar char="•"/>
              <a:defRPr/>
            </a:pPr>
            <a:r>
              <a:rPr lang="en-US" altLang="en-US" sz="1600" b="0" dirty="0" smtClean="0"/>
              <a:t>Democrats need to gain </a:t>
            </a:r>
            <a:r>
              <a:rPr lang="en-US" altLang="en-US" sz="1600" dirty="0" smtClean="0"/>
              <a:t>23 seats </a:t>
            </a:r>
            <a:r>
              <a:rPr lang="en-US" altLang="en-US" sz="1600" b="0" dirty="0" smtClean="0"/>
              <a:t>to control the House</a:t>
            </a:r>
          </a:p>
        </p:txBody>
      </p:sp>
      <p:sp>
        <p:nvSpPr>
          <p:cNvPr id="12"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April 23, 2018  |  Daniel Stublen</a:t>
            </a:r>
            <a:endParaRPr lang="en-US" sz="700" dirty="0">
              <a:latin typeface="Georgia"/>
              <a:cs typeface="Georgia"/>
            </a:endParaRPr>
          </a:p>
        </p:txBody>
      </p:sp>
      <p:pic>
        <p:nvPicPr>
          <p:cNvPr id="13" name="Picture 12" descr="Logo-NJ-presentation_cen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Tree>
    <p:extLst>
      <p:ext uri="{BB962C8B-B14F-4D97-AF65-F5344CB8AC3E}">
        <p14:creationId xmlns:p14="http://schemas.microsoft.com/office/powerpoint/2010/main" val="2808585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Shape 1172"/>
          <p:cNvSpPr txBox="1">
            <a:spLocks noGrp="1"/>
          </p:cNvSpPr>
          <p:nvPr>
            <p:ph type="title"/>
          </p:nvPr>
        </p:nvSpPr>
        <p:spPr>
          <a:xfrm>
            <a:off x="228600" y="563709"/>
            <a:ext cx="8610599" cy="762000"/>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b="1" i="0" u="none" strike="noStrike" cap="none" dirty="0" smtClean="0">
                <a:ea typeface="Calibri"/>
                <a:cs typeface="Calibri"/>
                <a:sym typeface="Calibri"/>
              </a:rPr>
              <a:t>2018 </a:t>
            </a:r>
            <a:r>
              <a:rPr lang="en-US" b="1" i="0" u="none" strike="noStrike" cap="none" dirty="0">
                <a:ea typeface="Calibri"/>
                <a:cs typeface="Calibri"/>
                <a:sym typeface="Calibri"/>
              </a:rPr>
              <a:t>Governors</a:t>
            </a:r>
          </a:p>
        </p:txBody>
      </p:sp>
      <p:sp>
        <p:nvSpPr>
          <p:cNvPr id="1173" name="Shape 1173"/>
          <p:cNvSpPr txBox="1">
            <a:spLocks noGrp="1"/>
          </p:cNvSpPr>
          <p:nvPr>
            <p:ph type="body" idx="1"/>
          </p:nvPr>
        </p:nvSpPr>
        <p:spPr>
          <a:xfrm>
            <a:off x="228600" y="2192141"/>
            <a:ext cx="8610599" cy="3735440"/>
          </a:xfrm>
          <a:prstGeom prst="rect">
            <a:avLst/>
          </a:prstGeom>
          <a:noFill/>
          <a:ln>
            <a:noFill/>
          </a:ln>
        </p:spPr>
        <p:txBody>
          <a:bodyPr lIns="91425" tIns="45700" rIns="91425" bIns="45700" anchor="t" anchorCtr="0">
            <a:noAutofit/>
          </a:bodyPr>
          <a:lstStyle/>
          <a:p>
            <a:pPr>
              <a:spcBef>
                <a:spcPts val="480"/>
              </a:spcBef>
              <a:buClr>
                <a:schemeClr val="dk2"/>
              </a:buClr>
            </a:pPr>
            <a:r>
              <a:rPr lang="en-US" sz="3200" dirty="0" smtClean="0">
                <a:solidFill>
                  <a:srgbClr val="052E65"/>
                </a:solidFill>
                <a:ea typeface="Calibri"/>
                <a:cs typeface="Calibri"/>
                <a:sym typeface="Calibri"/>
              </a:rPr>
              <a:t>9</a:t>
            </a:r>
            <a:r>
              <a:rPr lang="en-US" sz="3200" b="0" i="0" u="none" strike="noStrike" cap="none" dirty="0" smtClean="0">
                <a:solidFill>
                  <a:srgbClr val="052E65"/>
                </a:solidFill>
                <a:ea typeface="Calibri"/>
                <a:cs typeface="Calibri"/>
                <a:sym typeface="Calibri"/>
              </a:rPr>
              <a:t> </a:t>
            </a:r>
            <a:r>
              <a:rPr lang="en-US" sz="3200" b="0" i="0" u="none" strike="noStrike" cap="none" dirty="0">
                <a:solidFill>
                  <a:srgbClr val="052E65"/>
                </a:solidFill>
                <a:ea typeface="Calibri"/>
                <a:cs typeface="Calibri"/>
                <a:sym typeface="Calibri"/>
              </a:rPr>
              <a:t>Democratic seats </a:t>
            </a:r>
            <a:r>
              <a:rPr lang="en-US" sz="3200" b="0" i="0" u="none" strike="noStrike" cap="none" dirty="0" smtClean="0">
                <a:solidFill>
                  <a:srgbClr val="052E65"/>
                </a:solidFill>
                <a:ea typeface="Calibri"/>
                <a:cs typeface="Calibri"/>
                <a:sym typeface="Calibri"/>
              </a:rPr>
              <a:t>(3 </a:t>
            </a:r>
            <a:r>
              <a:rPr lang="en-US" sz="3200" b="0" i="0" u="none" strike="noStrike" cap="none" dirty="0">
                <a:solidFill>
                  <a:srgbClr val="052E65"/>
                </a:solidFill>
                <a:ea typeface="Calibri"/>
                <a:cs typeface="Calibri"/>
                <a:sym typeface="Calibri"/>
              </a:rPr>
              <a:t>toss up</a:t>
            </a:r>
            <a:r>
              <a:rPr lang="en-US" sz="3200" b="0" i="0" u="none" strike="noStrike" cap="none" dirty="0" smtClean="0">
                <a:solidFill>
                  <a:srgbClr val="052E65"/>
                </a:solidFill>
                <a:ea typeface="Calibri"/>
                <a:cs typeface="Calibri"/>
                <a:sym typeface="Calibri"/>
              </a:rPr>
              <a:t>)</a:t>
            </a:r>
          </a:p>
          <a:p>
            <a:pPr>
              <a:spcBef>
                <a:spcPts val="480"/>
              </a:spcBef>
              <a:buClr>
                <a:schemeClr val="dk2"/>
              </a:buClr>
            </a:pPr>
            <a:endParaRPr lang="en-US" sz="1800" b="0" i="0" u="none" strike="noStrike" cap="none" dirty="0" smtClean="0">
              <a:solidFill>
                <a:srgbClr val="052E65"/>
              </a:solidFill>
              <a:ea typeface="Calibri"/>
              <a:cs typeface="Calibri"/>
              <a:sym typeface="Calibri"/>
            </a:endParaRPr>
          </a:p>
          <a:p>
            <a:pPr>
              <a:spcBef>
                <a:spcPts val="480"/>
              </a:spcBef>
              <a:buClr>
                <a:schemeClr val="dk2"/>
              </a:buClr>
            </a:pPr>
            <a:r>
              <a:rPr lang="en-US" sz="3200" b="0" i="0" u="none" strike="noStrike" cap="none" dirty="0" smtClean="0">
                <a:solidFill>
                  <a:srgbClr val="052E65"/>
                </a:solidFill>
                <a:ea typeface="Calibri"/>
                <a:cs typeface="Calibri"/>
                <a:sym typeface="Calibri"/>
              </a:rPr>
              <a:t>2</a:t>
            </a:r>
            <a:r>
              <a:rPr lang="en-US" sz="3200" dirty="0" smtClean="0">
                <a:solidFill>
                  <a:srgbClr val="052E65"/>
                </a:solidFill>
                <a:ea typeface="Calibri"/>
                <a:cs typeface="Calibri"/>
                <a:sym typeface="Calibri"/>
              </a:rPr>
              <a:t>6</a:t>
            </a:r>
            <a:r>
              <a:rPr lang="en-US" sz="3200" b="0" i="0" u="none" strike="noStrike" cap="none" dirty="0" smtClean="0">
                <a:solidFill>
                  <a:srgbClr val="052E65"/>
                </a:solidFill>
                <a:ea typeface="Calibri"/>
                <a:cs typeface="Calibri"/>
                <a:sym typeface="Calibri"/>
              </a:rPr>
              <a:t> </a:t>
            </a:r>
            <a:r>
              <a:rPr lang="en-US" sz="3200" b="0" i="0" u="none" strike="noStrike" cap="none" dirty="0">
                <a:solidFill>
                  <a:srgbClr val="052E65"/>
                </a:solidFill>
                <a:ea typeface="Calibri"/>
                <a:cs typeface="Calibri"/>
                <a:sym typeface="Calibri"/>
              </a:rPr>
              <a:t>Republican seats </a:t>
            </a:r>
            <a:r>
              <a:rPr lang="en-US" sz="3200" b="0" i="0" u="none" strike="noStrike" cap="none" dirty="0" smtClean="0">
                <a:solidFill>
                  <a:srgbClr val="052E65"/>
                </a:solidFill>
                <a:ea typeface="Calibri"/>
                <a:cs typeface="Calibri"/>
                <a:sym typeface="Calibri"/>
              </a:rPr>
              <a:t>(6 </a:t>
            </a:r>
            <a:r>
              <a:rPr lang="en-US" sz="3200" b="0" i="0" u="none" strike="noStrike" cap="none" dirty="0">
                <a:solidFill>
                  <a:srgbClr val="052E65"/>
                </a:solidFill>
                <a:ea typeface="Calibri"/>
                <a:cs typeface="Calibri"/>
                <a:sym typeface="Calibri"/>
              </a:rPr>
              <a:t>toss ups</a:t>
            </a:r>
            <a:r>
              <a:rPr lang="en-US" sz="3200" b="0" i="0" u="none" strike="noStrike" cap="none" dirty="0" smtClean="0">
                <a:solidFill>
                  <a:srgbClr val="052E65"/>
                </a:solidFill>
                <a:ea typeface="Calibri"/>
                <a:cs typeface="Calibri"/>
                <a:sym typeface="Calibri"/>
              </a:rPr>
              <a:t>)</a:t>
            </a:r>
          </a:p>
          <a:p>
            <a:pPr>
              <a:spcBef>
                <a:spcPts val="480"/>
              </a:spcBef>
              <a:buClr>
                <a:schemeClr val="dk2"/>
              </a:buClr>
            </a:pPr>
            <a:endParaRPr lang="en-US" sz="1800" b="0" i="0" u="none" strike="noStrike" cap="none" dirty="0" smtClean="0">
              <a:solidFill>
                <a:srgbClr val="052E65"/>
              </a:solidFill>
              <a:ea typeface="Calibri"/>
              <a:cs typeface="Calibri"/>
              <a:sym typeface="Calibri"/>
            </a:endParaRPr>
          </a:p>
          <a:p>
            <a:pPr>
              <a:spcBef>
                <a:spcPts val="480"/>
              </a:spcBef>
              <a:buClr>
                <a:schemeClr val="dk2"/>
              </a:buClr>
            </a:pPr>
            <a:r>
              <a:rPr lang="en-US" sz="3200" dirty="0" smtClean="0">
                <a:solidFill>
                  <a:srgbClr val="052E65"/>
                </a:solidFill>
                <a:ea typeface="Calibri"/>
                <a:cs typeface="Calibri"/>
                <a:sym typeface="Calibri"/>
              </a:rPr>
              <a:t>1 </a:t>
            </a:r>
            <a:r>
              <a:rPr lang="en-US" sz="3200" dirty="0">
                <a:solidFill>
                  <a:srgbClr val="052E65"/>
                </a:solidFill>
                <a:ea typeface="Calibri"/>
                <a:cs typeface="Calibri"/>
                <a:sym typeface="Calibri"/>
              </a:rPr>
              <a:t>Independent (D</a:t>
            </a:r>
            <a:r>
              <a:rPr lang="en-US" sz="3200" dirty="0" smtClean="0">
                <a:solidFill>
                  <a:srgbClr val="052E65"/>
                </a:solidFill>
                <a:ea typeface="Calibri"/>
                <a:cs typeface="Calibri"/>
                <a:sym typeface="Calibri"/>
              </a:rPr>
              <a:t>)</a:t>
            </a:r>
          </a:p>
          <a:p>
            <a:pPr>
              <a:spcBef>
                <a:spcPts val="480"/>
              </a:spcBef>
              <a:buClr>
                <a:schemeClr val="dk2"/>
              </a:buClr>
            </a:pPr>
            <a:endParaRPr lang="en-US" sz="1800" dirty="0" smtClean="0">
              <a:solidFill>
                <a:srgbClr val="052E65"/>
              </a:solidFill>
              <a:ea typeface="Calibri"/>
              <a:cs typeface="Calibri"/>
              <a:sym typeface="Calibri"/>
            </a:endParaRPr>
          </a:p>
          <a:p>
            <a:pPr>
              <a:spcBef>
                <a:spcPts val="480"/>
              </a:spcBef>
              <a:buClr>
                <a:schemeClr val="dk2"/>
              </a:buClr>
            </a:pPr>
            <a:r>
              <a:rPr lang="en-US" sz="3200" dirty="0" smtClean="0">
                <a:solidFill>
                  <a:srgbClr val="052E65"/>
                </a:solidFill>
                <a:ea typeface="Calibri"/>
                <a:cs typeface="Calibri"/>
                <a:sym typeface="Calibri"/>
              </a:rPr>
              <a:t>17 </a:t>
            </a:r>
            <a:r>
              <a:rPr lang="en-US" sz="3200" dirty="0">
                <a:solidFill>
                  <a:srgbClr val="052E65"/>
                </a:solidFill>
                <a:ea typeface="Calibri"/>
                <a:cs typeface="Calibri"/>
                <a:sym typeface="Calibri"/>
              </a:rPr>
              <a:t>open seats (</a:t>
            </a:r>
            <a:r>
              <a:rPr lang="en-US" sz="3200" dirty="0" smtClean="0">
                <a:solidFill>
                  <a:srgbClr val="052E65"/>
                </a:solidFill>
                <a:ea typeface="Calibri"/>
                <a:cs typeface="Calibri"/>
                <a:sym typeface="Calibri"/>
              </a:rPr>
              <a:t>13 </a:t>
            </a:r>
            <a:r>
              <a:rPr lang="en-US" sz="3200" dirty="0">
                <a:solidFill>
                  <a:srgbClr val="052E65"/>
                </a:solidFill>
                <a:ea typeface="Calibri"/>
                <a:cs typeface="Calibri"/>
                <a:sym typeface="Calibri"/>
              </a:rPr>
              <a:t>Republican, </a:t>
            </a:r>
            <a:r>
              <a:rPr lang="en-US" sz="3200" dirty="0" smtClean="0">
                <a:solidFill>
                  <a:srgbClr val="052E65"/>
                </a:solidFill>
                <a:ea typeface="Calibri"/>
                <a:cs typeface="Calibri"/>
                <a:sym typeface="Calibri"/>
              </a:rPr>
              <a:t>4 </a:t>
            </a:r>
            <a:r>
              <a:rPr lang="en-US" sz="3200" dirty="0">
                <a:solidFill>
                  <a:srgbClr val="052E65"/>
                </a:solidFill>
                <a:ea typeface="Calibri"/>
                <a:cs typeface="Calibri"/>
                <a:sym typeface="Calibri"/>
              </a:rPr>
              <a:t>Democratic</a:t>
            </a:r>
            <a:r>
              <a:rPr lang="en-US" sz="3200" dirty="0" smtClean="0">
                <a:solidFill>
                  <a:srgbClr val="052E65"/>
                </a:solidFill>
                <a:ea typeface="Calibri"/>
                <a:cs typeface="Calibri"/>
                <a:sym typeface="Calibri"/>
              </a:rPr>
              <a:t>)</a:t>
            </a:r>
          </a:p>
          <a:p>
            <a:pPr lvl="2">
              <a:spcBef>
                <a:spcPts val="480"/>
              </a:spcBef>
              <a:buClr>
                <a:schemeClr val="dk2"/>
              </a:buClr>
            </a:pPr>
            <a:r>
              <a:rPr lang="en-US" sz="2600" dirty="0" smtClean="0">
                <a:solidFill>
                  <a:srgbClr val="052E65"/>
                </a:solidFill>
                <a:ea typeface="Calibri"/>
                <a:cs typeface="Calibri"/>
                <a:sym typeface="Calibri"/>
              </a:rPr>
              <a:t>Republicans control more governors than any time since 1928</a:t>
            </a:r>
            <a:r>
              <a:rPr lang="en-US" sz="2600" dirty="0" smtClean="0">
                <a:solidFill>
                  <a:srgbClr val="052E65"/>
                </a:solidFill>
                <a:latin typeface="Calibri"/>
                <a:ea typeface="Calibri"/>
                <a:cs typeface="Calibri"/>
                <a:sym typeface="Calibri"/>
              </a:rPr>
              <a:t>.</a:t>
            </a:r>
            <a:endParaRPr lang="en-US" sz="2600" dirty="0">
              <a:solidFill>
                <a:srgbClr val="052E65"/>
              </a:solidFill>
              <a:latin typeface="Calibri"/>
              <a:ea typeface="Calibri"/>
              <a:cs typeface="Calibri"/>
              <a:sym typeface="Calibri"/>
            </a:endParaRPr>
          </a:p>
          <a:p>
            <a:pPr marL="0" marR="0" lvl="0" indent="0" algn="l" rtl="0">
              <a:spcBef>
                <a:spcPts val="480"/>
              </a:spcBef>
              <a:spcAft>
                <a:spcPts val="0"/>
              </a:spcAft>
              <a:buNone/>
            </a:pPr>
            <a:endParaRPr sz="3200" dirty="0">
              <a:latin typeface="Calibri"/>
              <a:ea typeface="Calibri"/>
              <a:cs typeface="Calibri"/>
              <a:sym typeface="Calibri"/>
            </a:endParaRPr>
          </a:p>
        </p:txBody>
      </p:sp>
    </p:spTree>
    <p:extLst>
      <p:ext uri="{BB962C8B-B14F-4D97-AF65-F5344CB8AC3E}">
        <p14:creationId xmlns:p14="http://schemas.microsoft.com/office/powerpoint/2010/main" val="4090679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a:extLst>
              <a:ext uri="{FF2B5EF4-FFF2-40B4-BE49-F238E27FC236}">
                <a16:creationId xmlns="" xmlns:a16="http://schemas.microsoft.com/office/drawing/2014/main" id="{A3F229BB-0450-4C89-BA6D-2FF73AE64571}"/>
              </a:ext>
            </a:extLst>
          </p:cNvPr>
          <p:cNvSpPr txBox="1"/>
          <p:nvPr/>
        </p:nvSpPr>
        <p:spPr>
          <a:xfrm>
            <a:off x="1201025" y="311749"/>
            <a:ext cx="7427018" cy="147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4000" b="1" dirty="0">
                <a:latin typeface="Open Sans" panose="020B0606030504020204" pitchFamily="34" charset="0"/>
                <a:ea typeface="Open Sans" panose="020B0606030504020204" pitchFamily="34" charset="0"/>
                <a:cs typeface="Open Sans" panose="020B0606030504020204" pitchFamily="34" charset="0"/>
              </a:rPr>
              <a:t>Who’s Behind </a:t>
            </a:r>
            <a:r>
              <a:rPr lang="en-US" sz="4000" b="1" dirty="0" smtClean="0">
                <a:latin typeface="Open Sans" panose="020B0606030504020204" pitchFamily="34" charset="0"/>
                <a:ea typeface="Open Sans" panose="020B0606030504020204" pitchFamily="34" charset="0"/>
                <a:cs typeface="Open Sans" panose="020B0606030504020204" pitchFamily="34" charset="0"/>
              </a:rPr>
              <a:t>the </a:t>
            </a:r>
            <a:r>
              <a:rPr lang="en-US" sz="4000" b="1" dirty="0">
                <a:latin typeface="Open Sans" panose="020B0606030504020204" pitchFamily="34" charset="0"/>
                <a:ea typeface="Open Sans" panose="020B0606030504020204" pitchFamily="34" charset="0"/>
                <a:cs typeface="Open Sans" panose="020B0606030504020204" pitchFamily="34" charset="0"/>
              </a:rPr>
              <a:t>Attacks</a:t>
            </a:r>
          </a:p>
        </p:txBody>
      </p:sp>
      <p:sp>
        <p:nvSpPr>
          <p:cNvPr id="184" name="TextBox 183">
            <a:extLst>
              <a:ext uri="{FF2B5EF4-FFF2-40B4-BE49-F238E27FC236}">
                <a16:creationId xmlns="" xmlns:a16="http://schemas.microsoft.com/office/drawing/2014/main" id="{16EB7282-680B-4245-8CF2-2A8AE61D5663}"/>
              </a:ext>
            </a:extLst>
          </p:cNvPr>
          <p:cNvSpPr txBox="1"/>
          <p:nvPr/>
        </p:nvSpPr>
        <p:spPr>
          <a:xfrm>
            <a:off x="7339414" y="6590828"/>
            <a:ext cx="2057400" cy="215444"/>
          </a:xfrm>
          <a:prstGeom prst="rect">
            <a:avLst/>
          </a:prstGeom>
          <a:noFill/>
        </p:spPr>
        <p:txBody>
          <a:bodyPr wrap="square" rtlCol="0">
            <a:spAutoFit/>
          </a:bodyPr>
          <a:lstStyle/>
          <a:p>
            <a:r>
              <a:rPr lang="en-US" sz="800" i="1" baseline="30000" dirty="0"/>
              <a:t>1</a:t>
            </a:r>
            <a:r>
              <a:rPr lang="en-US" sz="800" i="1" dirty="0"/>
              <a:t>Brent Yessin, ALEC </a:t>
            </a:r>
            <a:r>
              <a:rPr lang="en-US" sz="800" i="1" dirty="0" err="1"/>
              <a:t>mtg</a:t>
            </a:r>
            <a:r>
              <a:rPr lang="en-US" sz="800" i="1" dirty="0"/>
              <a:t> 12/2015</a:t>
            </a:r>
          </a:p>
        </p:txBody>
      </p:sp>
      <p:sp>
        <p:nvSpPr>
          <p:cNvPr id="186" name="Rectangle 185">
            <a:extLst>
              <a:ext uri="{FF2B5EF4-FFF2-40B4-BE49-F238E27FC236}">
                <a16:creationId xmlns="" xmlns:a16="http://schemas.microsoft.com/office/drawing/2014/main" id="{C65990C5-9C3C-4298-9619-23D86F071C81}"/>
              </a:ext>
            </a:extLst>
          </p:cNvPr>
          <p:cNvSpPr/>
          <p:nvPr/>
        </p:nvSpPr>
        <p:spPr>
          <a:xfrm>
            <a:off x="363162" y="1976415"/>
            <a:ext cx="3263369" cy="1384995"/>
          </a:xfrm>
          <a:prstGeom prst="rect">
            <a:avLst/>
          </a:prstGeom>
          <a:ln w="38100">
            <a:solidFill>
              <a:srgbClr val="4F81BD"/>
            </a:solidFill>
          </a:ln>
        </p:spPr>
        <p:txBody>
          <a:bodyPr wrap="square">
            <a:spAutoFit/>
          </a:bodyPr>
          <a:lstStyle/>
          <a:p>
            <a:r>
              <a:rPr lang="en-US" sz="1200" i="1" dirty="0">
                <a:solidFill>
                  <a:schemeClr val="tx1">
                    <a:lumMod val="65000"/>
                    <a:lumOff val="35000"/>
                  </a:schemeClr>
                </a:solidFill>
                <a:latin typeface="Arial"/>
                <a:cs typeface="Arial"/>
              </a:rPr>
              <a:t>“In the states of Washington and Oregon, a group called the Freedom Foundation was awarded $1.5 million over three years to "educate union workers themselves about their rights — which, if and when exercised, would defund Big Labor." </a:t>
            </a:r>
            <a:r>
              <a:rPr lang="en-US" sz="1200" b="1" i="1" dirty="0">
                <a:solidFill>
                  <a:schemeClr val="tx1">
                    <a:lumMod val="65000"/>
                    <a:lumOff val="35000"/>
                  </a:schemeClr>
                </a:solidFill>
                <a:latin typeface="Arial"/>
                <a:cs typeface="Arial"/>
              </a:rPr>
              <a:t>[Milwaukee Journal- Sentinel, 5/5/17]</a:t>
            </a:r>
            <a:endParaRPr lang="id-ID" sz="1200" b="1" i="1" dirty="0">
              <a:solidFill>
                <a:schemeClr val="tx1">
                  <a:lumMod val="65000"/>
                  <a:lumOff val="35000"/>
                </a:schemeClr>
              </a:solidFill>
              <a:latin typeface="Arial"/>
              <a:cs typeface="Arial"/>
            </a:endParaRPr>
          </a:p>
        </p:txBody>
      </p:sp>
      <p:grpSp>
        <p:nvGrpSpPr>
          <p:cNvPr id="211" name="Group 210">
            <a:extLst>
              <a:ext uri="{FF2B5EF4-FFF2-40B4-BE49-F238E27FC236}">
                <a16:creationId xmlns="" xmlns:a16="http://schemas.microsoft.com/office/drawing/2014/main" id="{A2E6586A-D79C-4EEA-847F-FD084C7639ED}"/>
              </a:ext>
            </a:extLst>
          </p:cNvPr>
          <p:cNvGrpSpPr/>
          <p:nvPr/>
        </p:nvGrpSpPr>
        <p:grpSpPr>
          <a:xfrm>
            <a:off x="142841" y="1790293"/>
            <a:ext cx="8828647" cy="4372484"/>
            <a:chOff x="-821005" y="43607"/>
            <a:chExt cx="8828647" cy="4644632"/>
          </a:xfrm>
        </p:grpSpPr>
        <p:grpSp>
          <p:nvGrpSpPr>
            <p:cNvPr id="206" name="Group 205">
              <a:extLst>
                <a:ext uri="{FF2B5EF4-FFF2-40B4-BE49-F238E27FC236}">
                  <a16:creationId xmlns="" xmlns:a16="http://schemas.microsoft.com/office/drawing/2014/main" id="{97CEE5CF-847B-4E30-A107-8140244BBFE7}"/>
                </a:ext>
              </a:extLst>
            </p:cNvPr>
            <p:cNvGrpSpPr/>
            <p:nvPr/>
          </p:nvGrpSpPr>
          <p:grpSpPr>
            <a:xfrm>
              <a:off x="-821005" y="43607"/>
              <a:ext cx="8828647" cy="4644632"/>
              <a:chOff x="-472956" y="72698"/>
              <a:chExt cx="8828647" cy="4644632"/>
            </a:xfrm>
          </p:grpSpPr>
          <p:sp>
            <p:nvSpPr>
              <p:cNvPr id="138" name="TextBox 137">
                <a:extLst>
                  <a:ext uri="{FF2B5EF4-FFF2-40B4-BE49-F238E27FC236}">
                    <a16:creationId xmlns="" xmlns:a16="http://schemas.microsoft.com/office/drawing/2014/main" id="{51ABFE58-99B1-482E-9799-14B49E64A59D}"/>
                  </a:ext>
                </a:extLst>
              </p:cNvPr>
              <p:cNvSpPr txBox="1"/>
              <p:nvPr/>
            </p:nvSpPr>
            <p:spPr>
              <a:xfrm>
                <a:off x="3845099" y="2394802"/>
                <a:ext cx="1144679" cy="1078879"/>
              </a:xfrm>
              <a:prstGeom prst="rect">
                <a:avLst/>
              </a:prstGeom>
              <a:noFill/>
            </p:spPr>
            <p:txBody>
              <a:bodyPr wrap="square" rtlCol="0">
                <a:spAutoFit/>
              </a:bodyPr>
              <a:lstStyle/>
              <a:p>
                <a:pPr algn="ctr"/>
                <a:r>
                  <a:rPr lang="en-US" sz="1200" dirty="0"/>
                  <a:t>Their goal:  Kill labor with a “death by a thousand cuts”</a:t>
                </a:r>
                <a:r>
                  <a:rPr lang="en-US" sz="1200" baseline="30000" dirty="0"/>
                  <a:t>1</a:t>
                </a:r>
              </a:p>
            </p:txBody>
          </p:sp>
          <p:sp>
            <p:nvSpPr>
              <p:cNvPr id="139" name="Freeform 5">
                <a:extLst>
                  <a:ext uri="{FF2B5EF4-FFF2-40B4-BE49-F238E27FC236}">
                    <a16:creationId xmlns="" xmlns:a16="http://schemas.microsoft.com/office/drawing/2014/main" id="{33596B12-8944-4218-BAE4-B5AD44E35294}"/>
                  </a:ext>
                </a:extLst>
              </p:cNvPr>
              <p:cNvSpPr>
                <a:spLocks/>
              </p:cNvSpPr>
              <p:nvPr/>
            </p:nvSpPr>
            <p:spPr bwMode="auto">
              <a:xfrm>
                <a:off x="3010734" y="2010371"/>
                <a:ext cx="849687" cy="1149578"/>
              </a:xfrm>
              <a:custGeom>
                <a:avLst/>
                <a:gdLst>
                  <a:gd name="T0" fmla="*/ 203 w 593"/>
                  <a:gd name="T1" fmla="*/ 0 h 801"/>
                  <a:gd name="T2" fmla="*/ 48 w 593"/>
                  <a:gd name="T3" fmla="*/ 295 h 801"/>
                  <a:gd name="T4" fmla="*/ 0 w 593"/>
                  <a:gd name="T5" fmla="*/ 601 h 801"/>
                  <a:gd name="T6" fmla="*/ 20 w 593"/>
                  <a:gd name="T7" fmla="*/ 801 h 801"/>
                  <a:gd name="T8" fmla="*/ 507 w 593"/>
                  <a:gd name="T9" fmla="*/ 690 h 801"/>
                  <a:gd name="T10" fmla="*/ 593 w 593"/>
                  <a:gd name="T11" fmla="*/ 311 h 801"/>
                  <a:gd name="T12" fmla="*/ 203 w 593"/>
                  <a:gd name="T13" fmla="*/ 0 h 801"/>
                </a:gdLst>
                <a:ahLst/>
                <a:cxnLst>
                  <a:cxn ang="0">
                    <a:pos x="T0" y="T1"/>
                  </a:cxn>
                  <a:cxn ang="0">
                    <a:pos x="T2" y="T3"/>
                  </a:cxn>
                  <a:cxn ang="0">
                    <a:pos x="T4" y="T5"/>
                  </a:cxn>
                  <a:cxn ang="0">
                    <a:pos x="T6" y="T7"/>
                  </a:cxn>
                  <a:cxn ang="0">
                    <a:pos x="T8" y="T9"/>
                  </a:cxn>
                  <a:cxn ang="0">
                    <a:pos x="T10" y="T11"/>
                  </a:cxn>
                  <a:cxn ang="0">
                    <a:pos x="T12" y="T13"/>
                  </a:cxn>
                </a:cxnLst>
                <a:rect l="0" t="0" r="r" b="b"/>
                <a:pathLst>
                  <a:path w="593" h="801">
                    <a:moveTo>
                      <a:pt x="203" y="0"/>
                    </a:moveTo>
                    <a:cubicBezTo>
                      <a:pt x="135" y="89"/>
                      <a:pt x="83" y="188"/>
                      <a:pt x="48" y="295"/>
                    </a:cubicBezTo>
                    <a:cubicBezTo>
                      <a:pt x="16" y="393"/>
                      <a:pt x="0" y="497"/>
                      <a:pt x="0" y="601"/>
                    </a:cubicBezTo>
                    <a:cubicBezTo>
                      <a:pt x="0" y="669"/>
                      <a:pt x="7" y="736"/>
                      <a:pt x="20" y="801"/>
                    </a:cubicBezTo>
                    <a:cubicBezTo>
                      <a:pt x="507" y="690"/>
                      <a:pt x="507" y="690"/>
                      <a:pt x="507" y="690"/>
                    </a:cubicBezTo>
                    <a:cubicBezTo>
                      <a:pt x="593" y="311"/>
                      <a:pt x="593" y="311"/>
                      <a:pt x="593" y="311"/>
                    </a:cubicBezTo>
                    <a:lnTo>
                      <a:pt x="203" y="0"/>
                    </a:lnTo>
                    <a:close/>
                  </a:path>
                </a:pathLst>
              </a:custGeom>
              <a:solidFill>
                <a:srgbClr val="001A49"/>
              </a:solidFill>
              <a:ln>
                <a:noFill/>
              </a:ln>
            </p:spPr>
            <p:txBody>
              <a:bodyPr vert="horz" wrap="square" lIns="91440" tIns="45720" rIns="91440" bIns="45720" numCol="1" anchor="t" anchorCtr="0" compatLnSpc="1">
                <a:prstTxWarp prst="textNoShape">
                  <a:avLst/>
                </a:prstTxWarp>
              </a:bodyPr>
              <a:lstStyle/>
              <a:p>
                <a:endParaRPr lang="id-ID" sz="2400"/>
              </a:p>
            </p:txBody>
          </p:sp>
          <p:sp>
            <p:nvSpPr>
              <p:cNvPr id="140" name="Freeform 6">
                <a:extLst>
                  <a:ext uri="{FF2B5EF4-FFF2-40B4-BE49-F238E27FC236}">
                    <a16:creationId xmlns="" xmlns:a16="http://schemas.microsoft.com/office/drawing/2014/main" id="{DAB13B51-E42D-4A60-BEE6-88E5F0974F5F}"/>
                  </a:ext>
                </a:extLst>
              </p:cNvPr>
              <p:cNvSpPr>
                <a:spLocks/>
              </p:cNvSpPr>
              <p:nvPr/>
            </p:nvSpPr>
            <p:spPr bwMode="auto">
              <a:xfrm>
                <a:off x="3340025" y="1450769"/>
                <a:ext cx="1061375" cy="957492"/>
              </a:xfrm>
              <a:custGeom>
                <a:avLst/>
                <a:gdLst>
                  <a:gd name="T0" fmla="*/ 399 w 740"/>
                  <a:gd name="T1" fmla="*/ 68 h 667"/>
                  <a:gd name="T2" fmla="*/ 0 w 740"/>
                  <a:gd name="T3" fmla="*/ 356 h 667"/>
                  <a:gd name="T4" fmla="*/ 390 w 740"/>
                  <a:gd name="T5" fmla="*/ 667 h 667"/>
                  <a:gd name="T6" fmla="*/ 740 w 740"/>
                  <a:gd name="T7" fmla="*/ 499 h 667"/>
                  <a:gd name="T8" fmla="*/ 740 w 740"/>
                  <a:gd name="T9" fmla="*/ 0 h 667"/>
                  <a:gd name="T10" fmla="*/ 399 w 740"/>
                  <a:gd name="T11" fmla="*/ 68 h 667"/>
                </a:gdLst>
                <a:ahLst/>
                <a:cxnLst>
                  <a:cxn ang="0">
                    <a:pos x="T0" y="T1"/>
                  </a:cxn>
                  <a:cxn ang="0">
                    <a:pos x="T2" y="T3"/>
                  </a:cxn>
                  <a:cxn ang="0">
                    <a:pos x="T4" y="T5"/>
                  </a:cxn>
                  <a:cxn ang="0">
                    <a:pos x="T6" y="T7"/>
                  </a:cxn>
                  <a:cxn ang="0">
                    <a:pos x="T8" y="T9"/>
                  </a:cxn>
                  <a:cxn ang="0">
                    <a:pos x="T10" y="T11"/>
                  </a:cxn>
                </a:cxnLst>
                <a:rect l="0" t="0" r="r" b="b"/>
                <a:pathLst>
                  <a:path w="740" h="667">
                    <a:moveTo>
                      <a:pt x="399" y="68"/>
                    </a:moveTo>
                    <a:cubicBezTo>
                      <a:pt x="245" y="128"/>
                      <a:pt x="107" y="228"/>
                      <a:pt x="0" y="356"/>
                    </a:cubicBezTo>
                    <a:cubicBezTo>
                      <a:pt x="390" y="667"/>
                      <a:pt x="390" y="667"/>
                      <a:pt x="390" y="667"/>
                    </a:cubicBezTo>
                    <a:cubicBezTo>
                      <a:pt x="740" y="499"/>
                      <a:pt x="740" y="499"/>
                      <a:pt x="740" y="499"/>
                    </a:cubicBezTo>
                    <a:cubicBezTo>
                      <a:pt x="740" y="0"/>
                      <a:pt x="740" y="0"/>
                      <a:pt x="740" y="0"/>
                    </a:cubicBezTo>
                    <a:cubicBezTo>
                      <a:pt x="623" y="2"/>
                      <a:pt x="509" y="25"/>
                      <a:pt x="399" y="68"/>
                    </a:cubicBezTo>
                  </a:path>
                </a:pathLst>
              </a:custGeom>
              <a:solidFill>
                <a:srgbClr val="4F81BD"/>
              </a:solidFill>
              <a:ln>
                <a:noFill/>
              </a:ln>
            </p:spPr>
            <p:txBody>
              <a:bodyPr vert="horz" wrap="square" lIns="91440" tIns="45720" rIns="91440" bIns="45720" numCol="1" anchor="t" anchorCtr="0" compatLnSpc="1">
                <a:prstTxWarp prst="textNoShape">
                  <a:avLst/>
                </a:prstTxWarp>
              </a:bodyPr>
              <a:lstStyle/>
              <a:p>
                <a:endParaRPr lang="id-ID" sz="2400" dirty="0"/>
              </a:p>
            </p:txBody>
          </p:sp>
          <p:sp>
            <p:nvSpPr>
              <p:cNvPr id="141" name="Freeform 7">
                <a:extLst>
                  <a:ext uri="{FF2B5EF4-FFF2-40B4-BE49-F238E27FC236}">
                    <a16:creationId xmlns="" xmlns:a16="http://schemas.microsoft.com/office/drawing/2014/main" id="{A1FB3CA0-27FC-464E-A427-524699DC281D}"/>
                  </a:ext>
                </a:extLst>
              </p:cNvPr>
              <p:cNvSpPr>
                <a:spLocks/>
              </p:cNvSpPr>
              <p:nvPr/>
            </p:nvSpPr>
            <p:spPr bwMode="auto">
              <a:xfrm>
                <a:off x="4464120" y="1450769"/>
                <a:ext cx="1061375" cy="957492"/>
              </a:xfrm>
              <a:custGeom>
                <a:avLst/>
                <a:gdLst>
                  <a:gd name="T0" fmla="*/ 474 w 740"/>
                  <a:gd name="T1" fmla="*/ 132 h 667"/>
                  <a:gd name="T2" fmla="*/ 0 w 740"/>
                  <a:gd name="T3" fmla="*/ 0 h 667"/>
                  <a:gd name="T4" fmla="*/ 0 w 740"/>
                  <a:gd name="T5" fmla="*/ 499 h 667"/>
                  <a:gd name="T6" fmla="*/ 350 w 740"/>
                  <a:gd name="T7" fmla="*/ 667 h 667"/>
                  <a:gd name="T8" fmla="*/ 740 w 740"/>
                  <a:gd name="T9" fmla="*/ 356 h 667"/>
                  <a:gd name="T10" fmla="*/ 474 w 740"/>
                  <a:gd name="T11" fmla="*/ 132 h 667"/>
                </a:gdLst>
                <a:ahLst/>
                <a:cxnLst>
                  <a:cxn ang="0">
                    <a:pos x="T0" y="T1"/>
                  </a:cxn>
                  <a:cxn ang="0">
                    <a:pos x="T2" y="T3"/>
                  </a:cxn>
                  <a:cxn ang="0">
                    <a:pos x="T4" y="T5"/>
                  </a:cxn>
                  <a:cxn ang="0">
                    <a:pos x="T6" y="T7"/>
                  </a:cxn>
                  <a:cxn ang="0">
                    <a:pos x="T8" y="T9"/>
                  </a:cxn>
                  <a:cxn ang="0">
                    <a:pos x="T10" y="T11"/>
                  </a:cxn>
                </a:cxnLst>
                <a:rect l="0" t="0" r="r" b="b"/>
                <a:pathLst>
                  <a:path w="740" h="667">
                    <a:moveTo>
                      <a:pt x="474" y="132"/>
                    </a:moveTo>
                    <a:cubicBezTo>
                      <a:pt x="330" y="49"/>
                      <a:pt x="166" y="3"/>
                      <a:pt x="0" y="0"/>
                    </a:cubicBezTo>
                    <a:cubicBezTo>
                      <a:pt x="0" y="499"/>
                      <a:pt x="0" y="499"/>
                      <a:pt x="0" y="499"/>
                    </a:cubicBezTo>
                    <a:cubicBezTo>
                      <a:pt x="350" y="667"/>
                      <a:pt x="350" y="667"/>
                      <a:pt x="350" y="667"/>
                    </a:cubicBezTo>
                    <a:cubicBezTo>
                      <a:pt x="740" y="356"/>
                      <a:pt x="740" y="356"/>
                      <a:pt x="740" y="356"/>
                    </a:cubicBezTo>
                    <a:cubicBezTo>
                      <a:pt x="665" y="266"/>
                      <a:pt x="575" y="191"/>
                      <a:pt x="474" y="132"/>
                    </a:cubicBezTo>
                  </a:path>
                </a:pathLst>
              </a:custGeom>
              <a:solidFill>
                <a:srgbClr val="0D60AE"/>
              </a:solidFill>
              <a:ln>
                <a:noFill/>
              </a:ln>
            </p:spPr>
            <p:txBody>
              <a:bodyPr vert="horz" wrap="square" lIns="91440" tIns="45720" rIns="91440" bIns="45720" numCol="1" anchor="t" anchorCtr="0" compatLnSpc="1">
                <a:prstTxWarp prst="textNoShape">
                  <a:avLst/>
                </a:prstTxWarp>
              </a:bodyPr>
              <a:lstStyle/>
              <a:p>
                <a:endParaRPr lang="id-ID" sz="2400" dirty="0"/>
              </a:p>
            </p:txBody>
          </p:sp>
          <p:sp>
            <p:nvSpPr>
              <p:cNvPr id="142" name="Freeform 8">
                <a:extLst>
                  <a:ext uri="{FF2B5EF4-FFF2-40B4-BE49-F238E27FC236}">
                    <a16:creationId xmlns="" xmlns:a16="http://schemas.microsoft.com/office/drawing/2014/main" id="{55872BCF-2EB9-4FB7-BBFF-775DEC6F5FB5}"/>
                  </a:ext>
                </a:extLst>
              </p:cNvPr>
              <p:cNvSpPr>
                <a:spLocks/>
              </p:cNvSpPr>
              <p:nvPr/>
            </p:nvSpPr>
            <p:spPr bwMode="auto">
              <a:xfrm>
                <a:off x="4766949" y="3060963"/>
                <a:ext cx="1045695" cy="1080975"/>
              </a:xfrm>
              <a:custGeom>
                <a:avLst/>
                <a:gdLst>
                  <a:gd name="T0" fmla="*/ 263 w 729"/>
                  <a:gd name="T1" fmla="*/ 729 h 754"/>
                  <a:gd name="T2" fmla="*/ 350 w 729"/>
                  <a:gd name="T3" fmla="*/ 672 h 754"/>
                  <a:gd name="T4" fmla="*/ 729 w 729"/>
                  <a:gd name="T5" fmla="*/ 111 h 754"/>
                  <a:gd name="T6" fmla="*/ 243 w 729"/>
                  <a:gd name="T7" fmla="*/ 0 h 754"/>
                  <a:gd name="T8" fmla="*/ 0 w 729"/>
                  <a:gd name="T9" fmla="*/ 304 h 754"/>
                  <a:gd name="T10" fmla="*/ 217 w 729"/>
                  <a:gd name="T11" fmla="*/ 754 h 754"/>
                  <a:gd name="T12" fmla="*/ 263 w 729"/>
                  <a:gd name="T13" fmla="*/ 729 h 754"/>
                </a:gdLst>
                <a:ahLst/>
                <a:cxnLst>
                  <a:cxn ang="0">
                    <a:pos x="T0" y="T1"/>
                  </a:cxn>
                  <a:cxn ang="0">
                    <a:pos x="T2" y="T3"/>
                  </a:cxn>
                  <a:cxn ang="0">
                    <a:pos x="T4" y="T5"/>
                  </a:cxn>
                  <a:cxn ang="0">
                    <a:pos x="T6" y="T7"/>
                  </a:cxn>
                  <a:cxn ang="0">
                    <a:pos x="T8" y="T9"/>
                  </a:cxn>
                  <a:cxn ang="0">
                    <a:pos x="T10" y="T11"/>
                  </a:cxn>
                  <a:cxn ang="0">
                    <a:pos x="T12" y="T13"/>
                  </a:cxn>
                </a:cxnLst>
                <a:rect l="0" t="0" r="r" b="b"/>
                <a:pathLst>
                  <a:path w="729" h="754">
                    <a:moveTo>
                      <a:pt x="263" y="729"/>
                    </a:moveTo>
                    <a:cubicBezTo>
                      <a:pt x="293" y="711"/>
                      <a:pt x="322" y="692"/>
                      <a:pt x="350" y="672"/>
                    </a:cubicBezTo>
                    <a:cubicBezTo>
                      <a:pt x="539" y="534"/>
                      <a:pt x="673" y="336"/>
                      <a:pt x="729" y="111"/>
                    </a:cubicBezTo>
                    <a:cubicBezTo>
                      <a:pt x="243" y="0"/>
                      <a:pt x="243" y="0"/>
                      <a:pt x="243" y="0"/>
                    </a:cubicBezTo>
                    <a:cubicBezTo>
                      <a:pt x="0" y="304"/>
                      <a:pt x="0" y="304"/>
                      <a:pt x="0" y="304"/>
                    </a:cubicBezTo>
                    <a:cubicBezTo>
                      <a:pt x="217" y="754"/>
                      <a:pt x="217" y="754"/>
                      <a:pt x="217" y="754"/>
                    </a:cubicBezTo>
                    <a:cubicBezTo>
                      <a:pt x="233" y="746"/>
                      <a:pt x="248" y="737"/>
                      <a:pt x="263" y="729"/>
                    </a:cubicBezTo>
                  </a:path>
                </a:pathLst>
              </a:custGeom>
              <a:solidFill>
                <a:srgbClr val="001A49"/>
              </a:solidFill>
              <a:ln>
                <a:noFill/>
              </a:ln>
            </p:spPr>
            <p:txBody>
              <a:bodyPr vert="horz" wrap="square" lIns="91440" tIns="45720" rIns="91440" bIns="45720" numCol="1" anchor="t" anchorCtr="0" compatLnSpc="1">
                <a:prstTxWarp prst="textNoShape">
                  <a:avLst/>
                </a:prstTxWarp>
              </a:bodyPr>
              <a:lstStyle/>
              <a:p>
                <a:endParaRPr lang="id-ID" sz="2400"/>
              </a:p>
            </p:txBody>
          </p:sp>
          <p:sp>
            <p:nvSpPr>
              <p:cNvPr id="143" name="Freeform 9">
                <a:extLst>
                  <a:ext uri="{FF2B5EF4-FFF2-40B4-BE49-F238E27FC236}">
                    <a16:creationId xmlns="" xmlns:a16="http://schemas.microsoft.com/office/drawing/2014/main" id="{DA21F762-6944-402D-9C05-D141E5B24808}"/>
                  </a:ext>
                </a:extLst>
              </p:cNvPr>
              <p:cNvSpPr>
                <a:spLocks/>
              </p:cNvSpPr>
              <p:nvPr/>
            </p:nvSpPr>
            <p:spPr bwMode="auto">
              <a:xfrm>
                <a:off x="3843745" y="3523543"/>
                <a:ext cx="1177998" cy="772265"/>
              </a:xfrm>
              <a:custGeom>
                <a:avLst/>
                <a:gdLst>
                  <a:gd name="T0" fmla="*/ 217 w 822"/>
                  <a:gd name="T1" fmla="*/ 0 h 538"/>
                  <a:gd name="T2" fmla="*/ 0 w 822"/>
                  <a:gd name="T3" fmla="*/ 449 h 538"/>
                  <a:gd name="T4" fmla="*/ 411 w 822"/>
                  <a:gd name="T5" fmla="*/ 538 h 538"/>
                  <a:gd name="T6" fmla="*/ 822 w 822"/>
                  <a:gd name="T7" fmla="*/ 449 h 538"/>
                  <a:gd name="T8" fmla="*/ 605 w 822"/>
                  <a:gd name="T9" fmla="*/ 0 h 538"/>
                  <a:gd name="T10" fmla="*/ 217 w 822"/>
                  <a:gd name="T11" fmla="*/ 0 h 538"/>
                </a:gdLst>
                <a:ahLst/>
                <a:cxnLst>
                  <a:cxn ang="0">
                    <a:pos x="T0" y="T1"/>
                  </a:cxn>
                  <a:cxn ang="0">
                    <a:pos x="T2" y="T3"/>
                  </a:cxn>
                  <a:cxn ang="0">
                    <a:pos x="T4" y="T5"/>
                  </a:cxn>
                  <a:cxn ang="0">
                    <a:pos x="T6" y="T7"/>
                  </a:cxn>
                  <a:cxn ang="0">
                    <a:pos x="T8" y="T9"/>
                  </a:cxn>
                  <a:cxn ang="0">
                    <a:pos x="T10" y="T11"/>
                  </a:cxn>
                </a:cxnLst>
                <a:rect l="0" t="0" r="r" b="b"/>
                <a:pathLst>
                  <a:path w="822" h="538">
                    <a:moveTo>
                      <a:pt x="217" y="0"/>
                    </a:moveTo>
                    <a:cubicBezTo>
                      <a:pt x="0" y="449"/>
                      <a:pt x="0" y="449"/>
                      <a:pt x="0" y="449"/>
                    </a:cubicBezTo>
                    <a:cubicBezTo>
                      <a:pt x="129" y="508"/>
                      <a:pt x="267" y="538"/>
                      <a:pt x="411" y="538"/>
                    </a:cubicBezTo>
                    <a:cubicBezTo>
                      <a:pt x="555" y="538"/>
                      <a:pt x="693" y="508"/>
                      <a:pt x="822" y="449"/>
                    </a:cubicBezTo>
                    <a:cubicBezTo>
                      <a:pt x="605" y="0"/>
                      <a:pt x="605" y="0"/>
                      <a:pt x="605" y="0"/>
                    </a:cubicBezTo>
                    <a:lnTo>
                      <a:pt x="217" y="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sz="2400"/>
              </a:p>
            </p:txBody>
          </p:sp>
          <p:sp>
            <p:nvSpPr>
              <p:cNvPr id="144" name="Freeform 10">
                <a:extLst>
                  <a:ext uri="{FF2B5EF4-FFF2-40B4-BE49-F238E27FC236}">
                    <a16:creationId xmlns="" xmlns:a16="http://schemas.microsoft.com/office/drawing/2014/main" id="{803C4C0A-4ACB-4D1C-AA23-E8719226789D}"/>
                  </a:ext>
                </a:extLst>
              </p:cNvPr>
              <p:cNvSpPr>
                <a:spLocks/>
              </p:cNvSpPr>
              <p:nvPr/>
            </p:nvSpPr>
            <p:spPr bwMode="auto">
              <a:xfrm>
                <a:off x="5005100" y="2010371"/>
                <a:ext cx="850668" cy="1149578"/>
              </a:xfrm>
              <a:custGeom>
                <a:avLst/>
                <a:gdLst>
                  <a:gd name="T0" fmla="*/ 545 w 593"/>
                  <a:gd name="T1" fmla="*/ 295 h 801"/>
                  <a:gd name="T2" fmla="*/ 390 w 593"/>
                  <a:gd name="T3" fmla="*/ 0 h 801"/>
                  <a:gd name="T4" fmla="*/ 0 w 593"/>
                  <a:gd name="T5" fmla="*/ 311 h 801"/>
                  <a:gd name="T6" fmla="*/ 86 w 593"/>
                  <a:gd name="T7" fmla="*/ 690 h 801"/>
                  <a:gd name="T8" fmla="*/ 573 w 593"/>
                  <a:gd name="T9" fmla="*/ 801 h 801"/>
                  <a:gd name="T10" fmla="*/ 593 w 593"/>
                  <a:gd name="T11" fmla="*/ 601 h 801"/>
                  <a:gd name="T12" fmla="*/ 545 w 593"/>
                  <a:gd name="T13" fmla="*/ 295 h 801"/>
                </a:gdLst>
                <a:ahLst/>
                <a:cxnLst>
                  <a:cxn ang="0">
                    <a:pos x="T0" y="T1"/>
                  </a:cxn>
                  <a:cxn ang="0">
                    <a:pos x="T2" y="T3"/>
                  </a:cxn>
                  <a:cxn ang="0">
                    <a:pos x="T4" y="T5"/>
                  </a:cxn>
                  <a:cxn ang="0">
                    <a:pos x="T6" y="T7"/>
                  </a:cxn>
                  <a:cxn ang="0">
                    <a:pos x="T8" y="T9"/>
                  </a:cxn>
                  <a:cxn ang="0">
                    <a:pos x="T10" y="T11"/>
                  </a:cxn>
                  <a:cxn ang="0">
                    <a:pos x="T12" y="T13"/>
                  </a:cxn>
                </a:cxnLst>
                <a:rect l="0" t="0" r="r" b="b"/>
                <a:pathLst>
                  <a:path w="593" h="801">
                    <a:moveTo>
                      <a:pt x="545" y="295"/>
                    </a:moveTo>
                    <a:cubicBezTo>
                      <a:pt x="510" y="188"/>
                      <a:pt x="458" y="89"/>
                      <a:pt x="390" y="0"/>
                    </a:cubicBezTo>
                    <a:cubicBezTo>
                      <a:pt x="0" y="311"/>
                      <a:pt x="0" y="311"/>
                      <a:pt x="0" y="311"/>
                    </a:cubicBezTo>
                    <a:cubicBezTo>
                      <a:pt x="86" y="690"/>
                      <a:pt x="86" y="690"/>
                      <a:pt x="86" y="690"/>
                    </a:cubicBezTo>
                    <a:cubicBezTo>
                      <a:pt x="573" y="801"/>
                      <a:pt x="573" y="801"/>
                      <a:pt x="573" y="801"/>
                    </a:cubicBezTo>
                    <a:cubicBezTo>
                      <a:pt x="586" y="736"/>
                      <a:pt x="593" y="668"/>
                      <a:pt x="593" y="601"/>
                    </a:cubicBezTo>
                    <a:cubicBezTo>
                      <a:pt x="593" y="497"/>
                      <a:pt x="577" y="393"/>
                      <a:pt x="545" y="295"/>
                    </a:cubicBezTo>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sz="2400"/>
              </a:p>
            </p:txBody>
          </p:sp>
          <p:sp>
            <p:nvSpPr>
              <p:cNvPr id="145" name="Freeform 11">
                <a:extLst>
                  <a:ext uri="{FF2B5EF4-FFF2-40B4-BE49-F238E27FC236}">
                    <a16:creationId xmlns="" xmlns:a16="http://schemas.microsoft.com/office/drawing/2014/main" id="{7790E068-0101-4074-A8AE-671388616362}"/>
                  </a:ext>
                </a:extLst>
              </p:cNvPr>
              <p:cNvSpPr>
                <a:spLocks/>
              </p:cNvSpPr>
              <p:nvPr/>
            </p:nvSpPr>
            <p:spPr bwMode="auto">
              <a:xfrm>
                <a:off x="3052876" y="3060963"/>
                <a:ext cx="1045695" cy="1080975"/>
              </a:xfrm>
              <a:custGeom>
                <a:avLst/>
                <a:gdLst>
                  <a:gd name="T0" fmla="*/ 512 w 729"/>
                  <a:gd name="T1" fmla="*/ 754 h 754"/>
                  <a:gd name="T2" fmla="*/ 729 w 729"/>
                  <a:gd name="T3" fmla="*/ 304 h 754"/>
                  <a:gd name="T4" fmla="*/ 486 w 729"/>
                  <a:gd name="T5" fmla="*/ 0 h 754"/>
                  <a:gd name="T6" fmla="*/ 0 w 729"/>
                  <a:gd name="T7" fmla="*/ 111 h 754"/>
                  <a:gd name="T8" fmla="*/ 142 w 729"/>
                  <a:gd name="T9" fmla="*/ 428 h 754"/>
                  <a:gd name="T10" fmla="*/ 512 w 729"/>
                  <a:gd name="T11" fmla="*/ 754 h 754"/>
                </a:gdLst>
                <a:ahLst/>
                <a:cxnLst>
                  <a:cxn ang="0">
                    <a:pos x="T0" y="T1"/>
                  </a:cxn>
                  <a:cxn ang="0">
                    <a:pos x="T2" y="T3"/>
                  </a:cxn>
                  <a:cxn ang="0">
                    <a:pos x="T4" y="T5"/>
                  </a:cxn>
                  <a:cxn ang="0">
                    <a:pos x="T6" y="T7"/>
                  </a:cxn>
                  <a:cxn ang="0">
                    <a:pos x="T8" y="T9"/>
                  </a:cxn>
                  <a:cxn ang="0">
                    <a:pos x="T10" y="T11"/>
                  </a:cxn>
                </a:cxnLst>
                <a:rect l="0" t="0" r="r" b="b"/>
                <a:pathLst>
                  <a:path w="729" h="754">
                    <a:moveTo>
                      <a:pt x="512" y="754"/>
                    </a:moveTo>
                    <a:cubicBezTo>
                      <a:pt x="729" y="304"/>
                      <a:pt x="729" y="304"/>
                      <a:pt x="729" y="304"/>
                    </a:cubicBezTo>
                    <a:cubicBezTo>
                      <a:pt x="486" y="0"/>
                      <a:pt x="486" y="0"/>
                      <a:pt x="486" y="0"/>
                    </a:cubicBezTo>
                    <a:cubicBezTo>
                      <a:pt x="0" y="111"/>
                      <a:pt x="0" y="111"/>
                      <a:pt x="0" y="111"/>
                    </a:cubicBezTo>
                    <a:cubicBezTo>
                      <a:pt x="28" y="225"/>
                      <a:pt x="76" y="331"/>
                      <a:pt x="142" y="428"/>
                    </a:cubicBezTo>
                    <a:cubicBezTo>
                      <a:pt x="236" y="566"/>
                      <a:pt x="363" y="678"/>
                      <a:pt x="512" y="754"/>
                    </a:cubicBezTo>
                  </a:path>
                </a:pathLst>
              </a:custGeom>
              <a:solidFill>
                <a:srgbClr val="0D60AE"/>
              </a:solidFill>
              <a:ln>
                <a:noFill/>
              </a:ln>
            </p:spPr>
            <p:txBody>
              <a:bodyPr vert="horz" wrap="square" lIns="91440" tIns="45720" rIns="91440" bIns="45720" numCol="1" anchor="t" anchorCtr="0" compatLnSpc="1">
                <a:prstTxWarp prst="textNoShape">
                  <a:avLst/>
                </a:prstTxWarp>
              </a:bodyPr>
              <a:lstStyle/>
              <a:p>
                <a:endParaRPr lang="id-ID" sz="2400"/>
              </a:p>
            </p:txBody>
          </p:sp>
          <p:cxnSp>
            <p:nvCxnSpPr>
              <p:cNvPr id="147" name="Straight Connector 146">
                <a:extLst>
                  <a:ext uri="{FF2B5EF4-FFF2-40B4-BE49-F238E27FC236}">
                    <a16:creationId xmlns="" xmlns:a16="http://schemas.microsoft.com/office/drawing/2014/main" id="{9A560DC3-9491-4631-9872-1B04505B1B8D}"/>
                  </a:ext>
                </a:extLst>
              </p:cNvPr>
              <p:cNvCxnSpPr>
                <a:cxnSpLocks/>
                <a:stCxn id="144" idx="0"/>
                <a:endCxn id="161" idx="1"/>
              </p:cNvCxnSpPr>
              <p:nvPr/>
            </p:nvCxnSpPr>
            <p:spPr>
              <a:xfrm flipV="1">
                <a:off x="5786911" y="2416455"/>
                <a:ext cx="391826" cy="17293"/>
              </a:xfrm>
              <a:prstGeom prst="bentConnector3">
                <a:avLst>
                  <a:gd name="adj1" fmla="val 50000"/>
                </a:avLst>
              </a:prstGeom>
              <a:ln>
                <a:solidFill>
                  <a:srgbClr val="404040"/>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 xmlns:a16="http://schemas.microsoft.com/office/drawing/2014/main" id="{80B96D77-C73B-4411-BDE8-46190A540F01}"/>
                  </a:ext>
                </a:extLst>
              </p:cNvPr>
              <p:cNvCxnSpPr>
                <a:cxnSpLocks/>
                <a:endCxn id="163" idx="1"/>
              </p:cNvCxnSpPr>
              <p:nvPr/>
            </p:nvCxnSpPr>
            <p:spPr>
              <a:xfrm>
                <a:off x="5373579" y="3707067"/>
                <a:ext cx="726726" cy="50248"/>
              </a:xfrm>
              <a:prstGeom prst="straightConnector1">
                <a:avLst/>
              </a:prstGeom>
              <a:ln>
                <a:solidFill>
                  <a:srgbClr val="001A49"/>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 xmlns:a16="http://schemas.microsoft.com/office/drawing/2014/main" id="{1E810B4F-68B9-48AE-A10A-B1F7D646DE04}"/>
                  </a:ext>
                </a:extLst>
              </p:cNvPr>
              <p:cNvCxnSpPr>
                <a:cxnSpLocks/>
                <a:stCxn id="143" idx="2"/>
                <a:endCxn id="165" idx="1"/>
              </p:cNvCxnSpPr>
              <p:nvPr/>
            </p:nvCxnSpPr>
            <p:spPr>
              <a:xfrm flipH="1">
                <a:off x="3038209" y="4295808"/>
                <a:ext cx="1394535" cy="241709"/>
              </a:xfrm>
              <a:prstGeom prst="bentConnector5">
                <a:avLst>
                  <a:gd name="adj1" fmla="val -16393"/>
                  <a:gd name="adj2" fmla="val 12804"/>
                  <a:gd name="adj3" fmla="val 116393"/>
                </a:avLst>
              </a:prstGeom>
              <a:ln>
                <a:solidFill>
                  <a:schemeClr val="accent1">
                    <a:lumMod val="40000"/>
                    <a:lumOff val="60000"/>
                  </a:schemeClr>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 xmlns:a16="http://schemas.microsoft.com/office/drawing/2014/main" id="{91BFFE67-F80B-447E-AE21-F0E94F04919D}"/>
                  </a:ext>
                </a:extLst>
              </p:cNvPr>
              <p:cNvCxnSpPr>
                <a:cxnSpLocks/>
              </p:cNvCxnSpPr>
              <p:nvPr/>
            </p:nvCxnSpPr>
            <p:spPr>
              <a:xfrm>
                <a:off x="1135177" y="2078480"/>
                <a:ext cx="1944334" cy="316322"/>
              </a:xfrm>
              <a:prstGeom prst="bentConnector5">
                <a:avLst>
                  <a:gd name="adj1" fmla="val 48231"/>
                  <a:gd name="adj2" fmla="val -13252"/>
                  <a:gd name="adj3" fmla="val 99687"/>
                </a:avLst>
              </a:prstGeom>
              <a:ln>
                <a:solidFill>
                  <a:schemeClr val="tx1">
                    <a:lumMod val="75000"/>
                    <a:lumOff val="25000"/>
                  </a:schemeClr>
                </a:solidFill>
                <a:headEnd type="diamon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 xmlns:a16="http://schemas.microsoft.com/office/drawing/2014/main" id="{F399BB7C-7D9F-476E-B48C-6EE73A643446}"/>
                  </a:ext>
                </a:extLst>
              </p:cNvPr>
              <p:cNvCxnSpPr>
                <a:cxnSpLocks/>
                <a:endCxn id="145" idx="4"/>
              </p:cNvCxnSpPr>
              <p:nvPr/>
            </p:nvCxnSpPr>
            <p:spPr>
              <a:xfrm flipV="1">
                <a:off x="2021357" y="3674566"/>
                <a:ext cx="1235207" cy="1"/>
              </a:xfrm>
              <a:prstGeom prst="bentConnector5">
                <a:avLst>
                  <a:gd name="adj1" fmla="val 41755"/>
                  <a:gd name="adj2" fmla="val -2147483647"/>
                  <a:gd name="adj3" fmla="val 118507"/>
                </a:avLst>
              </a:prstGeom>
              <a:ln>
                <a:solidFill>
                  <a:srgbClr val="0D60AE"/>
                </a:solidFill>
                <a:headEnd type="diamon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 xmlns:a16="http://schemas.microsoft.com/office/drawing/2014/main" id="{EE9D22C9-A812-413A-ABDD-B5FC34D3E034}"/>
                  </a:ext>
                </a:extLst>
              </p:cNvPr>
              <p:cNvCxnSpPr>
                <a:cxnSpLocks/>
                <a:stCxn id="141" idx="0"/>
                <a:endCxn id="159" idx="1"/>
              </p:cNvCxnSpPr>
              <p:nvPr/>
            </p:nvCxnSpPr>
            <p:spPr>
              <a:xfrm flipV="1">
                <a:off x="5143974" y="869819"/>
                <a:ext cx="564839" cy="770439"/>
              </a:xfrm>
              <a:prstGeom prst="bentConnector3">
                <a:avLst>
                  <a:gd name="adj1" fmla="val 50000"/>
                </a:avLst>
              </a:prstGeom>
              <a:ln>
                <a:solidFill>
                  <a:srgbClr val="0D60AE"/>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 xmlns:a16="http://schemas.microsoft.com/office/drawing/2014/main" id="{2C798061-704B-449D-A2FC-CA5912CC9BC8}"/>
                  </a:ext>
                </a:extLst>
              </p:cNvPr>
              <p:cNvSpPr txBox="1"/>
              <p:nvPr/>
            </p:nvSpPr>
            <p:spPr>
              <a:xfrm>
                <a:off x="5708813" y="690006"/>
                <a:ext cx="2646878" cy="359626"/>
              </a:xfrm>
              <a:prstGeom prst="rect">
                <a:avLst/>
              </a:prstGeom>
              <a:noFill/>
            </p:spPr>
            <p:txBody>
              <a:bodyPr wrap="none" rtlCol="0">
                <a:spAutoFit/>
              </a:bodyPr>
              <a:lstStyle/>
              <a:p>
                <a:r>
                  <a:rPr lang="id-ID" sz="1600" b="1" dirty="0">
                    <a:latin typeface="Montserrat" charset="0"/>
                    <a:ea typeface="Montserrat" charset="0"/>
                    <a:cs typeface="Montserrat" charset="0"/>
                  </a:rPr>
                  <a:t>Americans for Prosperity</a:t>
                </a:r>
              </a:p>
            </p:txBody>
          </p:sp>
          <p:sp>
            <p:nvSpPr>
              <p:cNvPr id="161" name="TextBox 160">
                <a:extLst>
                  <a:ext uri="{FF2B5EF4-FFF2-40B4-BE49-F238E27FC236}">
                    <a16:creationId xmlns="" xmlns:a16="http://schemas.microsoft.com/office/drawing/2014/main" id="{82DE4145-824D-478C-82CA-CC4CB42C3228}"/>
                  </a:ext>
                </a:extLst>
              </p:cNvPr>
              <p:cNvSpPr txBox="1"/>
              <p:nvPr/>
            </p:nvSpPr>
            <p:spPr>
              <a:xfrm>
                <a:off x="6178737" y="2236642"/>
                <a:ext cx="979807" cy="359626"/>
              </a:xfrm>
              <a:prstGeom prst="rect">
                <a:avLst/>
              </a:prstGeom>
              <a:noFill/>
            </p:spPr>
            <p:txBody>
              <a:bodyPr wrap="square" rtlCol="0">
                <a:spAutoFit/>
              </a:bodyPr>
              <a:lstStyle/>
              <a:p>
                <a:r>
                  <a:rPr lang="en-US" sz="1600" b="1" dirty="0">
                    <a:latin typeface="Montserrat" charset="0"/>
                    <a:ea typeface="Montserrat" charset="0"/>
                    <a:cs typeface="Montserrat" charset="0"/>
                  </a:rPr>
                  <a:t>ALEC</a:t>
                </a:r>
                <a:endParaRPr lang="id-ID" sz="1600" b="1" dirty="0">
                  <a:latin typeface="Montserrat" charset="0"/>
                  <a:ea typeface="Montserrat" charset="0"/>
                  <a:cs typeface="Montserrat" charset="0"/>
                </a:endParaRPr>
              </a:p>
            </p:txBody>
          </p:sp>
          <p:sp>
            <p:nvSpPr>
              <p:cNvPr id="163" name="TextBox 162">
                <a:extLst>
                  <a:ext uri="{FF2B5EF4-FFF2-40B4-BE49-F238E27FC236}">
                    <a16:creationId xmlns="" xmlns:a16="http://schemas.microsoft.com/office/drawing/2014/main" id="{BEE43920-A718-466F-BD63-D452E86F3975}"/>
                  </a:ext>
                </a:extLst>
              </p:cNvPr>
              <p:cNvSpPr txBox="1"/>
              <p:nvPr/>
            </p:nvSpPr>
            <p:spPr>
              <a:xfrm>
                <a:off x="6100305" y="3577502"/>
                <a:ext cx="2214368" cy="359626"/>
              </a:xfrm>
              <a:prstGeom prst="rect">
                <a:avLst/>
              </a:prstGeom>
              <a:noFill/>
            </p:spPr>
            <p:txBody>
              <a:bodyPr wrap="none" rtlCol="0">
                <a:spAutoFit/>
              </a:bodyPr>
              <a:lstStyle/>
              <a:p>
                <a:r>
                  <a:rPr lang="id-ID" sz="1600" b="1" dirty="0">
                    <a:latin typeface="Montserrat" charset="0"/>
                    <a:ea typeface="Montserrat" charset="0"/>
                    <a:cs typeface="Montserrat" charset="0"/>
                  </a:rPr>
                  <a:t>State Policy Network</a:t>
                </a:r>
              </a:p>
            </p:txBody>
          </p:sp>
          <p:sp>
            <p:nvSpPr>
              <p:cNvPr id="165" name="TextBox 164">
                <a:extLst>
                  <a:ext uri="{FF2B5EF4-FFF2-40B4-BE49-F238E27FC236}">
                    <a16:creationId xmlns="" xmlns:a16="http://schemas.microsoft.com/office/drawing/2014/main" id="{986194F9-47F7-4C63-8B8D-CC6C6AE62420}"/>
                  </a:ext>
                </a:extLst>
              </p:cNvPr>
              <p:cNvSpPr txBox="1"/>
              <p:nvPr/>
            </p:nvSpPr>
            <p:spPr>
              <a:xfrm>
                <a:off x="3038209" y="4357704"/>
                <a:ext cx="1633781" cy="359626"/>
              </a:xfrm>
              <a:prstGeom prst="rect">
                <a:avLst/>
              </a:prstGeom>
              <a:noFill/>
            </p:spPr>
            <p:txBody>
              <a:bodyPr wrap="none" rtlCol="0">
                <a:spAutoFit/>
              </a:bodyPr>
              <a:lstStyle/>
              <a:p>
                <a:r>
                  <a:rPr lang="id-ID" sz="1600" b="1" dirty="0">
                    <a:latin typeface="Montserrat" charset="0"/>
                    <a:ea typeface="Montserrat" charset="0"/>
                    <a:cs typeface="Montserrat" charset="0"/>
                  </a:rPr>
                  <a:t>Echo Chamber</a:t>
                </a:r>
              </a:p>
            </p:txBody>
          </p:sp>
          <p:sp>
            <p:nvSpPr>
              <p:cNvPr id="167" name="TextBox 166">
                <a:extLst>
                  <a:ext uri="{FF2B5EF4-FFF2-40B4-BE49-F238E27FC236}">
                    <a16:creationId xmlns="" xmlns:a16="http://schemas.microsoft.com/office/drawing/2014/main" id="{0066EF29-00AD-4923-8A1E-4437FA370B33}"/>
                  </a:ext>
                </a:extLst>
              </p:cNvPr>
              <p:cNvSpPr txBox="1"/>
              <p:nvPr/>
            </p:nvSpPr>
            <p:spPr>
              <a:xfrm>
                <a:off x="3266560" y="72698"/>
                <a:ext cx="1956576" cy="359626"/>
              </a:xfrm>
              <a:prstGeom prst="rect">
                <a:avLst/>
              </a:prstGeom>
              <a:noFill/>
            </p:spPr>
            <p:txBody>
              <a:bodyPr wrap="square" rtlCol="0">
                <a:spAutoFit/>
              </a:bodyPr>
              <a:lstStyle/>
              <a:p>
                <a:r>
                  <a:rPr lang="id-ID" sz="1600" b="1" dirty="0">
                    <a:latin typeface="Montserrat" charset="0"/>
                    <a:ea typeface="Montserrat" charset="0"/>
                    <a:cs typeface="Montserrat" charset="0"/>
                  </a:rPr>
                  <a:t>Individual</a:t>
                </a:r>
                <a:r>
                  <a:rPr lang="en-US" sz="1600" b="1" dirty="0">
                    <a:latin typeface="Montserrat" charset="0"/>
                    <a:ea typeface="Montserrat" charset="0"/>
                    <a:cs typeface="Montserrat" charset="0"/>
                  </a:rPr>
                  <a:t>s</a:t>
                </a:r>
                <a:endParaRPr lang="id-ID" sz="1600" b="1" dirty="0">
                  <a:latin typeface="Montserrat" charset="0"/>
                  <a:ea typeface="Montserrat" charset="0"/>
                  <a:cs typeface="Montserrat" charset="0"/>
                </a:endParaRPr>
              </a:p>
            </p:txBody>
          </p:sp>
          <p:sp>
            <p:nvSpPr>
              <p:cNvPr id="169" name="TextBox 168">
                <a:extLst>
                  <a:ext uri="{FF2B5EF4-FFF2-40B4-BE49-F238E27FC236}">
                    <a16:creationId xmlns="" xmlns:a16="http://schemas.microsoft.com/office/drawing/2014/main" id="{3B3E346A-C500-4415-9B1B-FA01AC247C20}"/>
                  </a:ext>
                </a:extLst>
              </p:cNvPr>
              <p:cNvSpPr txBox="1"/>
              <p:nvPr/>
            </p:nvSpPr>
            <p:spPr>
              <a:xfrm>
                <a:off x="-472956" y="1843872"/>
                <a:ext cx="1608133" cy="359626"/>
              </a:xfrm>
              <a:prstGeom prst="rect">
                <a:avLst/>
              </a:prstGeom>
              <a:noFill/>
            </p:spPr>
            <p:txBody>
              <a:bodyPr wrap="none" rtlCol="0">
                <a:spAutoFit/>
              </a:bodyPr>
              <a:lstStyle/>
              <a:p>
                <a:pPr algn="r"/>
                <a:r>
                  <a:rPr lang="id-ID" sz="1600" b="1" dirty="0"/>
                  <a:t>Big Foundations </a:t>
                </a:r>
              </a:p>
            </p:txBody>
          </p:sp>
          <p:sp>
            <p:nvSpPr>
              <p:cNvPr id="171" name="TextBox 170">
                <a:extLst>
                  <a:ext uri="{FF2B5EF4-FFF2-40B4-BE49-F238E27FC236}">
                    <a16:creationId xmlns="" xmlns:a16="http://schemas.microsoft.com/office/drawing/2014/main" id="{B7C98C20-73F2-442C-96C8-7E555CB58D6D}"/>
                  </a:ext>
                </a:extLst>
              </p:cNvPr>
              <p:cNvSpPr txBox="1"/>
              <p:nvPr/>
            </p:nvSpPr>
            <p:spPr>
              <a:xfrm>
                <a:off x="-449211" y="3363980"/>
                <a:ext cx="2899314" cy="359626"/>
              </a:xfrm>
              <a:prstGeom prst="rect">
                <a:avLst/>
              </a:prstGeom>
              <a:noFill/>
            </p:spPr>
            <p:txBody>
              <a:bodyPr wrap="square" rtlCol="0">
                <a:spAutoFit/>
              </a:bodyPr>
              <a:lstStyle/>
              <a:p>
                <a:r>
                  <a:rPr lang="en-US" sz="1600" b="1" dirty="0">
                    <a:latin typeface="Montserrat" charset="0"/>
                    <a:ea typeface="Montserrat" charset="0"/>
                    <a:cs typeface="Montserrat" charset="0"/>
                  </a:rPr>
                  <a:t>“Advocacy Organizations”</a:t>
                </a:r>
                <a:endParaRPr lang="id-ID" sz="1600" b="1" dirty="0">
                  <a:latin typeface="Montserrat" charset="0"/>
                  <a:ea typeface="Montserrat" charset="0"/>
                  <a:cs typeface="Montserrat" charset="0"/>
                </a:endParaRPr>
              </a:p>
            </p:txBody>
          </p:sp>
          <p:pic>
            <p:nvPicPr>
              <p:cNvPr id="173" name="Picture 172">
                <a:extLst>
                  <a:ext uri="{FF2B5EF4-FFF2-40B4-BE49-F238E27FC236}">
                    <a16:creationId xmlns="" xmlns:a16="http://schemas.microsoft.com/office/drawing/2014/main" id="{CF78A74E-0A01-445D-9FF3-9EF632188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310" y="1741603"/>
                <a:ext cx="375823" cy="375823"/>
              </a:xfrm>
              <a:prstGeom prst="rect">
                <a:avLst/>
              </a:prstGeom>
            </p:spPr>
          </p:pic>
          <p:pic>
            <p:nvPicPr>
              <p:cNvPr id="174" name="Picture 173">
                <a:extLst>
                  <a:ext uri="{FF2B5EF4-FFF2-40B4-BE49-F238E27FC236}">
                    <a16:creationId xmlns="" xmlns:a16="http://schemas.microsoft.com/office/drawing/2014/main" id="{ECBB21D3-2772-4456-A349-A88760F872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822" y="1741603"/>
                <a:ext cx="375823" cy="375823"/>
              </a:xfrm>
              <a:prstGeom prst="rect">
                <a:avLst/>
              </a:prstGeom>
            </p:spPr>
          </p:pic>
          <p:pic>
            <p:nvPicPr>
              <p:cNvPr id="175" name="Picture 174" descr="idea-xxl.png">
                <a:extLst>
                  <a:ext uri="{FF2B5EF4-FFF2-40B4-BE49-F238E27FC236}">
                    <a16:creationId xmlns="" xmlns:a16="http://schemas.microsoft.com/office/drawing/2014/main" id="{502C6B19-BF9E-4578-B802-70B637640A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3037" y="2437428"/>
                <a:ext cx="375823" cy="375823"/>
              </a:xfrm>
              <a:prstGeom prst="rect">
                <a:avLst/>
              </a:prstGeom>
            </p:spPr>
          </p:pic>
          <p:pic>
            <p:nvPicPr>
              <p:cNvPr id="176" name="Picture 175">
                <a:extLst>
                  <a:ext uri="{FF2B5EF4-FFF2-40B4-BE49-F238E27FC236}">
                    <a16:creationId xmlns="" xmlns:a16="http://schemas.microsoft.com/office/drawing/2014/main" id="{B599D5AD-C29D-4F3A-B8AB-4976EE06D8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610" y="3366659"/>
                <a:ext cx="375823" cy="375823"/>
              </a:xfrm>
              <a:prstGeom prst="rect">
                <a:avLst/>
              </a:prstGeom>
            </p:spPr>
          </p:pic>
          <p:pic>
            <p:nvPicPr>
              <p:cNvPr id="177" name="Picture 176">
                <a:extLst>
                  <a:ext uri="{FF2B5EF4-FFF2-40B4-BE49-F238E27FC236}">
                    <a16:creationId xmlns="" xmlns:a16="http://schemas.microsoft.com/office/drawing/2014/main" id="{92C4CF0F-0AD9-4FCB-A228-2D4CFE8229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4848" y="3747214"/>
                <a:ext cx="375823" cy="375823"/>
              </a:xfrm>
              <a:prstGeom prst="rect">
                <a:avLst/>
              </a:prstGeom>
            </p:spPr>
          </p:pic>
          <p:pic>
            <p:nvPicPr>
              <p:cNvPr id="178" name="Picture 177">
                <a:extLst>
                  <a:ext uri="{FF2B5EF4-FFF2-40B4-BE49-F238E27FC236}">
                    <a16:creationId xmlns="" xmlns:a16="http://schemas.microsoft.com/office/drawing/2014/main" id="{10DB1E1B-7097-4365-85C5-9ECEF819F2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9020" y="3378791"/>
                <a:ext cx="413405" cy="351259"/>
              </a:xfrm>
              <a:prstGeom prst="rect">
                <a:avLst/>
              </a:prstGeom>
            </p:spPr>
          </p:pic>
          <p:pic>
            <p:nvPicPr>
              <p:cNvPr id="179" name="Picture 178">
                <a:extLst>
                  <a:ext uri="{FF2B5EF4-FFF2-40B4-BE49-F238E27FC236}">
                    <a16:creationId xmlns="" xmlns:a16="http://schemas.microsoft.com/office/drawing/2014/main" id="{40E1CB73-97E5-4287-992C-0FD244455F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9713" y="2408261"/>
                <a:ext cx="375823" cy="375823"/>
              </a:xfrm>
              <a:prstGeom prst="rect">
                <a:avLst/>
              </a:prstGeom>
            </p:spPr>
          </p:pic>
        </p:grpSp>
        <p:sp>
          <p:nvSpPr>
            <p:cNvPr id="210" name="TextBox 209">
              <a:extLst>
                <a:ext uri="{FF2B5EF4-FFF2-40B4-BE49-F238E27FC236}">
                  <a16:creationId xmlns="" xmlns:a16="http://schemas.microsoft.com/office/drawing/2014/main" id="{6E851938-1B5B-489F-A738-E3F62DEA44ED}"/>
                </a:ext>
              </a:extLst>
            </p:cNvPr>
            <p:cNvSpPr txBox="1"/>
            <p:nvPr/>
          </p:nvSpPr>
          <p:spPr>
            <a:xfrm>
              <a:off x="5390484" y="980318"/>
              <a:ext cx="2446988" cy="882719"/>
            </a:xfrm>
            <a:prstGeom prst="rect">
              <a:avLst/>
            </a:prstGeom>
            <a:noFill/>
          </p:spPr>
          <p:txBody>
            <a:bodyPr wrap="square" rtlCol="0">
              <a:spAutoFit/>
            </a:bodyPr>
            <a:lstStyle/>
            <a:p>
              <a:r>
                <a:rPr lang="en-US" sz="1200" dirty="0">
                  <a:solidFill>
                    <a:schemeClr val="tx1">
                      <a:lumMod val="65000"/>
                      <a:lumOff val="35000"/>
                    </a:schemeClr>
                  </a:solidFill>
                </a:rPr>
                <a:t>36 chapters with 2.8 million activists and 650 paid staff pushing the agenda via field, mail, events and paid media – and lobbying.</a:t>
              </a:r>
              <a:endParaRPr lang="en-US" sz="1200" b="1" dirty="0">
                <a:solidFill>
                  <a:schemeClr val="tx1">
                    <a:lumMod val="65000"/>
                    <a:lumOff val="35000"/>
                  </a:schemeClr>
                </a:solidFill>
                <a:latin typeface="Signika Negative" pitchFamily="2" charset="0"/>
              </a:endParaRPr>
            </a:p>
          </p:txBody>
        </p:sp>
      </p:grpSp>
      <p:cxnSp>
        <p:nvCxnSpPr>
          <p:cNvPr id="241" name="Straight Connector 156">
            <a:extLst>
              <a:ext uri="{FF2B5EF4-FFF2-40B4-BE49-F238E27FC236}">
                <a16:creationId xmlns="" xmlns:a16="http://schemas.microsoft.com/office/drawing/2014/main" id="{A19E7F68-E6D3-45D9-85EE-F93719B82D24}"/>
              </a:ext>
            </a:extLst>
          </p:cNvPr>
          <p:cNvCxnSpPr>
            <a:cxnSpLocks/>
          </p:cNvCxnSpPr>
          <p:nvPr/>
        </p:nvCxnSpPr>
        <p:spPr>
          <a:xfrm rot="16200000" flipV="1">
            <a:off x="3829212" y="2307845"/>
            <a:ext cx="958026" cy="707244"/>
          </a:xfrm>
          <a:prstGeom prst="bentConnector3">
            <a:avLst>
              <a:gd name="adj1" fmla="val 2445"/>
            </a:avLst>
          </a:prstGeom>
          <a:ln>
            <a:solidFill>
              <a:srgbClr val="4F81BD"/>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80057E6E-432E-47BA-A420-011715C5C042}"/>
              </a:ext>
            </a:extLst>
          </p:cNvPr>
          <p:cNvSpPr txBox="1"/>
          <p:nvPr/>
        </p:nvSpPr>
        <p:spPr>
          <a:xfrm>
            <a:off x="3505287" y="6129659"/>
            <a:ext cx="3043648" cy="461665"/>
          </a:xfrm>
          <a:prstGeom prst="rect">
            <a:avLst/>
          </a:prstGeom>
          <a:noFill/>
        </p:spPr>
        <p:txBody>
          <a:bodyPr wrap="square" rtlCol="0">
            <a:spAutoFit/>
          </a:bodyPr>
          <a:lstStyle/>
          <a:p>
            <a:pPr marL="171450" indent="-171450">
              <a:buFont typeface="Arial"/>
              <a:buChar char="•"/>
            </a:pP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Franklin Center</a:t>
            </a:r>
          </a:p>
          <a:p>
            <a:pPr marL="171450" indent="-171450">
              <a:buFont typeface="Arial"/>
              <a:buChar char="•"/>
            </a:pP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Investment in digital and alt-right media </a:t>
            </a:r>
          </a:p>
        </p:txBody>
      </p:sp>
      <p:sp>
        <p:nvSpPr>
          <p:cNvPr id="47" name="TextBox 46">
            <a:extLst>
              <a:ext uri="{FF2B5EF4-FFF2-40B4-BE49-F238E27FC236}">
                <a16:creationId xmlns="" xmlns:a16="http://schemas.microsoft.com/office/drawing/2014/main" id="{104573F0-0ED1-4663-87A5-4FBACA311DC6}"/>
              </a:ext>
            </a:extLst>
          </p:cNvPr>
          <p:cNvSpPr txBox="1"/>
          <p:nvPr/>
        </p:nvSpPr>
        <p:spPr>
          <a:xfrm>
            <a:off x="225840" y="5146141"/>
            <a:ext cx="2677160" cy="1015663"/>
          </a:xfrm>
          <a:prstGeom prst="rect">
            <a:avLst/>
          </a:prstGeom>
          <a:noFill/>
        </p:spPr>
        <p:txBody>
          <a:bodyPr wrap="square" rtlCol="0">
            <a:spAutoFit/>
          </a:bodyPr>
          <a:lstStyle/>
          <a:p>
            <a:pPr marL="171450" indent="-171450">
              <a:buFont typeface="Arial"/>
              <a:buChar char="•"/>
            </a:pP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Center for Union Facts</a:t>
            </a:r>
          </a:p>
          <a:p>
            <a:pPr marL="171450" indent="-171450">
              <a:buFont typeface="Arial"/>
              <a:buChar char="•"/>
            </a:pP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National RTW Committee </a:t>
            </a:r>
            <a:r>
              <a:rPr lang="mr-IN"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2.8 million members</a:t>
            </a:r>
          </a:p>
          <a:p>
            <a:pPr marL="171450" indent="-171450">
              <a:buFont typeface="Arial"/>
              <a:buChar char="•"/>
            </a:pP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Center for Worker Freedom </a:t>
            </a:r>
            <a:r>
              <a:rPr lang="mr-IN"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Intervened in UAW TN vote</a:t>
            </a:r>
          </a:p>
        </p:txBody>
      </p:sp>
      <p:sp>
        <p:nvSpPr>
          <p:cNvPr id="50" name="TextBox 49">
            <a:extLst>
              <a:ext uri="{FF2B5EF4-FFF2-40B4-BE49-F238E27FC236}">
                <a16:creationId xmlns="" xmlns:a16="http://schemas.microsoft.com/office/drawing/2014/main" id="{2929C594-BCB3-4398-BE4D-58694C5A5DED}"/>
              </a:ext>
            </a:extLst>
          </p:cNvPr>
          <p:cNvSpPr txBox="1"/>
          <p:nvPr/>
        </p:nvSpPr>
        <p:spPr>
          <a:xfrm>
            <a:off x="4012106" y="2097739"/>
            <a:ext cx="2070432" cy="830997"/>
          </a:xfrm>
          <a:prstGeom prst="rect">
            <a:avLst/>
          </a:prstGeom>
          <a:noFill/>
        </p:spPr>
        <p:txBody>
          <a:bodyPr wrap="square" rtlCol="0">
            <a:spAutoFit/>
          </a:bodyPr>
          <a:lstStyle/>
          <a:p>
            <a:pPr marL="171450" indent="-171450">
              <a:buFont typeface="Arial"/>
              <a:buChar char="•"/>
            </a:pPr>
            <a:r>
              <a:rPr lang="en-US" sz="1200" dirty="0">
                <a:solidFill>
                  <a:schemeClr val="tx1">
                    <a:lumMod val="65000"/>
                    <a:lumOff val="35000"/>
                  </a:schemeClr>
                </a:solidFill>
              </a:rPr>
              <a:t>Koch Brothers</a:t>
            </a:r>
          </a:p>
          <a:p>
            <a:pPr marL="171450" indent="-171450">
              <a:buFont typeface="Arial"/>
              <a:buChar char="•"/>
            </a:pPr>
            <a:r>
              <a:rPr lang="en-US" sz="1200" dirty="0">
                <a:solidFill>
                  <a:schemeClr val="tx1">
                    <a:lumMod val="65000"/>
                    <a:lumOff val="35000"/>
                  </a:schemeClr>
                </a:solidFill>
              </a:rPr>
              <a:t>Grover Norquist,</a:t>
            </a:r>
          </a:p>
          <a:p>
            <a:pPr marL="171450" indent="-171450">
              <a:buFont typeface="Arial"/>
              <a:buChar char="•"/>
            </a:pPr>
            <a:r>
              <a:rPr lang="en-US" sz="1200" dirty="0">
                <a:solidFill>
                  <a:schemeClr val="tx1">
                    <a:lumMod val="65000"/>
                    <a:lumOff val="35000"/>
                  </a:schemeClr>
                </a:solidFill>
              </a:rPr>
              <a:t>Brent Yessin</a:t>
            </a:r>
          </a:p>
          <a:p>
            <a:pPr marL="171450" indent="-171450">
              <a:buFont typeface="Arial"/>
              <a:buChar char="•"/>
            </a:pPr>
            <a:r>
              <a:rPr lang="en-US" sz="1200" dirty="0">
                <a:solidFill>
                  <a:schemeClr val="tx1">
                    <a:lumMod val="65000"/>
                    <a:lumOff val="35000"/>
                  </a:schemeClr>
                </a:solidFill>
                <a:latin typeface="Signika Negative" pitchFamily="2" charset="0"/>
              </a:rPr>
              <a:t>David Humphreys</a:t>
            </a:r>
          </a:p>
        </p:txBody>
      </p:sp>
      <p:sp>
        <p:nvSpPr>
          <p:cNvPr id="51" name="TextBox 50">
            <a:extLst>
              <a:ext uri="{FF2B5EF4-FFF2-40B4-BE49-F238E27FC236}">
                <a16:creationId xmlns="" xmlns:a16="http://schemas.microsoft.com/office/drawing/2014/main" id="{8F402CE2-8582-4A88-B95F-143FAB4B65E9}"/>
              </a:ext>
            </a:extLst>
          </p:cNvPr>
          <p:cNvSpPr txBox="1"/>
          <p:nvPr/>
        </p:nvSpPr>
        <p:spPr>
          <a:xfrm>
            <a:off x="6747581" y="4094327"/>
            <a:ext cx="2008003" cy="830997"/>
          </a:xfrm>
          <a:prstGeom prst="rect">
            <a:avLst/>
          </a:prstGeom>
          <a:noFill/>
        </p:spPr>
        <p:txBody>
          <a:bodyPr wrap="square" rtlCol="0">
            <a:spAutoFit/>
          </a:bodyPr>
          <a:lstStyle/>
          <a:p>
            <a:pPr marL="171450" indent="-171450">
              <a:buFont typeface="Arial"/>
              <a:buChar char="•"/>
            </a:pPr>
            <a:r>
              <a:rPr lang="en-US" sz="1200" dirty="0">
                <a:solidFill>
                  <a:schemeClr val="tx1">
                    <a:lumMod val="65000"/>
                    <a:lumOff val="35000"/>
                  </a:schemeClr>
                </a:solidFill>
                <a:latin typeface="Signika Negative" pitchFamily="2" charset="0"/>
              </a:rPr>
              <a:t>Local RTW ordinance</a:t>
            </a:r>
          </a:p>
          <a:p>
            <a:pPr marL="171450" indent="-171450">
              <a:buFont typeface="Arial"/>
              <a:buChar char="•"/>
            </a:pPr>
            <a:r>
              <a:rPr lang="en-US" sz="1200" dirty="0">
                <a:solidFill>
                  <a:schemeClr val="tx1">
                    <a:lumMod val="65000"/>
                    <a:lumOff val="35000"/>
                  </a:schemeClr>
                </a:solidFill>
                <a:latin typeface="Signika Negative" pitchFamily="2" charset="0"/>
              </a:rPr>
              <a:t>Comprehensive Public Employee Freedom Act</a:t>
            </a:r>
          </a:p>
          <a:p>
            <a:pPr marL="171450" indent="-171450">
              <a:buFont typeface="Arial"/>
              <a:buChar char="•"/>
            </a:pPr>
            <a:r>
              <a:rPr lang="en-US" sz="1200" dirty="0">
                <a:solidFill>
                  <a:schemeClr val="tx1">
                    <a:lumMod val="65000"/>
                    <a:lumOff val="35000"/>
                  </a:schemeClr>
                </a:solidFill>
                <a:latin typeface="Signika Negative" pitchFamily="2" charset="0"/>
              </a:rPr>
              <a:t>Pre-emption bills</a:t>
            </a:r>
          </a:p>
        </p:txBody>
      </p:sp>
      <p:sp>
        <p:nvSpPr>
          <p:cNvPr id="55" name="TextBox 54">
            <a:extLst>
              <a:ext uri="{FF2B5EF4-FFF2-40B4-BE49-F238E27FC236}">
                <a16:creationId xmlns="" xmlns:a16="http://schemas.microsoft.com/office/drawing/2014/main" id="{327E02D9-7B77-40C5-8858-A79EF2D777C8}"/>
              </a:ext>
            </a:extLst>
          </p:cNvPr>
          <p:cNvSpPr txBox="1"/>
          <p:nvPr/>
        </p:nvSpPr>
        <p:spPr>
          <a:xfrm>
            <a:off x="6584948" y="5342714"/>
            <a:ext cx="2559051" cy="830997"/>
          </a:xfrm>
          <a:prstGeom prst="rect">
            <a:avLst/>
          </a:prstGeom>
          <a:noFill/>
        </p:spPr>
        <p:txBody>
          <a:bodyPr wrap="square" rtlCol="0">
            <a:spAutoFit/>
          </a:bodyPr>
          <a:lstStyle/>
          <a:p>
            <a:pPr marL="171450" indent="-171450">
              <a:buFont typeface="Arial"/>
              <a:buChar char="•"/>
            </a:pPr>
            <a:r>
              <a:rPr lang="en-US" sz="1200" dirty="0">
                <a:solidFill>
                  <a:schemeClr val="tx1">
                    <a:lumMod val="65000"/>
                    <a:lumOff val="35000"/>
                  </a:schemeClr>
                </a:solidFill>
                <a:latin typeface="Signika Negative" pitchFamily="2" charset="0"/>
              </a:rPr>
              <a:t>$8M anti-union campaign</a:t>
            </a:r>
          </a:p>
          <a:p>
            <a:pPr marL="171450" indent="-171450">
              <a:buFont typeface="Arial"/>
              <a:buChar char="•"/>
            </a:pPr>
            <a:r>
              <a:rPr lang="en-US" sz="1200" dirty="0">
                <a:solidFill>
                  <a:schemeClr val="tx1">
                    <a:lumMod val="65000"/>
                    <a:lumOff val="35000"/>
                  </a:schemeClr>
                </a:solidFill>
                <a:latin typeface="Signika Negative" pitchFamily="2" charset="0"/>
              </a:rPr>
              <a:t>“Cost Unions Tens of Millions of Dollars”</a:t>
            </a:r>
          </a:p>
          <a:p>
            <a:pPr marL="171450" indent="-171450">
              <a:buFont typeface="Arial"/>
              <a:buChar char="•"/>
            </a:pPr>
            <a:r>
              <a:rPr lang="en-US" sz="1200" dirty="0">
                <a:solidFill>
                  <a:schemeClr val="tx1">
                    <a:lumMod val="65000"/>
                    <a:lumOff val="35000"/>
                  </a:schemeClr>
                </a:solidFill>
                <a:latin typeface="Signika Negative" pitchFamily="2" charset="0"/>
              </a:rPr>
              <a:t>Toolkit to “Curb Union Influence”</a:t>
            </a:r>
          </a:p>
        </p:txBody>
      </p:sp>
      <p:sp>
        <p:nvSpPr>
          <p:cNvPr id="57" name="TextBox 56">
            <a:extLst>
              <a:ext uri="{FF2B5EF4-FFF2-40B4-BE49-F238E27FC236}">
                <a16:creationId xmlns="" xmlns:a16="http://schemas.microsoft.com/office/drawing/2014/main" id="{91F906CE-1DE0-417E-ABD2-41774A7380AE}"/>
              </a:ext>
            </a:extLst>
          </p:cNvPr>
          <p:cNvSpPr txBox="1"/>
          <p:nvPr/>
        </p:nvSpPr>
        <p:spPr>
          <a:xfrm>
            <a:off x="225840" y="3716209"/>
            <a:ext cx="2604629" cy="830997"/>
          </a:xfrm>
          <a:prstGeom prst="rect">
            <a:avLst/>
          </a:prstGeom>
          <a:noFill/>
        </p:spPr>
        <p:txBody>
          <a:bodyPr wrap="square" rtlCol="0">
            <a:spAutoFit/>
          </a:bodyPr>
          <a:lstStyle/>
          <a:p>
            <a:pPr marL="171450" indent="-171450">
              <a:buFont typeface="Arial"/>
              <a:buChar char="•"/>
            </a:pP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$200M Increase from Bradley</a:t>
            </a:r>
          </a:p>
          <a:p>
            <a:pPr marL="171450" indent="-171450">
              <a:buFont typeface="Arial"/>
              <a:buChar char="•"/>
            </a:pP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Funds Advocacy and SPNs</a:t>
            </a:r>
          </a:p>
          <a:p>
            <a:pPr marL="171450" indent="-171450">
              <a:buFont typeface="Arial"/>
              <a:buChar char="•"/>
            </a:pP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50M Arnold Foundation on attacking pensions</a:t>
            </a:r>
          </a:p>
        </p:txBody>
      </p:sp>
    </p:spTree>
    <p:extLst>
      <p:ext uri="{BB962C8B-B14F-4D97-AF65-F5344CB8AC3E}">
        <p14:creationId xmlns:p14="http://schemas.microsoft.com/office/powerpoint/2010/main" val="32757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524569"/>
            <a:ext cx="8407400" cy="64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800" dirty="0" smtClean="0">
                <a:solidFill>
                  <a:srgbClr val="FFFFFF"/>
                </a:solidFill>
                <a:latin typeface="Georgia" charset="0"/>
                <a:ea typeface="ＭＳ Ｐゴシック" charset="-128"/>
                <a:cs typeface="MS PGothic" charset="-128"/>
              </a:rPr>
              <a:t>In 2017 and 2018, more governorships with Republican incumbents are up for election</a:t>
            </a:r>
            <a:endParaRPr lang="en-US" altLang="en-US" sz="2800" dirty="0">
              <a:solidFill>
                <a:srgbClr val="FFFFFF"/>
              </a:solidFill>
              <a:latin typeface="Georgia" charset="0"/>
              <a:ea typeface="ＭＳ Ｐゴシック" charset="-128"/>
              <a:cs typeface="MS PGothic" charset="-128"/>
            </a:endParaRP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October 19, </a:t>
            </a:r>
            <a:r>
              <a:rPr lang="en-US" sz="700" dirty="0">
                <a:latin typeface="Georgia"/>
                <a:cs typeface="Georgia"/>
              </a:rPr>
              <a:t>2017  </a:t>
            </a:r>
            <a:r>
              <a:rPr lang="en-US" sz="800" dirty="0">
                <a:solidFill>
                  <a:schemeClr val="tx1">
                    <a:lumMod val="65000"/>
                    <a:lumOff val="35000"/>
                  </a:schemeClr>
                </a:solidFill>
              </a:rPr>
              <a:t>| </a:t>
            </a:r>
            <a:r>
              <a:rPr lang="en-US" sz="800" dirty="0"/>
              <a:t> </a:t>
            </a:r>
            <a:r>
              <a:rPr lang="en-US" sz="700" dirty="0" err="1" smtClean="0"/>
              <a:t>Madelaine</a:t>
            </a:r>
            <a:r>
              <a:rPr lang="en-US" sz="700" dirty="0" smtClean="0"/>
              <a:t> Pisani &amp; Daniel Stublen</a:t>
            </a:r>
            <a:endParaRPr lang="en-US" sz="700" dirty="0">
              <a:latin typeface="Georgia"/>
              <a:cs typeface="Georgia"/>
            </a:endParaRP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latin typeface="Georgia"/>
                <a:cs typeface="Georgia"/>
              </a:rPr>
              <a:t>Cook Political Report ratings</a:t>
            </a:r>
            <a:endParaRPr lang="en-US" altLang="en-US" sz="1200" b="1" dirty="0">
              <a:latin typeface="Georgia"/>
              <a:cs typeface="Georgia"/>
            </a:endParaRPr>
          </a:p>
        </p:txBody>
      </p:sp>
      <p:pic>
        <p:nvPicPr>
          <p:cNvPr id="19" name="Picture 18"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107067"/>
            <a:ext cx="8247721" cy="315539"/>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solidFill>
                  <a:schemeClr val="tx1">
                    <a:lumMod val="50000"/>
                    <a:lumOff val="50000"/>
                  </a:schemeClr>
                </a:solidFill>
                <a:latin typeface="Georgia"/>
                <a:cs typeface="Georgia"/>
              </a:rPr>
              <a:t>*“Open seats” are governorships where incumbent governors are term-limited or they have announced that they are not running for re-election</a:t>
            </a:r>
          </a:p>
          <a:p>
            <a:pPr marL="0" indent="0">
              <a:lnSpc>
                <a:spcPct val="110000"/>
              </a:lnSpc>
              <a:spcBef>
                <a:spcPts val="0"/>
              </a:spcBef>
              <a:buNone/>
              <a:defRPr/>
            </a:pPr>
            <a:r>
              <a:rPr lang="en-US" sz="700" dirty="0" smtClean="0">
                <a:solidFill>
                  <a:schemeClr val="tx1">
                    <a:lumMod val="50000"/>
                    <a:lumOff val="50000"/>
                  </a:schemeClr>
                </a:solidFill>
                <a:latin typeface="Georgia"/>
                <a:cs typeface="Georgia"/>
              </a:rPr>
              <a:t>Sources: </a:t>
            </a:r>
            <a:r>
              <a:rPr lang="en-US" sz="700" dirty="0">
                <a:solidFill>
                  <a:schemeClr val="tx1">
                    <a:lumMod val="50000"/>
                    <a:lumOff val="50000"/>
                  </a:schemeClr>
                </a:solidFill>
                <a:latin typeface="Georgia"/>
                <a:cs typeface="Georgia"/>
              </a:rPr>
              <a:t>Cook Political </a:t>
            </a:r>
            <a:r>
              <a:rPr lang="en-US" sz="700" dirty="0" smtClean="0">
                <a:solidFill>
                  <a:schemeClr val="tx1">
                    <a:lumMod val="50000"/>
                    <a:lumOff val="50000"/>
                  </a:schemeClr>
                </a:solidFill>
                <a:latin typeface="Georgia"/>
                <a:cs typeface="Georgia"/>
              </a:rPr>
              <a:t>Report, 2017.</a:t>
            </a:r>
            <a:endParaRPr lang="en-US" sz="700" dirty="0">
              <a:solidFill>
                <a:schemeClr val="tx1">
                  <a:lumMod val="50000"/>
                  <a:lumOff val="50000"/>
                </a:schemeClr>
              </a:solidFill>
              <a:latin typeface="Georgia"/>
              <a:cs typeface="Georgia"/>
            </a:endParaRPr>
          </a:p>
        </p:txBody>
      </p:sp>
      <p:sp>
        <p:nvSpPr>
          <p:cNvPr id="6" name="Slide Number Placeholder 5"/>
          <p:cNvSpPr>
            <a:spLocks noGrp="1"/>
          </p:cNvSpPr>
          <p:nvPr>
            <p:ph type="sldNum" sz="quarter" idx="4294967295"/>
          </p:nvPr>
        </p:nvSpPr>
        <p:spPr>
          <a:xfrm>
            <a:off x="6603145" y="6427104"/>
            <a:ext cx="2133600" cy="365125"/>
          </a:xfrm>
          <a:prstGeom prst="rect">
            <a:avLst/>
          </a:prstGeom>
        </p:spPr>
        <p:txBody>
          <a:bodyPr/>
          <a:lstStyle/>
          <a:p>
            <a:fld id="{BEFBC90E-502A-A54D-9BAE-6F74229062B0}" type="slidenum">
              <a:rPr lang="en-US" smtClean="0"/>
              <a:pPr/>
              <a:t>40</a:t>
            </a:fld>
            <a:endParaRPr lang="en-US" dirty="0"/>
          </a:p>
        </p:txBody>
      </p:sp>
      <p:sp>
        <p:nvSpPr>
          <p:cNvPr id="11" name="Rectangle 14"/>
          <p:cNvSpPr>
            <a:spLocks noChangeArrowheads="1"/>
          </p:cNvSpPr>
          <p:nvPr/>
        </p:nvSpPr>
        <p:spPr bwMode="auto">
          <a:xfrm>
            <a:off x="420813" y="1792165"/>
            <a:ext cx="2824227" cy="21544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smtClean="0">
                <a:solidFill>
                  <a:schemeClr val="tx1">
                    <a:lumMod val="50000"/>
                    <a:lumOff val="50000"/>
                  </a:schemeClr>
                </a:solidFill>
                <a:latin typeface="Verdana"/>
                <a:cs typeface="Verdana"/>
              </a:rPr>
              <a:t>2017 &amp; 2018 GUBERNATORIAL RACES</a:t>
            </a:r>
            <a:endParaRPr lang="en-US" altLang="en-US" sz="800" dirty="0">
              <a:solidFill>
                <a:schemeClr val="tx1">
                  <a:lumMod val="50000"/>
                  <a:lumOff val="50000"/>
                </a:schemeClr>
              </a:solidFill>
              <a:latin typeface="Verdana"/>
              <a:cs typeface="Verdana"/>
            </a:endParaRPr>
          </a:p>
        </p:txBody>
      </p:sp>
      <p:sp>
        <p:nvSpPr>
          <p:cNvPr id="12" name="TextBox 12"/>
          <p:cNvSpPr txBox="1">
            <a:spLocks noChangeArrowheads="1"/>
          </p:cNvSpPr>
          <p:nvPr/>
        </p:nvSpPr>
        <p:spPr bwMode="auto">
          <a:xfrm>
            <a:off x="6772297" y="311516"/>
            <a:ext cx="1954381"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GUBERNATORIAL ELECTIONS 2017-2018</a:t>
            </a:r>
          </a:p>
        </p:txBody>
      </p:sp>
      <p:sp>
        <p:nvSpPr>
          <p:cNvPr id="14" name="TextBox 1"/>
          <p:cNvSpPr txBox="1">
            <a:spLocks noChangeArrowheads="1"/>
          </p:cNvSpPr>
          <p:nvPr/>
        </p:nvSpPr>
        <p:spPr bwMode="auto">
          <a:xfrm>
            <a:off x="420813" y="2000250"/>
            <a:ext cx="62831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defTabSz="400050">
              <a:lnSpc>
                <a:spcPct val="100000"/>
              </a:lnSpc>
              <a:spcBef>
                <a:spcPct val="0"/>
              </a:spcBef>
              <a:buNone/>
            </a:pPr>
            <a:r>
              <a:rPr lang="en-US" altLang="en-US" sz="1100" b="1" dirty="0">
                <a:solidFill>
                  <a:srgbClr val="0C396F"/>
                </a:solidFill>
                <a:latin typeface="+mn-lt"/>
              </a:rPr>
              <a:t>■</a:t>
            </a:r>
            <a:r>
              <a:rPr lang="en-US" altLang="en-US" sz="1100" b="1" dirty="0">
                <a:latin typeface="+mn-lt"/>
              </a:rPr>
              <a:t> </a:t>
            </a:r>
            <a:r>
              <a:rPr lang="en-US" altLang="en-US" sz="1100" dirty="0">
                <a:latin typeface="+mn-lt"/>
              </a:rPr>
              <a:t>Dem. </a:t>
            </a:r>
            <a:r>
              <a:rPr lang="en-US" altLang="en-US" sz="1100" dirty="0" smtClean="0">
                <a:latin typeface="+mn-lt"/>
              </a:rPr>
              <a:t>incumbent </a:t>
            </a:r>
            <a:r>
              <a:rPr lang="en-US" altLang="en-US" sz="1100" dirty="0">
                <a:latin typeface="+mn-lt"/>
              </a:rPr>
              <a:t>(4</a:t>
            </a:r>
            <a:r>
              <a:rPr lang="en-US" altLang="en-US" sz="1100" dirty="0" smtClean="0">
                <a:latin typeface="+mn-lt"/>
              </a:rPr>
              <a:t>)	</a:t>
            </a:r>
            <a:r>
              <a:rPr lang="en-US" altLang="en-US" sz="1100" b="1" dirty="0" smtClean="0">
                <a:solidFill>
                  <a:srgbClr val="8ABAE6"/>
                </a:solidFill>
                <a:latin typeface="+mn-lt"/>
              </a:rPr>
              <a:t>■</a:t>
            </a:r>
            <a:r>
              <a:rPr lang="en-US" altLang="en-US" sz="1100" b="1" dirty="0" smtClean="0">
                <a:latin typeface="+mn-lt"/>
              </a:rPr>
              <a:t> </a:t>
            </a:r>
            <a:r>
              <a:rPr lang="en-US" altLang="en-US" sz="1100" dirty="0" smtClean="0">
                <a:latin typeface="+mn-lt"/>
              </a:rPr>
              <a:t>Dem. open* (5)   	</a:t>
            </a:r>
            <a:r>
              <a:rPr lang="en-US" altLang="en-US" sz="1100" b="1" dirty="0" smtClean="0">
                <a:solidFill>
                  <a:srgbClr val="E8DCBC"/>
                </a:solidFill>
                <a:latin typeface="+mn-lt"/>
              </a:rPr>
              <a:t>■</a:t>
            </a:r>
            <a:r>
              <a:rPr lang="en-US" altLang="en-US" sz="1100" b="1" dirty="0" smtClean="0">
                <a:latin typeface="+mn-lt"/>
              </a:rPr>
              <a:t> </a:t>
            </a:r>
            <a:r>
              <a:rPr lang="en-US" altLang="en-US" sz="1100" dirty="0">
                <a:latin typeface="+mn-lt"/>
              </a:rPr>
              <a:t>Ind. </a:t>
            </a:r>
            <a:r>
              <a:rPr lang="en-US" altLang="en-US" sz="1100" dirty="0" smtClean="0">
                <a:latin typeface="+mn-lt"/>
              </a:rPr>
              <a:t>incumbent </a:t>
            </a:r>
            <a:r>
              <a:rPr lang="en-US" altLang="en-US" sz="1100" dirty="0">
                <a:latin typeface="+mn-lt"/>
              </a:rPr>
              <a:t>(1)  	</a:t>
            </a:r>
            <a:endParaRPr lang="en-US" altLang="en-US" sz="1100" dirty="0" smtClean="0">
              <a:latin typeface="+mn-lt"/>
            </a:endParaRPr>
          </a:p>
          <a:p>
            <a:pPr defTabSz="400050">
              <a:lnSpc>
                <a:spcPct val="100000"/>
              </a:lnSpc>
              <a:spcBef>
                <a:spcPct val="0"/>
              </a:spcBef>
              <a:buNone/>
            </a:pPr>
            <a:r>
              <a:rPr lang="en-US" altLang="en-US" sz="1100" b="1" dirty="0">
                <a:solidFill>
                  <a:srgbClr val="B22830"/>
                </a:solidFill>
                <a:latin typeface="+mn-lt"/>
              </a:rPr>
              <a:t>■</a:t>
            </a:r>
            <a:r>
              <a:rPr lang="en-US" altLang="en-US" sz="1100" b="1" dirty="0">
                <a:latin typeface="+mn-lt"/>
              </a:rPr>
              <a:t> </a:t>
            </a:r>
            <a:r>
              <a:rPr lang="en-US" altLang="en-US" sz="1100" dirty="0">
                <a:latin typeface="+mn-lt"/>
              </a:rPr>
              <a:t>GOP </a:t>
            </a:r>
            <a:r>
              <a:rPr lang="en-US" altLang="en-US" sz="1100" dirty="0" smtClean="0">
                <a:latin typeface="+mn-lt"/>
              </a:rPr>
              <a:t>incumbent </a:t>
            </a:r>
            <a:r>
              <a:rPr lang="en-US" altLang="en-US" sz="1100" dirty="0">
                <a:latin typeface="+mn-lt"/>
              </a:rPr>
              <a:t>(8</a:t>
            </a:r>
            <a:r>
              <a:rPr lang="en-US" altLang="en-US" sz="1100" dirty="0" smtClean="0">
                <a:latin typeface="+mn-lt"/>
              </a:rPr>
              <a:t>)</a:t>
            </a:r>
            <a:r>
              <a:rPr lang="en-US" altLang="en-US" sz="1100" dirty="0">
                <a:latin typeface="+mn-lt"/>
              </a:rPr>
              <a:t>	</a:t>
            </a:r>
            <a:r>
              <a:rPr lang="en-US" altLang="en-US" sz="1100" dirty="0" smtClean="0">
                <a:latin typeface="+mn-lt"/>
              </a:rPr>
              <a:t>	</a:t>
            </a:r>
            <a:r>
              <a:rPr lang="en-US" altLang="en-US" sz="1100" b="1" dirty="0" smtClean="0">
                <a:solidFill>
                  <a:srgbClr val="E0A39E"/>
                </a:solidFill>
                <a:latin typeface="+mn-lt"/>
              </a:rPr>
              <a:t>■</a:t>
            </a:r>
            <a:r>
              <a:rPr lang="en-US" altLang="en-US" sz="1100" b="1" dirty="0" smtClean="0">
                <a:latin typeface="+mn-lt"/>
              </a:rPr>
              <a:t> </a:t>
            </a:r>
            <a:r>
              <a:rPr lang="en-US" altLang="en-US" sz="1100" dirty="0" smtClean="0">
                <a:latin typeface="+mn-lt"/>
              </a:rPr>
              <a:t>GOP open* (17)	</a:t>
            </a:r>
            <a:r>
              <a:rPr lang="en-US" altLang="en-US" sz="1100" b="1" dirty="0" smtClean="0">
                <a:solidFill>
                  <a:schemeClr val="bg1">
                    <a:lumMod val="85000"/>
                  </a:schemeClr>
                </a:solidFill>
                <a:latin typeface="+mn-lt"/>
              </a:rPr>
              <a:t>■</a:t>
            </a:r>
            <a:r>
              <a:rPr lang="en-US" altLang="en-US" sz="1100" b="1" dirty="0" smtClean="0">
                <a:solidFill>
                  <a:srgbClr val="E8DCBC"/>
                </a:solidFill>
                <a:latin typeface="+mn-lt"/>
              </a:rPr>
              <a:t> </a:t>
            </a:r>
            <a:r>
              <a:rPr lang="en-US" altLang="en-US" sz="1100" dirty="0">
                <a:latin typeface="+mn-lt"/>
              </a:rPr>
              <a:t>No </a:t>
            </a:r>
            <a:r>
              <a:rPr lang="en-US" altLang="en-US" sz="1100" dirty="0" smtClean="0">
                <a:latin typeface="+mn-lt"/>
              </a:rPr>
              <a:t>election </a:t>
            </a:r>
            <a:r>
              <a:rPr lang="en-US" altLang="en-US" sz="1100" dirty="0">
                <a:latin typeface="+mn-lt"/>
              </a:rPr>
              <a:t>(12</a:t>
            </a:r>
            <a:r>
              <a:rPr lang="en-US" altLang="en-US" sz="1100" dirty="0" smtClean="0">
                <a:latin typeface="+mn-lt"/>
              </a:rPr>
              <a:t>)</a:t>
            </a:r>
            <a:endParaRPr lang="en-US" altLang="en-US" sz="1100" dirty="0">
              <a:latin typeface="+mn-lt"/>
            </a:endParaRPr>
          </a:p>
        </p:txBody>
      </p:sp>
      <p:sp>
        <p:nvSpPr>
          <p:cNvPr id="134" name="TextBox 138"/>
          <p:cNvSpPr txBox="1">
            <a:spLocks noChangeArrowheads="1"/>
          </p:cNvSpPr>
          <p:nvPr/>
        </p:nvSpPr>
        <p:spPr bwMode="auto">
          <a:xfrm>
            <a:off x="8009314" y="4782555"/>
            <a:ext cx="430081" cy="201600"/>
          </a:xfrm>
          <a:prstGeom prst="rect">
            <a:avLst/>
          </a:prstGeom>
          <a:solidFill>
            <a:srgbClr val="B22830"/>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smtClean="0">
                <a:solidFill>
                  <a:schemeClr val="bg1"/>
                </a:solidFill>
                <a:latin typeface="Verdana"/>
                <a:cs typeface="Verdana"/>
              </a:rPr>
              <a:t>MD</a:t>
            </a:r>
          </a:p>
        </p:txBody>
      </p:sp>
      <p:sp>
        <p:nvSpPr>
          <p:cNvPr id="135" name="TextBox 138"/>
          <p:cNvSpPr txBox="1">
            <a:spLocks noChangeArrowheads="1"/>
          </p:cNvSpPr>
          <p:nvPr/>
        </p:nvSpPr>
        <p:spPr bwMode="auto">
          <a:xfrm>
            <a:off x="8009314" y="3614765"/>
            <a:ext cx="430081" cy="210560"/>
          </a:xfrm>
          <a:prstGeom prst="rect">
            <a:avLst/>
          </a:prstGeom>
          <a:solidFill>
            <a:srgbClr val="B22830"/>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smtClean="0">
                <a:solidFill>
                  <a:schemeClr val="bg1"/>
                </a:solidFill>
                <a:latin typeface="Verdana"/>
                <a:cs typeface="Verdana"/>
              </a:rPr>
              <a:t>MA </a:t>
            </a:r>
          </a:p>
        </p:txBody>
      </p:sp>
      <p:sp>
        <p:nvSpPr>
          <p:cNvPr id="136" name="TextBox 138"/>
          <p:cNvSpPr txBox="1">
            <a:spLocks noChangeArrowheads="1"/>
          </p:cNvSpPr>
          <p:nvPr/>
        </p:nvSpPr>
        <p:spPr bwMode="auto">
          <a:xfrm>
            <a:off x="8009314" y="3849219"/>
            <a:ext cx="430081" cy="209067"/>
          </a:xfrm>
          <a:prstGeom prst="rect">
            <a:avLst/>
          </a:prstGeom>
          <a:solidFill>
            <a:srgbClr val="0C396F"/>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smtClean="0">
                <a:solidFill>
                  <a:schemeClr val="bg1"/>
                </a:solidFill>
                <a:latin typeface="Verdana"/>
                <a:cs typeface="Verdana"/>
              </a:rPr>
              <a:t>RI</a:t>
            </a:r>
          </a:p>
        </p:txBody>
      </p:sp>
      <p:sp>
        <p:nvSpPr>
          <p:cNvPr id="137" name="TextBox 138"/>
          <p:cNvSpPr txBox="1">
            <a:spLocks noChangeArrowheads="1"/>
          </p:cNvSpPr>
          <p:nvPr/>
        </p:nvSpPr>
        <p:spPr bwMode="auto">
          <a:xfrm>
            <a:off x="8009314" y="4082179"/>
            <a:ext cx="430081" cy="209067"/>
          </a:xfrm>
          <a:prstGeom prst="rect">
            <a:avLst/>
          </a:prstGeom>
          <a:solidFill>
            <a:srgbClr val="8ABAE6"/>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smtClean="0">
                <a:solidFill>
                  <a:srgbClr val="000000"/>
                </a:solidFill>
                <a:latin typeface="Verdana"/>
                <a:cs typeface="Verdana"/>
              </a:rPr>
              <a:t>CT</a:t>
            </a:r>
          </a:p>
        </p:txBody>
      </p:sp>
      <p:sp>
        <p:nvSpPr>
          <p:cNvPr id="139" name="TextBox 138"/>
          <p:cNvSpPr txBox="1">
            <a:spLocks noChangeArrowheads="1"/>
          </p:cNvSpPr>
          <p:nvPr/>
        </p:nvSpPr>
        <p:spPr bwMode="auto">
          <a:xfrm>
            <a:off x="8009314" y="4548101"/>
            <a:ext cx="430081" cy="210561"/>
          </a:xfrm>
          <a:prstGeom prst="rect">
            <a:avLst/>
          </a:prstGeom>
          <a:solidFill>
            <a:srgbClr val="D9D9D9"/>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smtClean="0">
                <a:latin typeface="Verdana"/>
                <a:cs typeface="Verdana"/>
              </a:rPr>
              <a:t>DE</a:t>
            </a:r>
          </a:p>
        </p:txBody>
      </p:sp>
      <p:sp>
        <p:nvSpPr>
          <p:cNvPr id="140" name="TextBox 138"/>
          <p:cNvSpPr txBox="1">
            <a:spLocks noChangeArrowheads="1"/>
          </p:cNvSpPr>
          <p:nvPr/>
        </p:nvSpPr>
        <p:spPr bwMode="auto">
          <a:xfrm>
            <a:off x="8009314" y="4315140"/>
            <a:ext cx="430081" cy="210561"/>
          </a:xfrm>
          <a:prstGeom prst="rect">
            <a:avLst/>
          </a:prstGeom>
          <a:solidFill>
            <a:srgbClr val="E0A39E"/>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smtClean="0">
                <a:solidFill>
                  <a:srgbClr val="000000"/>
                </a:solidFill>
                <a:latin typeface="Verdana"/>
                <a:cs typeface="Verdana"/>
              </a:rPr>
              <a:t>NJ </a:t>
            </a:r>
          </a:p>
        </p:txBody>
      </p:sp>
      <p:sp>
        <p:nvSpPr>
          <p:cNvPr id="31" name="Freeform 26"/>
          <p:cNvSpPr>
            <a:spLocks/>
          </p:cNvSpPr>
          <p:nvPr/>
        </p:nvSpPr>
        <p:spPr bwMode="auto">
          <a:xfrm>
            <a:off x="1676618" y="5079197"/>
            <a:ext cx="862488" cy="693778"/>
          </a:xfrm>
          <a:custGeom>
            <a:avLst/>
            <a:gdLst>
              <a:gd name="T0" fmla="*/ 913852 w 450"/>
              <a:gd name="T1" fmla="*/ 622508 h 356"/>
              <a:gd name="T2" fmla="*/ 840492 w 450"/>
              <a:gd name="T3" fmla="*/ 565916 h 356"/>
              <a:gd name="T4" fmla="*/ 773421 w 450"/>
              <a:gd name="T5" fmla="*/ 507229 h 356"/>
              <a:gd name="T6" fmla="*/ 714733 w 450"/>
              <a:gd name="T7" fmla="*/ 528188 h 356"/>
              <a:gd name="T8" fmla="*/ 641373 w 450"/>
              <a:gd name="T9" fmla="*/ 496749 h 356"/>
              <a:gd name="T10" fmla="*/ 563822 w 450"/>
              <a:gd name="T11" fmla="*/ 301822 h 356"/>
              <a:gd name="T12" fmla="*/ 503038 w 450"/>
              <a:gd name="T13" fmla="*/ 46112 h 356"/>
              <a:gd name="T14" fmla="*/ 459022 w 450"/>
              <a:gd name="T15" fmla="*/ 35632 h 356"/>
              <a:gd name="T16" fmla="*/ 396142 w 450"/>
              <a:gd name="T17" fmla="*/ 35632 h 356"/>
              <a:gd name="T18" fmla="*/ 337455 w 450"/>
              <a:gd name="T19" fmla="*/ 29344 h 356"/>
              <a:gd name="T20" fmla="*/ 291343 w 450"/>
              <a:gd name="T21" fmla="*/ 10480 h 356"/>
              <a:gd name="T22" fmla="*/ 241039 w 450"/>
              <a:gd name="T23" fmla="*/ 0 h 356"/>
              <a:gd name="T24" fmla="*/ 184447 w 450"/>
              <a:gd name="T25" fmla="*/ 18864 h 356"/>
              <a:gd name="T26" fmla="*/ 127855 w 450"/>
              <a:gd name="T27" fmla="*/ 33536 h 356"/>
              <a:gd name="T28" fmla="*/ 88032 w 450"/>
              <a:gd name="T29" fmla="*/ 98511 h 356"/>
              <a:gd name="T30" fmla="*/ 62880 w 450"/>
              <a:gd name="T31" fmla="*/ 127855 h 356"/>
              <a:gd name="T32" fmla="*/ 104800 w 450"/>
              <a:gd name="T33" fmla="*/ 190735 h 356"/>
              <a:gd name="T34" fmla="*/ 134143 w 450"/>
              <a:gd name="T35" fmla="*/ 236846 h 356"/>
              <a:gd name="T36" fmla="*/ 96416 w 450"/>
              <a:gd name="T37" fmla="*/ 215887 h 356"/>
              <a:gd name="T38" fmla="*/ 37728 w 450"/>
              <a:gd name="T39" fmla="*/ 224270 h 356"/>
              <a:gd name="T40" fmla="*/ 10480 w 450"/>
              <a:gd name="T41" fmla="*/ 253614 h 356"/>
              <a:gd name="T42" fmla="*/ 27248 w 450"/>
              <a:gd name="T43" fmla="*/ 295534 h 356"/>
              <a:gd name="T44" fmla="*/ 58688 w 450"/>
              <a:gd name="T45" fmla="*/ 316494 h 356"/>
              <a:gd name="T46" fmla="*/ 125759 w 450"/>
              <a:gd name="T47" fmla="*/ 314398 h 356"/>
              <a:gd name="T48" fmla="*/ 138335 w 450"/>
              <a:gd name="T49" fmla="*/ 350030 h 356"/>
              <a:gd name="T50" fmla="*/ 96416 w 450"/>
              <a:gd name="T51" fmla="*/ 362606 h 356"/>
              <a:gd name="T52" fmla="*/ 67072 w 450"/>
              <a:gd name="T53" fmla="*/ 375181 h 356"/>
              <a:gd name="T54" fmla="*/ 46112 w 450"/>
              <a:gd name="T55" fmla="*/ 398237 h 356"/>
              <a:gd name="T56" fmla="*/ 8384 w 450"/>
              <a:gd name="T57" fmla="*/ 444349 h 356"/>
              <a:gd name="T58" fmla="*/ 23056 w 450"/>
              <a:gd name="T59" fmla="*/ 496749 h 356"/>
              <a:gd name="T60" fmla="*/ 46112 w 450"/>
              <a:gd name="T61" fmla="*/ 542860 h 356"/>
              <a:gd name="T62" fmla="*/ 88032 w 450"/>
              <a:gd name="T63" fmla="*/ 570108 h 356"/>
              <a:gd name="T64" fmla="*/ 134143 w 450"/>
              <a:gd name="T65" fmla="*/ 599452 h 356"/>
              <a:gd name="T66" fmla="*/ 167679 w 450"/>
              <a:gd name="T67" fmla="*/ 616220 h 356"/>
              <a:gd name="T68" fmla="*/ 209599 w 450"/>
              <a:gd name="T69" fmla="*/ 612028 h 356"/>
              <a:gd name="T70" fmla="*/ 167679 w 450"/>
              <a:gd name="T71" fmla="*/ 702155 h 356"/>
              <a:gd name="T72" fmla="*/ 115280 w 450"/>
              <a:gd name="T73" fmla="*/ 727307 h 356"/>
              <a:gd name="T74" fmla="*/ 150911 w 450"/>
              <a:gd name="T75" fmla="*/ 739883 h 356"/>
              <a:gd name="T76" fmla="*/ 211695 w 450"/>
              <a:gd name="T77" fmla="*/ 697963 h 356"/>
              <a:gd name="T78" fmla="*/ 245231 w 450"/>
              <a:gd name="T79" fmla="*/ 670716 h 356"/>
              <a:gd name="T80" fmla="*/ 289247 w 450"/>
              <a:gd name="T81" fmla="*/ 639276 h 356"/>
              <a:gd name="T82" fmla="*/ 310207 w 450"/>
              <a:gd name="T83" fmla="*/ 616220 h 356"/>
              <a:gd name="T84" fmla="*/ 301823 w 450"/>
              <a:gd name="T85" fmla="*/ 574300 h 356"/>
              <a:gd name="T86" fmla="*/ 343743 w 450"/>
              <a:gd name="T87" fmla="*/ 505133 h 356"/>
              <a:gd name="T88" fmla="*/ 356318 w 450"/>
              <a:gd name="T89" fmla="*/ 519805 h 356"/>
              <a:gd name="T90" fmla="*/ 341647 w 450"/>
              <a:gd name="T91" fmla="*/ 580588 h 356"/>
              <a:gd name="T92" fmla="*/ 389854 w 450"/>
              <a:gd name="T93" fmla="*/ 557532 h 356"/>
              <a:gd name="T94" fmla="*/ 427582 w 450"/>
              <a:gd name="T95" fmla="*/ 534476 h 356"/>
              <a:gd name="T96" fmla="*/ 433870 w 450"/>
              <a:gd name="T97" fmla="*/ 500941 h 356"/>
              <a:gd name="T98" fmla="*/ 492558 w 450"/>
              <a:gd name="T99" fmla="*/ 509325 h 356"/>
              <a:gd name="T100" fmla="*/ 557534 w 450"/>
              <a:gd name="T101" fmla="*/ 519805 h 356"/>
              <a:gd name="T102" fmla="*/ 630893 w 450"/>
              <a:gd name="T103" fmla="*/ 523996 h 356"/>
              <a:gd name="T104" fmla="*/ 687485 w 450"/>
              <a:gd name="T105" fmla="*/ 544956 h 356"/>
              <a:gd name="T106" fmla="*/ 731501 w 450"/>
              <a:gd name="T107" fmla="*/ 568012 h 356"/>
              <a:gd name="T108" fmla="*/ 765037 w 450"/>
              <a:gd name="T109" fmla="*/ 551244 h 356"/>
              <a:gd name="T110" fmla="*/ 832108 w 450"/>
              <a:gd name="T111" fmla="*/ 593164 h 356"/>
              <a:gd name="T112" fmla="*/ 882412 w 450"/>
              <a:gd name="T113" fmla="*/ 635084 h 356"/>
              <a:gd name="T114" fmla="*/ 928524 w 450"/>
              <a:gd name="T115" fmla="*/ 679099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 h="356">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chemeClr val="accent5"/>
          </a:solidFill>
          <a:ln w="28575">
            <a:noFill/>
          </a:ln>
        </p:spPr>
        <p:txBody>
          <a:bodyPr/>
          <a:lstStyle/>
          <a:p>
            <a:pPr eaLnBrk="1" fontAlgn="auto" hangingPunct="1">
              <a:spcBef>
                <a:spcPts val="0"/>
              </a:spcBef>
              <a:spcAft>
                <a:spcPts val="0"/>
              </a:spcAft>
              <a:defRPr/>
            </a:pPr>
            <a:endParaRPr lang="en-US" b="1" kern="0" dirty="0">
              <a:latin typeface="+mj-lt"/>
              <a:ea typeface="Tahoma" panose="020B0604030504040204" pitchFamily="34" charset="0"/>
              <a:cs typeface="Tahoma" panose="020B0604030504040204" pitchFamily="34" charset="0"/>
            </a:endParaRPr>
          </a:p>
        </p:txBody>
      </p:sp>
      <p:sp>
        <p:nvSpPr>
          <p:cNvPr id="32" name="Freeform 1114"/>
          <p:cNvSpPr>
            <a:spLocks/>
          </p:cNvSpPr>
          <p:nvPr/>
        </p:nvSpPr>
        <p:spPr bwMode="auto">
          <a:xfrm>
            <a:off x="1816061" y="2595022"/>
            <a:ext cx="729931" cy="526790"/>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3" name="Freeform 1116"/>
          <p:cNvSpPr>
            <a:spLocks/>
          </p:cNvSpPr>
          <p:nvPr/>
        </p:nvSpPr>
        <p:spPr bwMode="auto">
          <a:xfrm>
            <a:off x="2490903" y="3712298"/>
            <a:ext cx="619752" cy="769525"/>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4" name="Freeform 1117"/>
          <p:cNvSpPr>
            <a:spLocks/>
          </p:cNvSpPr>
          <p:nvPr/>
        </p:nvSpPr>
        <p:spPr bwMode="auto">
          <a:xfrm>
            <a:off x="1619807" y="2916949"/>
            <a:ext cx="874539" cy="731652"/>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rgbClr val="0C396F"/>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5" name="Freeform 1118"/>
          <p:cNvSpPr>
            <a:spLocks/>
          </p:cNvSpPr>
          <p:nvPr/>
        </p:nvSpPr>
        <p:spPr bwMode="auto">
          <a:xfrm>
            <a:off x="1538895" y="3466118"/>
            <a:ext cx="869374" cy="1465026"/>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rgbClr val="8ABAE6"/>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6" name="Freeform 1119"/>
          <p:cNvSpPr>
            <a:spLocks/>
          </p:cNvSpPr>
          <p:nvPr/>
        </p:nvSpPr>
        <p:spPr bwMode="auto">
          <a:xfrm>
            <a:off x="1926240" y="3579740"/>
            <a:ext cx="702386" cy="1063908"/>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7" name="Freeform 1120"/>
          <p:cNvSpPr>
            <a:spLocks/>
          </p:cNvSpPr>
          <p:nvPr/>
        </p:nvSpPr>
        <p:spPr bwMode="auto">
          <a:xfrm>
            <a:off x="2325636" y="2724138"/>
            <a:ext cx="655905" cy="1043250"/>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8" name="Freeform 1121"/>
          <p:cNvSpPr>
            <a:spLocks/>
          </p:cNvSpPr>
          <p:nvPr/>
        </p:nvSpPr>
        <p:spPr bwMode="auto">
          <a:xfrm>
            <a:off x="2602803" y="2744796"/>
            <a:ext cx="1124161" cy="704107"/>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9" name="Freeform 1122"/>
          <p:cNvSpPr>
            <a:spLocks/>
          </p:cNvSpPr>
          <p:nvPr/>
        </p:nvSpPr>
        <p:spPr bwMode="auto">
          <a:xfrm>
            <a:off x="2286041" y="4390583"/>
            <a:ext cx="747146" cy="853881"/>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0" name="Freeform 1123"/>
          <p:cNvSpPr>
            <a:spLocks/>
          </p:cNvSpPr>
          <p:nvPr/>
        </p:nvSpPr>
        <p:spPr bwMode="auto">
          <a:xfrm>
            <a:off x="2904071" y="3364548"/>
            <a:ext cx="772969" cy="628360"/>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1" name="Freeform 1124"/>
          <p:cNvSpPr>
            <a:spLocks/>
          </p:cNvSpPr>
          <p:nvPr/>
        </p:nvSpPr>
        <p:spPr bwMode="auto">
          <a:xfrm>
            <a:off x="3033187" y="3934376"/>
            <a:ext cx="798792" cy="624918"/>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solidFill>
            <a:srgbClr val="8ABAE6"/>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2" name="Freeform 1125"/>
          <p:cNvSpPr>
            <a:spLocks/>
          </p:cNvSpPr>
          <p:nvPr/>
        </p:nvSpPr>
        <p:spPr bwMode="auto">
          <a:xfrm>
            <a:off x="2916122" y="4480103"/>
            <a:ext cx="772968" cy="776412"/>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3" name="Freeform 1126"/>
          <p:cNvSpPr>
            <a:spLocks/>
          </p:cNvSpPr>
          <p:nvPr/>
        </p:nvSpPr>
        <p:spPr bwMode="auto">
          <a:xfrm>
            <a:off x="3210504" y="4621269"/>
            <a:ext cx="1530445" cy="1465025"/>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4" name="Freeform 1127"/>
          <p:cNvSpPr>
            <a:spLocks/>
          </p:cNvSpPr>
          <p:nvPr/>
        </p:nvSpPr>
        <p:spPr bwMode="auto">
          <a:xfrm>
            <a:off x="3685648" y="2908341"/>
            <a:ext cx="724766" cy="445878"/>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5" name="Freeform 1128"/>
          <p:cNvSpPr>
            <a:spLocks/>
          </p:cNvSpPr>
          <p:nvPr/>
        </p:nvSpPr>
        <p:spPr bwMode="auto">
          <a:xfrm>
            <a:off x="3647774" y="3318066"/>
            <a:ext cx="772969" cy="509574"/>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6" name="Freeform 1129"/>
          <p:cNvSpPr>
            <a:spLocks/>
          </p:cNvSpPr>
          <p:nvPr/>
        </p:nvSpPr>
        <p:spPr bwMode="auto">
          <a:xfrm>
            <a:off x="3625395" y="3719185"/>
            <a:ext cx="903805" cy="449320"/>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7" name="Freeform 1130"/>
          <p:cNvSpPr>
            <a:spLocks/>
          </p:cNvSpPr>
          <p:nvPr/>
        </p:nvSpPr>
        <p:spPr bwMode="auto">
          <a:xfrm>
            <a:off x="3797548" y="4147846"/>
            <a:ext cx="812564" cy="432106"/>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8" name="Freeform 1131"/>
          <p:cNvSpPr>
            <a:spLocks/>
          </p:cNvSpPr>
          <p:nvPr/>
        </p:nvSpPr>
        <p:spPr bwMode="auto">
          <a:xfrm>
            <a:off x="3682205" y="4554128"/>
            <a:ext cx="946844" cy="483752"/>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9" name="Freeform 1132"/>
          <p:cNvSpPr>
            <a:spLocks/>
          </p:cNvSpPr>
          <p:nvPr/>
        </p:nvSpPr>
        <p:spPr bwMode="auto">
          <a:xfrm>
            <a:off x="4353603" y="2904898"/>
            <a:ext cx="716158" cy="790185"/>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rgbClr val="8ABAE6"/>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0" name="Freeform 1133"/>
          <p:cNvSpPr>
            <a:spLocks/>
          </p:cNvSpPr>
          <p:nvPr/>
        </p:nvSpPr>
        <p:spPr bwMode="auto">
          <a:xfrm>
            <a:off x="4406971" y="3683032"/>
            <a:ext cx="652461" cy="426941"/>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1" name="Freeform 1134"/>
          <p:cNvSpPr>
            <a:spLocks/>
          </p:cNvSpPr>
          <p:nvPr/>
        </p:nvSpPr>
        <p:spPr bwMode="auto">
          <a:xfrm>
            <a:off x="4487883" y="4075542"/>
            <a:ext cx="729931" cy="628361"/>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2" name="Freeform 1135"/>
          <p:cNvSpPr>
            <a:spLocks/>
          </p:cNvSpPr>
          <p:nvPr/>
        </p:nvSpPr>
        <p:spPr bwMode="auto">
          <a:xfrm>
            <a:off x="4610112" y="4636762"/>
            <a:ext cx="552612" cy="488916"/>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3" name="Freeform 1136"/>
          <p:cNvSpPr>
            <a:spLocks/>
          </p:cNvSpPr>
          <p:nvPr/>
        </p:nvSpPr>
        <p:spPr bwMode="auto">
          <a:xfrm>
            <a:off x="4682417" y="5120514"/>
            <a:ext cx="628359" cy="538840"/>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4" name="Freeform 1137"/>
          <p:cNvSpPr>
            <a:spLocks/>
          </p:cNvSpPr>
          <p:nvPr/>
        </p:nvSpPr>
        <p:spPr bwMode="auto">
          <a:xfrm>
            <a:off x="4999179" y="3123534"/>
            <a:ext cx="624916" cy="313319"/>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5" name="Freeform 1138"/>
          <p:cNvSpPr>
            <a:spLocks/>
          </p:cNvSpPr>
          <p:nvPr/>
        </p:nvSpPr>
        <p:spPr bwMode="auto">
          <a:xfrm>
            <a:off x="5402018" y="3318066"/>
            <a:ext cx="421775" cy="571549"/>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6" name="Freeform 1139"/>
          <p:cNvSpPr>
            <a:spLocks/>
          </p:cNvSpPr>
          <p:nvPr/>
        </p:nvSpPr>
        <p:spPr bwMode="auto">
          <a:xfrm>
            <a:off x="4763328" y="3211331"/>
            <a:ext cx="583601" cy="602537"/>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7" name="Freeform 1140"/>
          <p:cNvSpPr>
            <a:spLocks/>
          </p:cNvSpPr>
          <p:nvPr/>
        </p:nvSpPr>
        <p:spPr bwMode="auto">
          <a:xfrm>
            <a:off x="4932039" y="3794932"/>
            <a:ext cx="433827" cy="771247"/>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8" name="Freeform 1141"/>
          <p:cNvSpPr>
            <a:spLocks/>
          </p:cNvSpPr>
          <p:nvPr/>
        </p:nvSpPr>
        <p:spPr bwMode="auto">
          <a:xfrm>
            <a:off x="5314219" y="3862071"/>
            <a:ext cx="337421" cy="581879"/>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9" name="Freeform 1142"/>
          <p:cNvSpPr>
            <a:spLocks/>
          </p:cNvSpPr>
          <p:nvPr/>
        </p:nvSpPr>
        <p:spPr bwMode="auto">
          <a:xfrm>
            <a:off x="5197155" y="4216708"/>
            <a:ext cx="795349" cy="406282"/>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0" name="Freeform 1143"/>
          <p:cNvSpPr>
            <a:spLocks/>
          </p:cNvSpPr>
          <p:nvPr/>
        </p:nvSpPr>
        <p:spPr bwMode="auto">
          <a:xfrm>
            <a:off x="5100749" y="4526584"/>
            <a:ext cx="934794" cy="313319"/>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1" name="Freeform 1144"/>
          <p:cNvSpPr>
            <a:spLocks/>
          </p:cNvSpPr>
          <p:nvPr/>
        </p:nvSpPr>
        <p:spPr bwMode="auto">
          <a:xfrm>
            <a:off x="4969912" y="4827853"/>
            <a:ext cx="392510" cy="664512"/>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2" name="Freeform 1145"/>
          <p:cNvSpPr>
            <a:spLocks/>
          </p:cNvSpPr>
          <p:nvPr/>
        </p:nvSpPr>
        <p:spPr bwMode="auto">
          <a:xfrm>
            <a:off x="5334878" y="4802029"/>
            <a:ext cx="414890" cy="669677"/>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3" name="Freeform 1146"/>
          <p:cNvSpPr>
            <a:spLocks/>
          </p:cNvSpPr>
          <p:nvPr/>
        </p:nvSpPr>
        <p:spPr bwMode="auto">
          <a:xfrm>
            <a:off x="5622374" y="4769321"/>
            <a:ext cx="590486" cy="612866"/>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4" name="Freeform 1147"/>
          <p:cNvSpPr>
            <a:spLocks/>
          </p:cNvSpPr>
          <p:nvPr/>
        </p:nvSpPr>
        <p:spPr bwMode="auto">
          <a:xfrm>
            <a:off x="5448499" y="5315047"/>
            <a:ext cx="993326" cy="745425"/>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5" name="Freeform 1151"/>
          <p:cNvSpPr>
            <a:spLocks/>
          </p:cNvSpPr>
          <p:nvPr/>
        </p:nvSpPr>
        <p:spPr bwMode="auto">
          <a:xfrm>
            <a:off x="5608602" y="3779438"/>
            <a:ext cx="459649" cy="511296"/>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6" name="Freeform 1152"/>
          <p:cNvSpPr>
            <a:spLocks/>
          </p:cNvSpPr>
          <p:nvPr/>
        </p:nvSpPr>
        <p:spPr bwMode="auto">
          <a:xfrm>
            <a:off x="5899541" y="3961920"/>
            <a:ext cx="490638" cy="480309"/>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7" name="Freeform 1153"/>
          <p:cNvSpPr>
            <a:spLocks/>
          </p:cNvSpPr>
          <p:nvPr/>
        </p:nvSpPr>
        <p:spPr bwMode="auto">
          <a:xfrm>
            <a:off x="6195645" y="3996351"/>
            <a:ext cx="499245" cy="241015"/>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8" name="Freeform 1154"/>
          <p:cNvSpPr>
            <a:spLocks/>
          </p:cNvSpPr>
          <p:nvPr/>
        </p:nvSpPr>
        <p:spPr bwMode="auto">
          <a:xfrm>
            <a:off x="5816907" y="4087593"/>
            <a:ext cx="846995" cy="469978"/>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rgbClr val="8ABAE6"/>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9" name="Freeform 1156"/>
          <p:cNvSpPr>
            <a:spLocks/>
          </p:cNvSpPr>
          <p:nvPr/>
        </p:nvSpPr>
        <p:spPr bwMode="auto">
          <a:xfrm>
            <a:off x="5770426" y="4428457"/>
            <a:ext cx="933072" cy="416611"/>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0" name="Freeform 1157"/>
          <p:cNvSpPr>
            <a:spLocks/>
          </p:cNvSpPr>
          <p:nvPr/>
        </p:nvSpPr>
        <p:spPr bwMode="auto">
          <a:xfrm>
            <a:off x="5880604" y="4715953"/>
            <a:ext cx="556055" cy="418333"/>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1" name="Freeform 1159"/>
          <p:cNvSpPr>
            <a:spLocks/>
          </p:cNvSpPr>
          <p:nvPr/>
        </p:nvSpPr>
        <p:spPr bwMode="auto">
          <a:xfrm>
            <a:off x="6040707" y="3683032"/>
            <a:ext cx="635247" cy="404561"/>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rgbClr val="0C396F"/>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2" name="Freeform 1160"/>
          <p:cNvSpPr>
            <a:spLocks/>
          </p:cNvSpPr>
          <p:nvPr/>
        </p:nvSpPr>
        <p:spPr bwMode="auto">
          <a:xfrm>
            <a:off x="6608813" y="3750172"/>
            <a:ext cx="139445" cy="332256"/>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3" name="Freeform 1161"/>
          <p:cNvSpPr>
            <a:spLocks/>
          </p:cNvSpPr>
          <p:nvPr/>
        </p:nvSpPr>
        <p:spPr bwMode="auto">
          <a:xfrm>
            <a:off x="6109568" y="3233712"/>
            <a:ext cx="650740" cy="576714"/>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rgbClr val="0C396F"/>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4" name="Freeform 1163"/>
          <p:cNvSpPr>
            <a:spLocks/>
          </p:cNvSpPr>
          <p:nvPr/>
        </p:nvSpPr>
        <p:spPr bwMode="auto">
          <a:xfrm>
            <a:off x="6731042" y="3722628"/>
            <a:ext cx="201419" cy="122228"/>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solidFill>
            <a:srgbClr val="0C396F"/>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5" name="Freeform 1164"/>
          <p:cNvSpPr>
            <a:spLocks/>
          </p:cNvSpPr>
          <p:nvPr/>
        </p:nvSpPr>
        <p:spPr bwMode="auto">
          <a:xfrm>
            <a:off x="6743093" y="3598677"/>
            <a:ext cx="185926" cy="175597"/>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rgbClr val="8ABAE6"/>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6" name="Freeform 1165"/>
          <p:cNvSpPr>
            <a:spLocks/>
          </p:cNvSpPr>
          <p:nvPr/>
        </p:nvSpPr>
        <p:spPr bwMode="auto">
          <a:xfrm>
            <a:off x="6911803" y="3586626"/>
            <a:ext cx="86077" cy="101571"/>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rgbClr val="0C396F"/>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7" name="Freeform 1166"/>
          <p:cNvSpPr>
            <a:spLocks/>
          </p:cNvSpPr>
          <p:nvPr/>
        </p:nvSpPr>
        <p:spPr bwMode="auto">
          <a:xfrm>
            <a:off x="6748258" y="3466118"/>
            <a:ext cx="368408" cy="182483"/>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8" name="Freeform 1169"/>
          <p:cNvSpPr>
            <a:spLocks/>
          </p:cNvSpPr>
          <p:nvPr/>
        </p:nvSpPr>
        <p:spPr bwMode="auto">
          <a:xfrm>
            <a:off x="6657016" y="3192395"/>
            <a:ext cx="179040" cy="346028"/>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9" name="Freeform 1170"/>
          <p:cNvSpPr>
            <a:spLocks/>
          </p:cNvSpPr>
          <p:nvPr/>
        </p:nvSpPr>
        <p:spPr bwMode="auto">
          <a:xfrm>
            <a:off x="6813676" y="3144192"/>
            <a:ext cx="163545" cy="375295"/>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0" name="Freeform 1171"/>
          <p:cNvSpPr>
            <a:spLocks/>
          </p:cNvSpPr>
          <p:nvPr/>
        </p:nvSpPr>
        <p:spPr bwMode="auto">
          <a:xfrm>
            <a:off x="6865322" y="2806771"/>
            <a:ext cx="404560" cy="621473"/>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1" name="Freeform 58"/>
          <p:cNvSpPr>
            <a:spLocks/>
          </p:cNvSpPr>
          <p:nvPr/>
        </p:nvSpPr>
        <p:spPr bwMode="auto">
          <a:xfrm>
            <a:off x="6576104" y="3973972"/>
            <a:ext cx="113621" cy="189369"/>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solidFill>
            <a:srgbClr val="D9D9D9"/>
          </a:solidFill>
          <a:ln w="4763">
            <a:solidFill>
              <a:srgbClr val="FFFFFF"/>
            </a:solidFill>
            <a:prstDash val="solid"/>
            <a:round/>
            <a:headEnd/>
            <a:tailEnd/>
          </a:ln>
        </p:spPr>
        <p:txBody>
          <a:bodyPr/>
          <a:lstStyle/>
          <a:p>
            <a:pPr>
              <a:defRPr/>
            </a:pPr>
            <a:endParaRPr lang="en-US" b="1" dirty="0">
              <a:latin typeface="+mj-lt"/>
            </a:endParaRPr>
          </a:p>
        </p:txBody>
      </p:sp>
      <p:sp>
        <p:nvSpPr>
          <p:cNvPr id="82" name="Freeform 8"/>
          <p:cNvSpPr>
            <a:spLocks/>
          </p:cNvSpPr>
          <p:nvPr/>
        </p:nvSpPr>
        <p:spPr bwMode="auto">
          <a:xfrm>
            <a:off x="2647563" y="5432111"/>
            <a:ext cx="48203" cy="67140"/>
          </a:xfrm>
          <a:custGeom>
            <a:avLst/>
            <a:gdLst>
              <a:gd name="T0" fmla="*/ 0 w 44"/>
              <a:gd name="T1" fmla="*/ 64 h 64"/>
              <a:gd name="T2" fmla="*/ 0 w 44"/>
              <a:gd name="T3" fmla="*/ 45 h 64"/>
              <a:gd name="T4" fmla="*/ 25 w 44"/>
              <a:gd name="T5" fmla="*/ 0 h 64"/>
              <a:gd name="T6" fmla="*/ 44 w 44"/>
              <a:gd name="T7" fmla="*/ 13 h 64"/>
              <a:gd name="T8" fmla="*/ 23 w 44"/>
              <a:gd name="T9" fmla="*/ 64 h 64"/>
              <a:gd name="T10" fmla="*/ 0 w 44"/>
              <a:gd name="T11" fmla="*/ 64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3" name="Freeform 9"/>
          <p:cNvSpPr>
            <a:spLocks/>
          </p:cNvSpPr>
          <p:nvPr/>
        </p:nvSpPr>
        <p:spPr bwMode="auto">
          <a:xfrm>
            <a:off x="2714702" y="5371858"/>
            <a:ext cx="89520" cy="86077"/>
          </a:xfrm>
          <a:custGeom>
            <a:avLst/>
            <a:gdLst>
              <a:gd name="T0" fmla="*/ 18 w 83"/>
              <a:gd name="T1" fmla="*/ 9 h 81"/>
              <a:gd name="T2" fmla="*/ 0 w 83"/>
              <a:gd name="T3" fmla="*/ 48 h 81"/>
              <a:gd name="T4" fmla="*/ 32 w 83"/>
              <a:gd name="T5" fmla="*/ 74 h 81"/>
              <a:gd name="T6" fmla="*/ 69 w 83"/>
              <a:gd name="T7" fmla="*/ 81 h 81"/>
              <a:gd name="T8" fmla="*/ 83 w 83"/>
              <a:gd name="T9" fmla="*/ 49 h 81"/>
              <a:gd name="T10" fmla="*/ 74 w 83"/>
              <a:gd name="T11" fmla="*/ 0 h 81"/>
              <a:gd name="T12" fmla="*/ 18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4" name="Freeform 10"/>
          <p:cNvSpPr>
            <a:spLocks/>
          </p:cNvSpPr>
          <p:nvPr/>
        </p:nvSpPr>
        <p:spPr bwMode="auto">
          <a:xfrm>
            <a:off x="2797336" y="5432111"/>
            <a:ext cx="130837" cy="96406"/>
          </a:xfrm>
          <a:custGeom>
            <a:avLst/>
            <a:gdLst>
              <a:gd name="T0" fmla="*/ 0 w 123"/>
              <a:gd name="T1" fmla="*/ 32 h 91"/>
              <a:gd name="T2" fmla="*/ 84 w 123"/>
              <a:gd name="T3" fmla="*/ 0 h 91"/>
              <a:gd name="T4" fmla="*/ 100 w 123"/>
              <a:gd name="T5" fmla="*/ 39 h 91"/>
              <a:gd name="T6" fmla="*/ 116 w 123"/>
              <a:gd name="T7" fmla="*/ 48 h 91"/>
              <a:gd name="T8" fmla="*/ 123 w 123"/>
              <a:gd name="T9" fmla="*/ 80 h 91"/>
              <a:gd name="T10" fmla="*/ 81 w 123"/>
              <a:gd name="T11" fmla="*/ 85 h 91"/>
              <a:gd name="T12" fmla="*/ 51 w 123"/>
              <a:gd name="T13" fmla="*/ 91 h 91"/>
              <a:gd name="T14" fmla="*/ 0 w 123"/>
              <a:gd name="T15" fmla="*/ 32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5" name="Freeform 11"/>
          <p:cNvSpPr>
            <a:spLocks/>
          </p:cNvSpPr>
          <p:nvPr/>
        </p:nvSpPr>
        <p:spPr bwMode="auto">
          <a:xfrm>
            <a:off x="2931616" y="5506137"/>
            <a:ext cx="103292" cy="51646"/>
          </a:xfrm>
          <a:custGeom>
            <a:avLst/>
            <a:gdLst>
              <a:gd name="T0" fmla="*/ 15 w 98"/>
              <a:gd name="T1" fmla="*/ 2 h 48"/>
              <a:gd name="T2" fmla="*/ 0 w 98"/>
              <a:gd name="T3" fmla="*/ 45 h 48"/>
              <a:gd name="T4" fmla="*/ 26 w 98"/>
              <a:gd name="T5" fmla="*/ 48 h 48"/>
              <a:gd name="T6" fmla="*/ 42 w 98"/>
              <a:gd name="T7" fmla="*/ 38 h 48"/>
              <a:gd name="T8" fmla="*/ 72 w 98"/>
              <a:gd name="T9" fmla="*/ 39 h 48"/>
              <a:gd name="T10" fmla="*/ 98 w 98"/>
              <a:gd name="T11" fmla="*/ 20 h 48"/>
              <a:gd name="T12" fmla="*/ 81 w 98"/>
              <a:gd name="T13" fmla="*/ 13 h 48"/>
              <a:gd name="T14" fmla="*/ 68 w 98"/>
              <a:gd name="T15" fmla="*/ 0 h 48"/>
              <a:gd name="T16" fmla="*/ 1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6" name="Freeform 12"/>
          <p:cNvSpPr>
            <a:spLocks/>
          </p:cNvSpPr>
          <p:nvPr/>
        </p:nvSpPr>
        <p:spPr bwMode="auto">
          <a:xfrm>
            <a:off x="2962603" y="5578442"/>
            <a:ext cx="41317" cy="37874"/>
          </a:xfrm>
          <a:custGeom>
            <a:avLst/>
            <a:gdLst>
              <a:gd name="T0" fmla="*/ 35 w 40"/>
              <a:gd name="T1" fmla="*/ 0 h 35"/>
              <a:gd name="T2" fmla="*/ 0 w 40"/>
              <a:gd name="T3" fmla="*/ 3 h 35"/>
              <a:gd name="T4" fmla="*/ 6 w 40"/>
              <a:gd name="T5" fmla="*/ 35 h 35"/>
              <a:gd name="T6" fmla="*/ 40 w 40"/>
              <a:gd name="T7" fmla="*/ 27 h 35"/>
              <a:gd name="T8" fmla="*/ 35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7" name="Freeform 13"/>
          <p:cNvSpPr>
            <a:spLocks/>
          </p:cNvSpPr>
          <p:nvPr/>
        </p:nvSpPr>
        <p:spPr bwMode="auto">
          <a:xfrm>
            <a:off x="3009085" y="5618037"/>
            <a:ext cx="27545" cy="36153"/>
          </a:xfrm>
          <a:custGeom>
            <a:avLst/>
            <a:gdLst>
              <a:gd name="T0" fmla="*/ 0 w 27"/>
              <a:gd name="T1" fmla="*/ 13 h 34"/>
              <a:gd name="T2" fmla="*/ 27 w 27"/>
              <a:gd name="T3" fmla="*/ 0 h 34"/>
              <a:gd name="T4" fmla="*/ 27 w 27"/>
              <a:gd name="T5" fmla="*/ 30 h 34"/>
              <a:gd name="T6" fmla="*/ 9 w 27"/>
              <a:gd name="T7" fmla="*/ 34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8" name="Freeform 14"/>
          <p:cNvSpPr>
            <a:spLocks/>
          </p:cNvSpPr>
          <p:nvPr/>
        </p:nvSpPr>
        <p:spPr bwMode="auto">
          <a:xfrm>
            <a:off x="3081390" y="5635252"/>
            <a:ext cx="175596" cy="211749"/>
          </a:xfrm>
          <a:custGeom>
            <a:avLst/>
            <a:gdLst>
              <a:gd name="T0" fmla="*/ 28 w 167"/>
              <a:gd name="T1" fmla="*/ 0 h 197"/>
              <a:gd name="T2" fmla="*/ 0 w 167"/>
              <a:gd name="T3" fmla="*/ 75 h 197"/>
              <a:gd name="T4" fmla="*/ 20 w 167"/>
              <a:gd name="T5" fmla="*/ 112 h 197"/>
              <a:gd name="T6" fmla="*/ 20 w 167"/>
              <a:gd name="T7" fmla="*/ 179 h 197"/>
              <a:gd name="T8" fmla="*/ 60 w 167"/>
              <a:gd name="T9" fmla="*/ 197 h 197"/>
              <a:gd name="T10" fmla="*/ 78 w 167"/>
              <a:gd name="T11" fmla="*/ 158 h 197"/>
              <a:gd name="T12" fmla="*/ 129 w 167"/>
              <a:gd name="T13" fmla="*/ 149 h 197"/>
              <a:gd name="T14" fmla="*/ 167 w 167"/>
              <a:gd name="T15" fmla="*/ 106 h 197"/>
              <a:gd name="T16" fmla="*/ 127 w 167"/>
              <a:gd name="T17" fmla="*/ 39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9" name="Freeform 15"/>
          <p:cNvSpPr>
            <a:spLocks/>
          </p:cNvSpPr>
          <p:nvPr/>
        </p:nvSpPr>
        <p:spPr bwMode="auto">
          <a:xfrm>
            <a:off x="3017692" y="5537125"/>
            <a:ext cx="98128" cy="82634"/>
          </a:xfrm>
          <a:custGeom>
            <a:avLst/>
            <a:gdLst>
              <a:gd name="T0" fmla="*/ 19 w 92"/>
              <a:gd name="T1" fmla="*/ 0 h 77"/>
              <a:gd name="T2" fmla="*/ 0 w 92"/>
              <a:gd name="T3" fmla="*/ 23 h 77"/>
              <a:gd name="T4" fmla="*/ 8 w 92"/>
              <a:gd name="T5" fmla="*/ 41 h 77"/>
              <a:gd name="T6" fmla="*/ 25 w 92"/>
              <a:gd name="T7" fmla="*/ 47 h 77"/>
              <a:gd name="T8" fmla="*/ 43 w 92"/>
              <a:gd name="T9" fmla="*/ 77 h 77"/>
              <a:gd name="T10" fmla="*/ 91 w 92"/>
              <a:gd name="T11" fmla="*/ 65 h 77"/>
              <a:gd name="T12" fmla="*/ 92 w 92"/>
              <a:gd name="T13" fmla="*/ 33 h 77"/>
              <a:gd name="T14" fmla="*/ 57 w 92"/>
              <a:gd name="T15" fmla="*/ 6 h 77"/>
              <a:gd name="T16" fmla="*/ 19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90" name="TextBox 102"/>
          <p:cNvSpPr txBox="1">
            <a:spLocks noChangeArrowheads="1"/>
          </p:cNvSpPr>
          <p:nvPr/>
        </p:nvSpPr>
        <p:spPr bwMode="auto">
          <a:xfrm>
            <a:off x="5633565" y="3939541"/>
            <a:ext cx="39147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OH</a:t>
            </a:r>
          </a:p>
        </p:txBody>
      </p:sp>
      <p:sp>
        <p:nvSpPr>
          <p:cNvPr id="91" name="TextBox 103"/>
          <p:cNvSpPr txBox="1">
            <a:spLocks noChangeArrowheads="1"/>
          </p:cNvSpPr>
          <p:nvPr/>
        </p:nvSpPr>
        <p:spPr bwMode="auto">
          <a:xfrm>
            <a:off x="5871136" y="4153011"/>
            <a:ext cx="41059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WV</a:t>
            </a:r>
          </a:p>
        </p:txBody>
      </p:sp>
      <p:sp>
        <p:nvSpPr>
          <p:cNvPr id="92" name="TextBox 104"/>
          <p:cNvSpPr txBox="1">
            <a:spLocks noChangeArrowheads="1"/>
          </p:cNvSpPr>
          <p:nvPr/>
        </p:nvSpPr>
        <p:spPr bwMode="auto">
          <a:xfrm>
            <a:off x="6169822" y="4227062"/>
            <a:ext cx="37061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VA</a:t>
            </a:r>
          </a:p>
        </p:txBody>
      </p:sp>
      <p:sp>
        <p:nvSpPr>
          <p:cNvPr id="93" name="TextBox 105"/>
          <p:cNvSpPr txBox="1">
            <a:spLocks noChangeArrowheads="1"/>
          </p:cNvSpPr>
          <p:nvPr/>
        </p:nvSpPr>
        <p:spPr bwMode="auto">
          <a:xfrm>
            <a:off x="6192202" y="3774274"/>
            <a:ext cx="36366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solidFill>
                  <a:schemeClr val="bg1"/>
                </a:solidFill>
                <a:latin typeface="+mj-lt"/>
                <a:cs typeface="Tahoma" panose="020B0604030504040204" pitchFamily="34" charset="0"/>
              </a:rPr>
              <a:t>PA</a:t>
            </a:r>
          </a:p>
        </p:txBody>
      </p:sp>
      <p:sp>
        <p:nvSpPr>
          <p:cNvPr id="94" name="TextBox 106"/>
          <p:cNvSpPr txBox="1">
            <a:spLocks noChangeArrowheads="1"/>
          </p:cNvSpPr>
          <p:nvPr/>
        </p:nvSpPr>
        <p:spPr bwMode="auto">
          <a:xfrm>
            <a:off x="6386199" y="3426179"/>
            <a:ext cx="37583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solidFill>
                  <a:schemeClr val="bg1"/>
                </a:solidFill>
                <a:latin typeface="+mj-lt"/>
                <a:cs typeface="Tahoma" panose="020B0604030504040204" pitchFamily="34" charset="0"/>
              </a:rPr>
              <a:t>NY</a:t>
            </a:r>
          </a:p>
        </p:txBody>
      </p:sp>
      <p:sp>
        <p:nvSpPr>
          <p:cNvPr id="95" name="TextBox 107"/>
          <p:cNvSpPr txBox="1">
            <a:spLocks noChangeArrowheads="1"/>
          </p:cNvSpPr>
          <p:nvPr/>
        </p:nvSpPr>
        <p:spPr bwMode="auto">
          <a:xfrm>
            <a:off x="6850833" y="2954091"/>
            <a:ext cx="39495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ME</a:t>
            </a:r>
          </a:p>
        </p:txBody>
      </p:sp>
      <p:sp>
        <p:nvSpPr>
          <p:cNvPr id="96" name="TextBox 108"/>
          <p:cNvSpPr txBox="1">
            <a:spLocks noChangeArrowheads="1"/>
          </p:cNvSpPr>
          <p:nvPr/>
        </p:nvSpPr>
        <p:spPr bwMode="auto">
          <a:xfrm>
            <a:off x="6163621" y="4518743"/>
            <a:ext cx="37409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NC</a:t>
            </a:r>
          </a:p>
        </p:txBody>
      </p:sp>
      <p:sp>
        <p:nvSpPr>
          <p:cNvPr id="97" name="TextBox 109"/>
          <p:cNvSpPr txBox="1">
            <a:spLocks noChangeArrowheads="1"/>
          </p:cNvSpPr>
          <p:nvPr/>
        </p:nvSpPr>
        <p:spPr bwMode="auto">
          <a:xfrm>
            <a:off x="6026000" y="4769321"/>
            <a:ext cx="35323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SC</a:t>
            </a:r>
          </a:p>
        </p:txBody>
      </p:sp>
      <p:sp>
        <p:nvSpPr>
          <p:cNvPr id="98" name="TextBox 110"/>
          <p:cNvSpPr txBox="1">
            <a:spLocks noChangeArrowheads="1"/>
          </p:cNvSpPr>
          <p:nvPr/>
        </p:nvSpPr>
        <p:spPr bwMode="auto">
          <a:xfrm>
            <a:off x="5725130" y="4991398"/>
            <a:ext cx="37583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GA</a:t>
            </a:r>
          </a:p>
        </p:txBody>
      </p:sp>
      <p:sp>
        <p:nvSpPr>
          <p:cNvPr id="99" name="TextBox 111"/>
          <p:cNvSpPr txBox="1">
            <a:spLocks noChangeArrowheads="1"/>
          </p:cNvSpPr>
          <p:nvPr/>
        </p:nvSpPr>
        <p:spPr bwMode="auto">
          <a:xfrm>
            <a:off x="5386524" y="4583395"/>
            <a:ext cx="37061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TN</a:t>
            </a:r>
          </a:p>
        </p:txBody>
      </p:sp>
      <p:sp>
        <p:nvSpPr>
          <p:cNvPr id="100" name="TextBox 112"/>
          <p:cNvSpPr txBox="1">
            <a:spLocks noChangeArrowheads="1"/>
          </p:cNvSpPr>
          <p:nvPr/>
        </p:nvSpPr>
        <p:spPr bwMode="auto">
          <a:xfrm>
            <a:off x="5498172" y="4307949"/>
            <a:ext cx="37235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smtClean="0">
                <a:latin typeface="+mj-lt"/>
                <a:cs typeface="Tahoma" panose="020B0604030504040204" pitchFamily="34" charset="0"/>
              </a:rPr>
              <a:t>KY</a:t>
            </a:r>
          </a:p>
        </p:txBody>
      </p:sp>
      <p:sp>
        <p:nvSpPr>
          <p:cNvPr id="101" name="TextBox 113"/>
          <p:cNvSpPr txBox="1">
            <a:spLocks noChangeArrowheads="1"/>
          </p:cNvSpPr>
          <p:nvPr/>
        </p:nvSpPr>
        <p:spPr bwMode="auto">
          <a:xfrm>
            <a:off x="5317662" y="4001516"/>
            <a:ext cx="34454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IN</a:t>
            </a:r>
          </a:p>
        </p:txBody>
      </p:sp>
      <p:sp>
        <p:nvSpPr>
          <p:cNvPr id="102" name="TextBox 114"/>
          <p:cNvSpPr txBox="1">
            <a:spLocks noChangeArrowheads="1"/>
          </p:cNvSpPr>
          <p:nvPr/>
        </p:nvSpPr>
        <p:spPr bwMode="auto">
          <a:xfrm>
            <a:off x="5439892" y="3560803"/>
            <a:ext cx="36540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MI</a:t>
            </a:r>
          </a:p>
        </p:txBody>
      </p:sp>
      <p:sp>
        <p:nvSpPr>
          <p:cNvPr id="103" name="TextBox 115"/>
          <p:cNvSpPr txBox="1">
            <a:spLocks noChangeArrowheads="1"/>
          </p:cNvSpPr>
          <p:nvPr/>
        </p:nvSpPr>
        <p:spPr bwMode="auto">
          <a:xfrm>
            <a:off x="4873942" y="3437595"/>
            <a:ext cx="37583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solidFill>
                  <a:schemeClr val="bg1"/>
                </a:solidFill>
                <a:latin typeface="+mj-lt"/>
                <a:cs typeface="Tahoma" panose="020B0604030504040204" pitchFamily="34" charset="0"/>
              </a:rPr>
              <a:t>WI</a:t>
            </a:r>
          </a:p>
        </p:txBody>
      </p:sp>
      <p:sp>
        <p:nvSpPr>
          <p:cNvPr id="104" name="TextBox 116"/>
          <p:cNvSpPr txBox="1">
            <a:spLocks noChangeArrowheads="1"/>
          </p:cNvSpPr>
          <p:nvPr/>
        </p:nvSpPr>
        <p:spPr bwMode="auto">
          <a:xfrm>
            <a:off x="4426770" y="3170015"/>
            <a:ext cx="408859"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MN</a:t>
            </a:r>
          </a:p>
        </p:txBody>
      </p:sp>
      <p:sp>
        <p:nvSpPr>
          <p:cNvPr id="105" name="TextBox 117"/>
          <p:cNvSpPr txBox="1">
            <a:spLocks noChangeArrowheads="1"/>
          </p:cNvSpPr>
          <p:nvPr/>
        </p:nvSpPr>
        <p:spPr bwMode="auto">
          <a:xfrm>
            <a:off x="5002622" y="4003237"/>
            <a:ext cx="32715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solidFill>
                  <a:schemeClr val="bg1"/>
                </a:solidFill>
                <a:latin typeface="+mj-lt"/>
                <a:cs typeface="Tahoma" panose="020B0604030504040204" pitchFamily="34" charset="0"/>
              </a:rPr>
              <a:t>IL</a:t>
            </a:r>
          </a:p>
        </p:txBody>
      </p:sp>
      <p:sp>
        <p:nvSpPr>
          <p:cNvPr id="106" name="TextBox 118"/>
          <p:cNvSpPr txBox="1">
            <a:spLocks noChangeArrowheads="1"/>
          </p:cNvSpPr>
          <p:nvPr/>
        </p:nvSpPr>
        <p:spPr bwMode="auto">
          <a:xfrm>
            <a:off x="4665752" y="5187604"/>
            <a:ext cx="36192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smtClean="0">
                <a:latin typeface="+mj-lt"/>
                <a:cs typeface="Tahoma" panose="020B0604030504040204" pitchFamily="34" charset="0"/>
              </a:rPr>
              <a:t>LA</a:t>
            </a:r>
          </a:p>
        </p:txBody>
      </p:sp>
      <p:sp>
        <p:nvSpPr>
          <p:cNvPr id="107" name="TextBox 119"/>
          <p:cNvSpPr txBox="1">
            <a:spLocks noChangeArrowheads="1"/>
          </p:cNvSpPr>
          <p:nvPr/>
        </p:nvSpPr>
        <p:spPr bwMode="auto">
          <a:xfrm>
            <a:off x="3900800" y="5221787"/>
            <a:ext cx="36713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solidFill>
                  <a:schemeClr val="bg1"/>
                </a:solidFill>
                <a:latin typeface="+mj-lt"/>
                <a:cs typeface="Tahoma" panose="020B0604030504040204" pitchFamily="34" charset="0"/>
              </a:rPr>
              <a:t>TX</a:t>
            </a:r>
          </a:p>
        </p:txBody>
      </p:sp>
      <p:sp>
        <p:nvSpPr>
          <p:cNvPr id="108" name="TextBox 120"/>
          <p:cNvSpPr txBox="1">
            <a:spLocks noChangeArrowheads="1"/>
          </p:cNvSpPr>
          <p:nvPr/>
        </p:nvSpPr>
        <p:spPr bwMode="auto">
          <a:xfrm>
            <a:off x="4148741" y="4667750"/>
            <a:ext cx="38104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OK</a:t>
            </a:r>
          </a:p>
        </p:txBody>
      </p:sp>
      <p:sp>
        <p:nvSpPr>
          <p:cNvPr id="109" name="TextBox 121"/>
          <p:cNvSpPr txBox="1">
            <a:spLocks noChangeArrowheads="1"/>
          </p:cNvSpPr>
          <p:nvPr/>
        </p:nvSpPr>
        <p:spPr bwMode="auto">
          <a:xfrm>
            <a:off x="2456007" y="3395194"/>
            <a:ext cx="34280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ID</a:t>
            </a:r>
          </a:p>
        </p:txBody>
      </p:sp>
      <p:sp>
        <p:nvSpPr>
          <p:cNvPr id="110" name="TextBox 122"/>
          <p:cNvSpPr txBox="1">
            <a:spLocks noChangeArrowheads="1"/>
          </p:cNvSpPr>
          <p:nvPr/>
        </p:nvSpPr>
        <p:spPr bwMode="auto">
          <a:xfrm>
            <a:off x="2096387" y="3889616"/>
            <a:ext cx="37930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b="1" dirty="0" smtClean="0">
                <a:latin typeface="+mj-lt"/>
                <a:cs typeface="Tahoma" panose="020B0604030504040204" pitchFamily="34" charset="0"/>
              </a:rPr>
              <a:t>NV</a:t>
            </a:r>
          </a:p>
        </p:txBody>
      </p:sp>
      <p:sp>
        <p:nvSpPr>
          <p:cNvPr id="111" name="TextBox 123"/>
          <p:cNvSpPr txBox="1">
            <a:spLocks noChangeArrowheads="1"/>
          </p:cNvSpPr>
          <p:nvPr/>
        </p:nvSpPr>
        <p:spPr bwMode="auto">
          <a:xfrm>
            <a:off x="1850487" y="3203219"/>
            <a:ext cx="349776" cy="21544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solidFill>
                  <a:schemeClr val="bg1"/>
                </a:solidFill>
                <a:latin typeface="+mj-lt"/>
                <a:cs typeface="Tahoma" panose="020B0604030504040204" pitchFamily="34" charset="0"/>
              </a:rPr>
              <a:t>OR</a:t>
            </a:r>
          </a:p>
        </p:txBody>
      </p:sp>
      <p:sp>
        <p:nvSpPr>
          <p:cNvPr id="112" name="TextBox 124"/>
          <p:cNvSpPr txBox="1">
            <a:spLocks noChangeArrowheads="1"/>
          </p:cNvSpPr>
          <p:nvPr/>
        </p:nvSpPr>
        <p:spPr bwMode="auto">
          <a:xfrm>
            <a:off x="2002399" y="2758864"/>
            <a:ext cx="41059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WA</a:t>
            </a:r>
          </a:p>
        </p:txBody>
      </p:sp>
      <p:sp>
        <p:nvSpPr>
          <p:cNvPr id="113" name="TextBox 125"/>
          <p:cNvSpPr txBox="1">
            <a:spLocks noChangeArrowheads="1"/>
          </p:cNvSpPr>
          <p:nvPr/>
        </p:nvSpPr>
        <p:spPr bwMode="auto">
          <a:xfrm>
            <a:off x="1743539" y="4255126"/>
            <a:ext cx="36540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b="1" dirty="0" smtClean="0">
                <a:latin typeface="+mj-lt"/>
                <a:cs typeface="Tahoma" panose="020B0604030504040204" pitchFamily="34" charset="0"/>
              </a:rPr>
              <a:t>CA</a:t>
            </a:r>
          </a:p>
        </p:txBody>
      </p:sp>
      <p:sp>
        <p:nvSpPr>
          <p:cNvPr id="114" name="TextBox 126"/>
          <p:cNvSpPr txBox="1">
            <a:spLocks noChangeArrowheads="1"/>
          </p:cNvSpPr>
          <p:nvPr/>
        </p:nvSpPr>
        <p:spPr bwMode="auto">
          <a:xfrm>
            <a:off x="2486598" y="4648839"/>
            <a:ext cx="36192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solidFill>
                  <a:schemeClr val="bg1"/>
                </a:solidFill>
                <a:latin typeface="+mj-lt"/>
                <a:cs typeface="Tahoma" panose="020B0604030504040204" pitchFamily="34" charset="0"/>
              </a:rPr>
              <a:t>AZ</a:t>
            </a:r>
          </a:p>
        </p:txBody>
      </p:sp>
      <p:sp>
        <p:nvSpPr>
          <p:cNvPr id="115" name="TextBox 127"/>
          <p:cNvSpPr txBox="1">
            <a:spLocks noChangeArrowheads="1"/>
          </p:cNvSpPr>
          <p:nvPr/>
        </p:nvSpPr>
        <p:spPr bwMode="auto">
          <a:xfrm>
            <a:off x="3124428" y="4777928"/>
            <a:ext cx="408859"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NM</a:t>
            </a:r>
          </a:p>
        </p:txBody>
      </p:sp>
      <p:sp>
        <p:nvSpPr>
          <p:cNvPr id="116" name="TextBox 128"/>
          <p:cNvSpPr txBox="1">
            <a:spLocks noChangeArrowheads="1"/>
          </p:cNvSpPr>
          <p:nvPr/>
        </p:nvSpPr>
        <p:spPr bwMode="auto">
          <a:xfrm>
            <a:off x="3257604" y="4151289"/>
            <a:ext cx="370616"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smtClean="0">
                <a:latin typeface="+mj-lt"/>
                <a:cs typeface="Tahoma" panose="020B0604030504040204" pitchFamily="34" charset="0"/>
              </a:rPr>
              <a:t>CO</a:t>
            </a:r>
          </a:p>
        </p:txBody>
      </p:sp>
      <p:sp>
        <p:nvSpPr>
          <p:cNvPr id="117" name="TextBox 129"/>
          <p:cNvSpPr txBox="1">
            <a:spLocks noChangeArrowheads="1"/>
          </p:cNvSpPr>
          <p:nvPr/>
        </p:nvSpPr>
        <p:spPr bwMode="auto">
          <a:xfrm>
            <a:off x="3126150" y="3591791"/>
            <a:ext cx="40712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WY</a:t>
            </a:r>
          </a:p>
        </p:txBody>
      </p:sp>
      <p:sp>
        <p:nvSpPr>
          <p:cNvPr id="118" name="TextBox 130"/>
          <p:cNvSpPr txBox="1">
            <a:spLocks noChangeArrowheads="1"/>
          </p:cNvSpPr>
          <p:nvPr/>
        </p:nvSpPr>
        <p:spPr bwMode="auto">
          <a:xfrm>
            <a:off x="3048680" y="3006469"/>
            <a:ext cx="39147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MT</a:t>
            </a:r>
          </a:p>
        </p:txBody>
      </p:sp>
      <p:sp>
        <p:nvSpPr>
          <p:cNvPr id="119" name="TextBox 131"/>
          <p:cNvSpPr txBox="1">
            <a:spLocks noChangeArrowheads="1"/>
          </p:cNvSpPr>
          <p:nvPr/>
        </p:nvSpPr>
        <p:spPr bwMode="auto">
          <a:xfrm>
            <a:off x="3878460" y="3025406"/>
            <a:ext cx="38626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ND</a:t>
            </a:r>
          </a:p>
        </p:txBody>
      </p:sp>
      <p:sp>
        <p:nvSpPr>
          <p:cNvPr id="120" name="TextBox 132"/>
          <p:cNvSpPr txBox="1">
            <a:spLocks noChangeArrowheads="1"/>
          </p:cNvSpPr>
          <p:nvPr/>
        </p:nvSpPr>
        <p:spPr bwMode="auto">
          <a:xfrm>
            <a:off x="3878460" y="3416195"/>
            <a:ext cx="36540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SD</a:t>
            </a:r>
          </a:p>
        </p:txBody>
      </p:sp>
      <p:sp>
        <p:nvSpPr>
          <p:cNvPr id="121" name="TextBox 133"/>
          <p:cNvSpPr txBox="1">
            <a:spLocks noChangeArrowheads="1"/>
          </p:cNvSpPr>
          <p:nvPr/>
        </p:nvSpPr>
        <p:spPr bwMode="auto">
          <a:xfrm>
            <a:off x="4587732" y="3775995"/>
            <a:ext cx="33584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IA</a:t>
            </a:r>
          </a:p>
        </p:txBody>
      </p:sp>
      <p:sp>
        <p:nvSpPr>
          <p:cNvPr id="122" name="TextBox 134"/>
          <p:cNvSpPr txBox="1">
            <a:spLocks noChangeArrowheads="1"/>
          </p:cNvSpPr>
          <p:nvPr/>
        </p:nvSpPr>
        <p:spPr bwMode="auto">
          <a:xfrm>
            <a:off x="2638955" y="4003237"/>
            <a:ext cx="36887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UT</a:t>
            </a:r>
          </a:p>
        </p:txBody>
      </p:sp>
      <p:sp>
        <p:nvSpPr>
          <p:cNvPr id="123" name="TextBox 135"/>
          <p:cNvSpPr txBox="1">
            <a:spLocks noChangeArrowheads="1"/>
          </p:cNvSpPr>
          <p:nvPr/>
        </p:nvSpPr>
        <p:spPr bwMode="auto">
          <a:xfrm>
            <a:off x="6061365" y="5566391"/>
            <a:ext cx="351494"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FL</a:t>
            </a:r>
          </a:p>
        </p:txBody>
      </p:sp>
      <p:sp>
        <p:nvSpPr>
          <p:cNvPr id="124" name="TextBox 136"/>
          <p:cNvSpPr txBox="1">
            <a:spLocks noChangeArrowheads="1"/>
          </p:cNvSpPr>
          <p:nvPr/>
        </p:nvSpPr>
        <p:spPr bwMode="auto">
          <a:xfrm>
            <a:off x="4678974" y="4748662"/>
            <a:ext cx="374092" cy="233634"/>
          </a:xfrm>
          <a:prstGeom prst="rect">
            <a:avLst/>
          </a:prstGeom>
          <a:solidFill>
            <a:srgbClr val="B22830"/>
          </a:solid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solidFill>
                  <a:schemeClr val="bg1"/>
                </a:solidFill>
                <a:latin typeface="+mj-lt"/>
                <a:cs typeface="Tahoma" panose="020B0604030504040204" pitchFamily="34" charset="0"/>
              </a:rPr>
              <a:t>AR</a:t>
            </a:r>
          </a:p>
        </p:txBody>
      </p:sp>
      <p:sp>
        <p:nvSpPr>
          <p:cNvPr id="125" name="TextBox 137"/>
          <p:cNvSpPr txBox="1">
            <a:spLocks noChangeArrowheads="1"/>
          </p:cNvSpPr>
          <p:nvPr/>
        </p:nvSpPr>
        <p:spPr bwMode="auto">
          <a:xfrm>
            <a:off x="4641100" y="4270076"/>
            <a:ext cx="40538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MO</a:t>
            </a:r>
          </a:p>
        </p:txBody>
      </p:sp>
      <p:sp>
        <p:nvSpPr>
          <p:cNvPr id="126" name="TextBox 138"/>
          <p:cNvSpPr txBox="1">
            <a:spLocks noChangeArrowheads="1"/>
          </p:cNvSpPr>
          <p:nvPr/>
        </p:nvSpPr>
        <p:spPr bwMode="auto">
          <a:xfrm>
            <a:off x="4991104" y="4981069"/>
            <a:ext cx="388000" cy="367139"/>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smtClean="0">
                <a:latin typeface="+mj-lt"/>
                <a:cs typeface="Tahoma" panose="020B0604030504040204" pitchFamily="34" charset="0"/>
              </a:rPr>
              <a:t>MS</a:t>
            </a:r>
          </a:p>
          <a:p>
            <a:pPr algn="ctr" eaLnBrk="1" hangingPunct="1">
              <a:spcBef>
                <a:spcPct val="0"/>
              </a:spcBef>
              <a:buClrTx/>
              <a:buFontTx/>
              <a:buNone/>
              <a:defRPr/>
            </a:pPr>
            <a:endParaRPr lang="en-US" altLang="en-US" sz="800" b="1" dirty="0" smtClean="0">
              <a:latin typeface="+mj-lt"/>
              <a:cs typeface="Tahoma" panose="020B0604030504040204" pitchFamily="34" charset="0"/>
            </a:endParaRPr>
          </a:p>
        </p:txBody>
      </p:sp>
      <p:sp>
        <p:nvSpPr>
          <p:cNvPr id="127" name="TextBox 139"/>
          <p:cNvSpPr txBox="1">
            <a:spLocks noChangeArrowheads="1"/>
          </p:cNvSpPr>
          <p:nvPr/>
        </p:nvSpPr>
        <p:spPr bwMode="auto">
          <a:xfrm>
            <a:off x="5343485" y="4994841"/>
            <a:ext cx="36192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AL</a:t>
            </a:r>
          </a:p>
        </p:txBody>
      </p:sp>
      <p:sp>
        <p:nvSpPr>
          <p:cNvPr id="128" name="TextBox 140"/>
          <p:cNvSpPr txBox="1">
            <a:spLocks noChangeArrowheads="1"/>
          </p:cNvSpPr>
          <p:nvPr/>
        </p:nvSpPr>
        <p:spPr bwMode="auto">
          <a:xfrm>
            <a:off x="3905486" y="3848794"/>
            <a:ext cx="37409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solidFill>
                  <a:schemeClr val="bg1"/>
                </a:solidFill>
                <a:latin typeface="+mj-lt"/>
                <a:cs typeface="Tahoma" panose="020B0604030504040204" pitchFamily="34" charset="0"/>
              </a:rPr>
              <a:t>NE</a:t>
            </a:r>
          </a:p>
        </p:txBody>
      </p:sp>
      <p:sp>
        <p:nvSpPr>
          <p:cNvPr id="129" name="TextBox 141"/>
          <p:cNvSpPr txBox="1">
            <a:spLocks noChangeArrowheads="1"/>
          </p:cNvSpPr>
          <p:nvPr/>
        </p:nvSpPr>
        <p:spPr bwMode="auto">
          <a:xfrm>
            <a:off x="4035120" y="4270076"/>
            <a:ext cx="36366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KS</a:t>
            </a:r>
          </a:p>
        </p:txBody>
      </p:sp>
      <p:sp>
        <p:nvSpPr>
          <p:cNvPr id="130" name="TextBox 153"/>
          <p:cNvSpPr txBox="1">
            <a:spLocks noChangeArrowheads="1"/>
          </p:cNvSpPr>
          <p:nvPr/>
        </p:nvSpPr>
        <p:spPr bwMode="auto">
          <a:xfrm>
            <a:off x="1785667" y="5238073"/>
            <a:ext cx="37583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AK</a:t>
            </a:r>
          </a:p>
        </p:txBody>
      </p:sp>
      <p:sp>
        <p:nvSpPr>
          <p:cNvPr id="30" name="TextBox 153"/>
          <p:cNvSpPr txBox="1">
            <a:spLocks noChangeArrowheads="1"/>
          </p:cNvSpPr>
          <p:nvPr/>
        </p:nvSpPr>
        <p:spPr bwMode="auto">
          <a:xfrm>
            <a:off x="6510284" y="3019014"/>
            <a:ext cx="36192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VT</a:t>
            </a:r>
          </a:p>
        </p:txBody>
      </p:sp>
      <p:sp>
        <p:nvSpPr>
          <p:cNvPr id="131" name="TextBox 153"/>
          <p:cNvSpPr txBox="1">
            <a:spLocks noChangeArrowheads="1"/>
          </p:cNvSpPr>
          <p:nvPr/>
        </p:nvSpPr>
        <p:spPr bwMode="auto">
          <a:xfrm>
            <a:off x="2692323" y="5619759"/>
            <a:ext cx="351494"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HI</a:t>
            </a:r>
          </a:p>
        </p:txBody>
      </p:sp>
      <p:sp>
        <p:nvSpPr>
          <p:cNvPr id="141" name="TextBox 153"/>
          <p:cNvSpPr txBox="1">
            <a:spLocks noChangeArrowheads="1"/>
          </p:cNvSpPr>
          <p:nvPr/>
        </p:nvSpPr>
        <p:spPr bwMode="auto">
          <a:xfrm>
            <a:off x="6934384" y="3286832"/>
            <a:ext cx="39495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smtClean="0">
                <a:latin typeface="+mj-lt"/>
                <a:cs typeface="Tahoma" panose="020B0604030504040204" pitchFamily="34" charset="0"/>
              </a:rPr>
              <a:t>NH</a:t>
            </a:r>
          </a:p>
        </p:txBody>
      </p:sp>
    </p:spTree>
    <p:extLst>
      <p:ext uri="{BB962C8B-B14F-4D97-AF65-F5344CB8AC3E}">
        <p14:creationId xmlns:p14="http://schemas.microsoft.com/office/powerpoint/2010/main" val="205074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Shape 530" descr="control_4.pdf"/>
          <p:cNvPicPr preferRelativeResize="0"/>
          <p:nvPr/>
        </p:nvPicPr>
        <p:blipFill rotWithShape="1">
          <a:blip r:embed="rId3">
            <a:alphaModFix/>
          </a:blip>
          <a:srcRect l="11850" t="-5530" r="-11849" b="5529"/>
          <a:stretch/>
        </p:blipFill>
        <p:spPr>
          <a:xfrm>
            <a:off x="1678796" y="1134967"/>
            <a:ext cx="6764153" cy="5421594"/>
          </a:xfrm>
          <a:prstGeom prst="rect">
            <a:avLst/>
          </a:prstGeom>
          <a:noFill/>
          <a:ln>
            <a:noFill/>
          </a:ln>
        </p:spPr>
      </p:pic>
      <p:sp>
        <p:nvSpPr>
          <p:cNvPr id="531" name="Shape 531"/>
          <p:cNvSpPr txBox="1"/>
          <p:nvPr/>
        </p:nvSpPr>
        <p:spPr>
          <a:xfrm>
            <a:off x="0" y="6610135"/>
            <a:ext cx="5550000" cy="276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i="1" dirty="0">
                <a:solidFill>
                  <a:schemeClr val="dk1"/>
                </a:solidFill>
                <a:latin typeface="Cabin"/>
                <a:ea typeface="Cabin"/>
                <a:cs typeface="Cabin"/>
                <a:sym typeface="Cabin"/>
              </a:rPr>
              <a:t>Source: National Conference of State Legislatures</a:t>
            </a:r>
          </a:p>
        </p:txBody>
      </p:sp>
      <p:sp>
        <p:nvSpPr>
          <p:cNvPr id="532" name="Shape 532"/>
          <p:cNvSpPr txBox="1"/>
          <p:nvPr/>
        </p:nvSpPr>
        <p:spPr>
          <a:xfrm>
            <a:off x="351389" y="125930"/>
            <a:ext cx="9143935" cy="646200"/>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4000" dirty="0">
                <a:solidFill>
                  <a:srgbClr val="FFFFFF"/>
                </a:solidFill>
                <a:latin typeface="+mj-lt"/>
                <a:ea typeface="Cabin"/>
                <a:cs typeface="Cabin"/>
                <a:sym typeface="Cabin"/>
              </a:rPr>
              <a:t>1980 to 2016: Change in State Control</a:t>
            </a:r>
          </a:p>
        </p:txBody>
      </p:sp>
      <p:sp>
        <p:nvSpPr>
          <p:cNvPr id="533" name="Shape 533"/>
          <p:cNvSpPr txBox="1"/>
          <p:nvPr/>
        </p:nvSpPr>
        <p:spPr>
          <a:xfrm rot="-5400000">
            <a:off x="-1122619" y="3648067"/>
            <a:ext cx="5334000" cy="307800"/>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1400" dirty="0">
                <a:solidFill>
                  <a:schemeClr val="dk1"/>
                </a:solidFill>
                <a:latin typeface="Cabin"/>
                <a:ea typeface="Cabin"/>
                <a:cs typeface="Cabin"/>
                <a:sym typeface="Cabin"/>
              </a:rPr>
              <a:t>0% 	     25%	       50%	         75%		100%</a:t>
            </a:r>
          </a:p>
        </p:txBody>
      </p:sp>
      <p:sp>
        <p:nvSpPr>
          <p:cNvPr id="534" name="Shape 534"/>
          <p:cNvSpPr txBox="1"/>
          <p:nvPr/>
        </p:nvSpPr>
        <p:spPr>
          <a:xfrm>
            <a:off x="23156" y="3456082"/>
            <a:ext cx="1467000" cy="954000"/>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1400" dirty="0">
                <a:solidFill>
                  <a:schemeClr val="dk1"/>
                </a:solidFill>
                <a:latin typeface="Cabin"/>
                <a:ea typeface="Cabin"/>
                <a:cs typeface="Cabin"/>
                <a:sym typeface="Cabin"/>
              </a:rPr>
              <a:t>Percent of State Legislatures with Full Democratic Control</a:t>
            </a:r>
          </a:p>
        </p:txBody>
      </p:sp>
      <p:cxnSp>
        <p:nvCxnSpPr>
          <p:cNvPr id="535" name="Shape 535"/>
          <p:cNvCxnSpPr/>
          <p:nvPr/>
        </p:nvCxnSpPr>
        <p:spPr>
          <a:xfrm>
            <a:off x="3556000" y="4172782"/>
            <a:ext cx="838200" cy="888900"/>
          </a:xfrm>
          <a:prstGeom prst="straightConnector1">
            <a:avLst/>
          </a:prstGeom>
          <a:noFill/>
          <a:ln w="38100" cap="flat" cmpd="sng">
            <a:solidFill>
              <a:srgbClr val="4F81BD"/>
            </a:solidFill>
            <a:prstDash val="solid"/>
            <a:round/>
            <a:headEnd type="none" w="med" len="med"/>
            <a:tailEnd type="stealth" w="lg" len="lg"/>
          </a:ln>
        </p:spPr>
      </p:cxnSp>
      <p:cxnSp>
        <p:nvCxnSpPr>
          <p:cNvPr id="536" name="Shape 536"/>
          <p:cNvCxnSpPr/>
          <p:nvPr/>
        </p:nvCxnSpPr>
        <p:spPr>
          <a:xfrm>
            <a:off x="6110110" y="4267515"/>
            <a:ext cx="749400" cy="1359000"/>
          </a:xfrm>
          <a:prstGeom prst="straightConnector1">
            <a:avLst/>
          </a:prstGeom>
          <a:noFill/>
          <a:ln w="38100" cap="flat" cmpd="sng">
            <a:solidFill>
              <a:schemeClr val="accent1"/>
            </a:solidFill>
            <a:prstDash val="solid"/>
            <a:round/>
            <a:headEnd type="none" w="med" len="med"/>
            <a:tailEnd type="stealth" w="lg" len="lg"/>
          </a:ln>
        </p:spPr>
      </p:cxnSp>
      <p:cxnSp>
        <p:nvCxnSpPr>
          <p:cNvPr id="537" name="Shape 537"/>
          <p:cNvCxnSpPr/>
          <p:nvPr/>
        </p:nvCxnSpPr>
        <p:spPr>
          <a:xfrm rot="10800000" flipH="1">
            <a:off x="5246272" y="4402982"/>
            <a:ext cx="723900" cy="838200"/>
          </a:xfrm>
          <a:prstGeom prst="straightConnector1">
            <a:avLst/>
          </a:prstGeom>
          <a:noFill/>
          <a:ln w="38100" cap="flat" cmpd="sng">
            <a:solidFill>
              <a:srgbClr val="912B31"/>
            </a:solidFill>
            <a:prstDash val="solid"/>
            <a:round/>
            <a:headEnd type="none" w="med" len="med"/>
            <a:tailEnd type="stealth" w="lg" len="lg"/>
          </a:ln>
        </p:spPr>
      </p:cxnSp>
      <p:sp>
        <p:nvSpPr>
          <p:cNvPr id="538" name="Shape 538"/>
          <p:cNvSpPr txBox="1"/>
          <p:nvPr/>
        </p:nvSpPr>
        <p:spPr>
          <a:xfrm>
            <a:off x="7188785" y="3159443"/>
            <a:ext cx="1955100" cy="1385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a:solidFill>
                  <a:srgbClr val="C00000"/>
                </a:solidFill>
                <a:latin typeface="Cabin"/>
                <a:ea typeface="Cabin"/>
                <a:cs typeface="Cabin"/>
                <a:sym typeface="Cabin"/>
              </a:rPr>
              <a:t>Presidential </a:t>
            </a:r>
          </a:p>
          <a:p>
            <a:pPr marL="0" marR="0" lvl="0" indent="0" algn="ctr" rtl="0">
              <a:spcBef>
                <a:spcPts val="0"/>
              </a:spcBef>
              <a:buSzPct val="25000"/>
              <a:buNone/>
            </a:pPr>
            <a:r>
              <a:rPr lang="en-US" sz="2400" dirty="0">
                <a:solidFill>
                  <a:srgbClr val="C00000"/>
                </a:solidFill>
                <a:latin typeface="Cabin"/>
                <a:ea typeface="Cabin"/>
                <a:cs typeface="Cabin"/>
                <a:sym typeface="Cabin"/>
              </a:rPr>
              <a:t>backlash </a:t>
            </a:r>
          </a:p>
          <a:p>
            <a:pPr marL="0" marR="0" lvl="0" indent="0" algn="ctr" rtl="0">
              <a:spcBef>
                <a:spcPts val="0"/>
              </a:spcBef>
              <a:buSzPct val="25000"/>
              <a:buNone/>
            </a:pPr>
            <a:r>
              <a:rPr lang="en-US" sz="2400" dirty="0">
                <a:solidFill>
                  <a:srgbClr val="C00000"/>
                </a:solidFill>
                <a:latin typeface="Cabin"/>
                <a:ea typeface="Cabin"/>
                <a:cs typeface="Cabin"/>
                <a:sym typeface="Cabin"/>
              </a:rPr>
              <a:t>ahead?</a:t>
            </a:r>
          </a:p>
        </p:txBody>
      </p:sp>
      <p:sp>
        <p:nvSpPr>
          <p:cNvPr id="539" name="Shape 539"/>
          <p:cNvSpPr txBox="1"/>
          <p:nvPr/>
        </p:nvSpPr>
        <p:spPr>
          <a:xfrm>
            <a:off x="1306179" y="6114266"/>
            <a:ext cx="6216000" cy="369300"/>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1800" dirty="0">
                <a:solidFill>
                  <a:schemeClr val="dk1"/>
                </a:solidFill>
                <a:latin typeface="Cabin"/>
                <a:ea typeface="Cabin"/>
                <a:cs typeface="Cabin"/>
                <a:sym typeface="Cabin"/>
              </a:rPr>
              <a:t>    1980               1990	     2000        2010        2016</a:t>
            </a:r>
          </a:p>
        </p:txBody>
      </p:sp>
      <p:pic>
        <p:nvPicPr>
          <p:cNvPr id="540" name="Shape 540"/>
          <p:cNvPicPr preferRelativeResize="0"/>
          <p:nvPr/>
        </p:nvPicPr>
        <p:blipFill rotWithShape="1">
          <a:blip r:embed="rId4">
            <a:alphaModFix/>
          </a:blip>
          <a:srcRect/>
          <a:stretch/>
        </p:blipFill>
        <p:spPr>
          <a:xfrm>
            <a:off x="7620000" y="6325294"/>
            <a:ext cx="1335600" cy="575399"/>
          </a:xfrm>
          <a:prstGeom prst="rect">
            <a:avLst/>
          </a:prstGeom>
          <a:noFill/>
          <a:ln>
            <a:noFill/>
          </a:ln>
        </p:spPr>
      </p:pic>
    </p:spTree>
    <p:extLst>
      <p:ext uri="{BB962C8B-B14F-4D97-AF65-F5344CB8AC3E}">
        <p14:creationId xmlns:p14="http://schemas.microsoft.com/office/powerpoint/2010/main" val="1802123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Legislative Targets</a:t>
            </a:r>
            <a:endParaRPr lang="en-US" dirty="0"/>
          </a:p>
        </p:txBody>
      </p:sp>
      <p:pic>
        <p:nvPicPr>
          <p:cNvPr id="2" name="Picture 1" descr="Screen Shot 2018-04-09 at 10.25.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70002"/>
            <a:ext cx="8401300" cy="5587998"/>
          </a:xfrm>
          <a:prstGeom prst="rect">
            <a:avLst/>
          </a:prstGeom>
        </p:spPr>
      </p:pic>
    </p:spTree>
    <p:extLst>
      <p:ext uri="{BB962C8B-B14F-4D97-AF65-F5344CB8AC3E}">
        <p14:creationId xmlns:p14="http://schemas.microsoft.com/office/powerpoint/2010/main" val="2521765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909"/>
            <a:ext cx="8229600" cy="1143000"/>
          </a:xfrm>
        </p:spPr>
        <p:txBody>
          <a:bodyPr>
            <a:normAutofit/>
          </a:bodyPr>
          <a:lstStyle/>
          <a:p>
            <a:r>
              <a:rPr lang="en-US" b="1" dirty="0" smtClean="0">
                <a:solidFill>
                  <a:schemeClr val="bg1"/>
                </a:solidFill>
              </a:rPr>
              <a:t>Election 2018: The Mission</a:t>
            </a:r>
            <a:endParaRPr lang="en-US" b="1" dirty="0">
              <a:solidFill>
                <a:schemeClr val="bg1"/>
              </a:solidFill>
            </a:endParaRPr>
          </a:p>
        </p:txBody>
      </p:sp>
      <p:sp>
        <p:nvSpPr>
          <p:cNvPr id="3" name="Content Placeholder 2"/>
          <p:cNvSpPr>
            <a:spLocks noGrp="1"/>
          </p:cNvSpPr>
          <p:nvPr>
            <p:ph idx="1"/>
          </p:nvPr>
        </p:nvSpPr>
        <p:spPr>
          <a:xfrm>
            <a:off x="872067" y="2272393"/>
            <a:ext cx="7408333" cy="4111466"/>
          </a:xfrm>
        </p:spPr>
        <p:txBody>
          <a:bodyPr>
            <a:normAutofit fontScale="85000" lnSpcReduction="20000"/>
          </a:bodyPr>
          <a:lstStyle/>
          <a:p>
            <a:r>
              <a:rPr lang="en-US" sz="3900" dirty="0" smtClean="0">
                <a:solidFill>
                  <a:schemeClr val="tx2">
                    <a:lumMod val="75000"/>
                  </a:schemeClr>
                </a:solidFill>
              </a:rPr>
              <a:t>Restore Power to the Working People of America</a:t>
            </a:r>
          </a:p>
          <a:p>
            <a:pPr marL="0" indent="0">
              <a:buNone/>
            </a:pPr>
            <a:endParaRPr lang="en-US" sz="1800" dirty="0" smtClean="0">
              <a:solidFill>
                <a:schemeClr val="tx2">
                  <a:lumMod val="75000"/>
                </a:schemeClr>
              </a:solidFill>
            </a:endParaRPr>
          </a:p>
          <a:p>
            <a:r>
              <a:rPr lang="en-US" sz="3900" dirty="0" smtClean="0">
                <a:solidFill>
                  <a:schemeClr val="tx2">
                    <a:lumMod val="75000"/>
                  </a:schemeClr>
                </a:solidFill>
              </a:rPr>
              <a:t>Put a Check on the Policies of Donald Trump and Betsy </a:t>
            </a:r>
            <a:r>
              <a:rPr lang="en-US" sz="3900" dirty="0" err="1" smtClean="0">
                <a:solidFill>
                  <a:schemeClr val="tx2">
                    <a:lumMod val="75000"/>
                  </a:schemeClr>
                </a:solidFill>
              </a:rPr>
              <a:t>Devos</a:t>
            </a:r>
            <a:endParaRPr lang="en-US" sz="3900" dirty="0">
              <a:solidFill>
                <a:schemeClr val="tx2">
                  <a:lumMod val="75000"/>
                </a:schemeClr>
              </a:solidFill>
            </a:endParaRPr>
          </a:p>
          <a:p>
            <a:pPr lvl="3"/>
            <a:r>
              <a:rPr lang="en-US" sz="3300" dirty="0" smtClean="0">
                <a:solidFill>
                  <a:schemeClr val="tx2">
                    <a:lumMod val="75000"/>
                  </a:schemeClr>
                </a:solidFill>
              </a:rPr>
              <a:t>Take Control of </a:t>
            </a:r>
            <a:r>
              <a:rPr lang="en-US" sz="3300" dirty="0">
                <a:solidFill>
                  <a:schemeClr val="tx2">
                    <a:lumMod val="75000"/>
                  </a:schemeClr>
                </a:solidFill>
              </a:rPr>
              <a:t>A</a:t>
            </a:r>
            <a:r>
              <a:rPr lang="en-US" sz="3300" dirty="0" smtClean="0">
                <a:solidFill>
                  <a:schemeClr val="tx2">
                    <a:lumMod val="75000"/>
                  </a:schemeClr>
                </a:solidFill>
              </a:rPr>
              <a:t>t </a:t>
            </a:r>
            <a:r>
              <a:rPr lang="en-US" sz="3300" dirty="0">
                <a:solidFill>
                  <a:schemeClr val="tx2">
                    <a:lumMod val="75000"/>
                  </a:schemeClr>
                </a:solidFill>
              </a:rPr>
              <a:t>L</a:t>
            </a:r>
            <a:r>
              <a:rPr lang="en-US" sz="3300" dirty="0" smtClean="0">
                <a:solidFill>
                  <a:schemeClr val="tx2">
                    <a:lumMod val="75000"/>
                  </a:schemeClr>
                </a:solidFill>
              </a:rPr>
              <a:t>east one Chamber of Congress</a:t>
            </a:r>
          </a:p>
          <a:p>
            <a:pPr marL="914400" lvl="3" indent="0">
              <a:buNone/>
            </a:pPr>
            <a:endParaRPr lang="en-US" dirty="0" smtClean="0">
              <a:solidFill>
                <a:schemeClr val="tx2">
                  <a:lumMod val="75000"/>
                </a:schemeClr>
              </a:solidFill>
            </a:endParaRPr>
          </a:p>
          <a:p>
            <a:r>
              <a:rPr lang="en-US" sz="3900" dirty="0">
                <a:solidFill>
                  <a:schemeClr val="tx2">
                    <a:lumMod val="75000"/>
                  </a:schemeClr>
                </a:solidFill>
              </a:rPr>
              <a:t>Win Governors &amp; State Legislatures </a:t>
            </a:r>
            <a:r>
              <a:rPr lang="mr-IN" sz="3900" dirty="0">
                <a:solidFill>
                  <a:schemeClr val="tx2">
                    <a:lumMod val="75000"/>
                  </a:schemeClr>
                </a:solidFill>
              </a:rPr>
              <a:t>–</a:t>
            </a:r>
            <a:r>
              <a:rPr lang="en-US" sz="3900" dirty="0">
                <a:solidFill>
                  <a:schemeClr val="tx2">
                    <a:lumMod val="75000"/>
                  </a:schemeClr>
                </a:solidFill>
              </a:rPr>
              <a:t> Break Trifectas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EFBC90E-502A-A54D-9BAE-6F74229062B0}" type="slidenum">
              <a:rPr lang="en-US" smtClean="0"/>
              <a:pPr/>
              <a:t>43</a:t>
            </a:fld>
            <a:endParaRPr lang="en-US"/>
          </a:p>
        </p:txBody>
      </p:sp>
    </p:spTree>
    <p:extLst>
      <p:ext uri="{BB962C8B-B14F-4D97-AF65-F5344CB8AC3E}">
        <p14:creationId xmlns:p14="http://schemas.microsoft.com/office/powerpoint/2010/main" val="44924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bor 2018 Timeline FINAL 3.26.pdf"/>
          <p:cNvPicPr>
            <a:picLocks noGrp="1" noChangeAspect="1"/>
          </p:cNvPicPr>
          <p:nvPr>
            <p:ph idx="1"/>
          </p:nvPr>
        </p:nvPicPr>
        <p:blipFill rotWithShape="1">
          <a:blip r:embed="rId2">
            <a:extLst>
              <a:ext uri="{28A0092B-C50C-407E-A947-70E740481C1C}">
                <a14:useLocalDpi xmlns:a14="http://schemas.microsoft.com/office/drawing/2010/main" val="0"/>
              </a:ext>
            </a:extLst>
          </a:blip>
          <a:srcRect t="-78" b="-515"/>
          <a:stretch/>
        </p:blipFill>
        <p:spPr>
          <a:xfrm>
            <a:off x="-17165" y="1459472"/>
            <a:ext cx="9161165" cy="5183726"/>
          </a:xfrm>
        </p:spPr>
      </p:pic>
      <p:sp>
        <p:nvSpPr>
          <p:cNvPr id="2" name="TextBox 1"/>
          <p:cNvSpPr txBox="1"/>
          <p:nvPr/>
        </p:nvSpPr>
        <p:spPr>
          <a:xfrm>
            <a:off x="2988237" y="448234"/>
            <a:ext cx="3791723" cy="830997"/>
          </a:xfrm>
          <a:prstGeom prst="rect">
            <a:avLst/>
          </a:prstGeom>
          <a:noFill/>
        </p:spPr>
        <p:txBody>
          <a:bodyPr wrap="none" rtlCol="0">
            <a:spAutoFit/>
          </a:bodyPr>
          <a:lstStyle/>
          <a:p>
            <a:r>
              <a:rPr lang="en-US" sz="4800" b="1" dirty="0" smtClean="0">
                <a:solidFill>
                  <a:schemeClr val="bg1"/>
                </a:solidFill>
              </a:rPr>
              <a:t>2018 Program</a:t>
            </a:r>
            <a:endParaRPr lang="en-US" sz="4800" b="1" dirty="0">
              <a:solidFill>
                <a:schemeClr val="bg1"/>
              </a:solidFill>
            </a:endParaRPr>
          </a:p>
        </p:txBody>
      </p:sp>
    </p:spTree>
    <p:extLst>
      <p:ext uri="{BB962C8B-B14F-4D97-AF65-F5344CB8AC3E}">
        <p14:creationId xmlns:p14="http://schemas.microsoft.com/office/powerpoint/2010/main" val="747196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5400" b="1" dirty="0" smtClean="0"/>
              <a:t>Brandon Boswell</a:t>
            </a:r>
          </a:p>
          <a:p>
            <a:pPr marL="0" indent="0" algn="ctr">
              <a:buNone/>
            </a:pPr>
            <a:r>
              <a:rPr lang="en-US" sz="3600" i="1" dirty="0" smtClean="0"/>
              <a:t>AFT Deputy Political Director</a:t>
            </a:r>
          </a:p>
          <a:p>
            <a:pPr marL="0" indent="0" algn="ctr">
              <a:buNone/>
            </a:pPr>
            <a:r>
              <a:rPr lang="en-US" sz="3600" i="1" dirty="0" err="1" smtClean="0"/>
              <a:t>BBoswell@aft.org</a:t>
            </a:r>
            <a:endParaRPr lang="en-US" sz="3600" i="1" dirty="0" smtClean="0"/>
          </a:p>
          <a:p>
            <a:pPr marL="0" indent="0">
              <a:buNone/>
            </a:pPr>
            <a:endParaRPr lang="en-US" dirty="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280915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140" y="1768983"/>
            <a:ext cx="915296" cy="491926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spcBef>
                <a:spcPts val="1128"/>
              </a:spcBef>
              <a:buNone/>
            </a:pPr>
            <a:r>
              <a:rPr lang="en-US" sz="7200" b="1" dirty="0" smtClean="0">
                <a:ln w="11430"/>
                <a:solidFill>
                  <a:schemeClr val="bg1">
                    <a:lumMod val="65000"/>
                  </a:schemeClr>
                </a:solidFill>
                <a:effectLst>
                  <a:outerShdw blurRad="50800" dist="39000" dir="5460000" algn="tl">
                    <a:srgbClr val="000000">
                      <a:alpha val="38000"/>
                    </a:srgbClr>
                  </a:outerShdw>
                </a:effectLst>
              </a:rPr>
              <a:t>A </a:t>
            </a:r>
            <a:r>
              <a:rPr lang="en-US" sz="4800" b="1" dirty="0" smtClean="0">
                <a:ln w="11430"/>
                <a:solidFill>
                  <a:schemeClr val="bg1">
                    <a:lumMod val="65000"/>
                  </a:schemeClr>
                </a:solidFill>
                <a:effectLst>
                  <a:outerShdw blurRad="50800" dist="39000" dir="5460000" algn="tl">
                    <a:srgbClr val="000000">
                      <a:alpha val="38000"/>
                    </a:srgbClr>
                  </a:outerShdw>
                </a:effectLst>
              </a:rPr>
              <a:t>  </a:t>
            </a:r>
          </a:p>
          <a:p>
            <a:pPr marL="0" indent="0">
              <a:spcBef>
                <a:spcPts val="1128"/>
              </a:spcBef>
              <a:buNone/>
            </a:pPr>
            <a:r>
              <a:rPr lang="en-US" sz="7200" b="1" dirty="0" smtClean="0">
                <a:ln w="11430"/>
                <a:solidFill>
                  <a:schemeClr val="bg1">
                    <a:lumMod val="65000"/>
                  </a:schemeClr>
                </a:solidFill>
                <a:effectLst>
                  <a:outerShdw blurRad="50800" dist="39000" dir="5460000" algn="tl">
                    <a:srgbClr val="000000">
                      <a:alpha val="38000"/>
                    </a:srgbClr>
                  </a:outerShdw>
                </a:effectLst>
              </a:rPr>
              <a:t>H</a:t>
            </a:r>
            <a:endParaRPr lang="en-US" sz="4800" b="1" i="1" dirty="0" smtClean="0">
              <a:ln w="11430"/>
              <a:solidFill>
                <a:schemeClr val="bg1">
                  <a:lumMod val="65000"/>
                </a:schemeClr>
              </a:solidFill>
              <a:effectLst>
                <a:outerShdw blurRad="50800" dist="39000" dir="5460000" algn="tl">
                  <a:srgbClr val="000000">
                    <a:alpha val="38000"/>
                  </a:srgbClr>
                </a:outerShdw>
              </a:effectLst>
            </a:endParaRPr>
          </a:p>
          <a:p>
            <a:pPr marL="0" indent="0">
              <a:spcBef>
                <a:spcPts val="1128"/>
              </a:spcBef>
              <a:buNone/>
            </a:pPr>
            <a:r>
              <a:rPr lang="en-US" sz="7200" b="1" dirty="0" smtClean="0">
                <a:ln w="11430"/>
                <a:solidFill>
                  <a:schemeClr val="bg1">
                    <a:lumMod val="65000"/>
                  </a:schemeClr>
                </a:solidFill>
                <a:effectLst>
                  <a:outerShdw blurRad="50800" dist="39000" dir="5460000" algn="tl">
                    <a:srgbClr val="000000">
                      <a:alpha val="38000"/>
                    </a:srgbClr>
                  </a:outerShdw>
                </a:effectLst>
              </a:rPr>
              <a:t>U</a:t>
            </a:r>
          </a:p>
          <a:p>
            <a:pPr marL="0" indent="0">
              <a:spcBef>
                <a:spcPts val="1128"/>
              </a:spcBef>
              <a:buNone/>
            </a:pPr>
            <a:r>
              <a:rPr lang="en-US" sz="7200" b="1" dirty="0" smtClean="0">
                <a:ln w="11430"/>
                <a:solidFill>
                  <a:schemeClr val="bg1">
                    <a:lumMod val="65000"/>
                  </a:schemeClr>
                </a:solidFill>
                <a:effectLst>
                  <a:outerShdw blurRad="50800" dist="39000" dir="5460000" algn="tl">
                    <a:srgbClr val="000000">
                      <a:alpha val="38000"/>
                    </a:srgbClr>
                  </a:outerShdw>
                </a:effectLst>
              </a:rPr>
              <a:t>Y</a:t>
            </a:r>
            <a:endParaRPr lang="en-US" sz="4800" b="1" i="1" dirty="0">
              <a:ln w="11430"/>
              <a:solidFill>
                <a:schemeClr val="bg1">
                  <a:lumMod val="65000"/>
                </a:schemeClr>
              </a:solidFill>
              <a:effectLst>
                <a:outerShdw blurRad="50800" dist="39000" dir="5460000" algn="tl">
                  <a:srgbClr val="000000">
                    <a:alpha val="38000"/>
                  </a:srgbClr>
                </a:outerShdw>
              </a:effectLst>
            </a:endParaRPr>
          </a:p>
        </p:txBody>
      </p:sp>
      <p:sp>
        <p:nvSpPr>
          <p:cNvPr id="3" name="Title 2"/>
          <p:cNvSpPr>
            <a:spLocks noGrp="1"/>
          </p:cNvSpPr>
          <p:nvPr>
            <p:ph type="title"/>
          </p:nvPr>
        </p:nvSpPr>
        <p:spPr/>
        <p:txBody>
          <a:bodyPr/>
          <a:lstStyle/>
          <a:p>
            <a:r>
              <a:rPr lang="en-US" b="1" dirty="0" smtClean="0"/>
              <a:t>AHUY - Blended</a:t>
            </a:r>
            <a:endParaRPr lang="en-US" b="1" dirty="0"/>
          </a:p>
        </p:txBody>
      </p:sp>
      <p:sp>
        <p:nvSpPr>
          <p:cNvPr id="4" name="TextBox 3"/>
          <p:cNvSpPr txBox="1"/>
          <p:nvPr/>
        </p:nvSpPr>
        <p:spPr>
          <a:xfrm>
            <a:off x="1278711" y="1900216"/>
            <a:ext cx="8349247" cy="5601533"/>
          </a:xfrm>
          <a:prstGeom prst="rect">
            <a:avLst/>
          </a:prstGeom>
          <a:noFill/>
        </p:spPr>
        <p:txBody>
          <a:bodyPr wrap="square" rtlCol="0">
            <a:spAutoFit/>
          </a:bodyPr>
          <a:lstStyle/>
          <a:p>
            <a:r>
              <a:rPr lang="en-US" sz="2800" dirty="0" smtClean="0"/>
              <a:t>-- Who </a:t>
            </a:r>
            <a:r>
              <a:rPr lang="en-US" sz="2800" dirty="0"/>
              <a:t>do you think is funding </a:t>
            </a:r>
            <a:r>
              <a:rPr lang="en-US" sz="2800" dirty="0" smtClean="0"/>
              <a:t>this case?  </a:t>
            </a:r>
            <a:endParaRPr lang="en-US" sz="2800" dirty="0"/>
          </a:p>
          <a:p>
            <a:r>
              <a:rPr lang="en-US" sz="2800" dirty="0" smtClean="0"/>
              <a:t>-- Why did the Court decide </a:t>
            </a:r>
            <a:r>
              <a:rPr lang="en-US" sz="2800" dirty="0"/>
              <a:t>to take this case</a:t>
            </a:r>
            <a:r>
              <a:rPr lang="en-US" sz="2800" dirty="0" smtClean="0"/>
              <a:t>?</a:t>
            </a:r>
          </a:p>
          <a:p>
            <a:endParaRPr lang="en-US" sz="2800" i="1" dirty="0"/>
          </a:p>
          <a:p>
            <a:r>
              <a:rPr lang="en-US" sz="2800" i="1" dirty="0" smtClean="0"/>
              <a:t>-- What do you think we can do change the Court?</a:t>
            </a:r>
          </a:p>
          <a:p>
            <a:r>
              <a:rPr lang="en-US" sz="2800" i="1" dirty="0" smtClean="0"/>
              <a:t>-- How can we protect our rights”</a:t>
            </a:r>
          </a:p>
          <a:p>
            <a:endParaRPr lang="en-US" sz="3600" i="1" dirty="0"/>
          </a:p>
          <a:p>
            <a:r>
              <a:rPr lang="en-US" sz="2800" dirty="0" smtClean="0"/>
              <a:t>-- Why is this happening now, so close the election</a:t>
            </a:r>
            <a:r>
              <a:rPr lang="en-US" sz="2800" i="1" dirty="0"/>
              <a:t>?</a:t>
            </a:r>
          </a:p>
          <a:p>
            <a:endParaRPr lang="en-US" sz="4400" i="1" dirty="0" smtClean="0"/>
          </a:p>
          <a:p>
            <a:r>
              <a:rPr lang="mr-IN" sz="2800" i="1" dirty="0"/>
              <a:t>–</a:t>
            </a:r>
            <a:r>
              <a:rPr lang="en-US" sz="2800" i="1" dirty="0"/>
              <a:t> </a:t>
            </a:r>
            <a:r>
              <a:rPr lang="en-US" sz="2800" i="1" dirty="0" smtClean="0"/>
              <a:t> Register </a:t>
            </a:r>
            <a:r>
              <a:rPr lang="en-US" sz="2800" i="1" dirty="0"/>
              <a:t>members and householders to vote</a:t>
            </a:r>
          </a:p>
          <a:p>
            <a:r>
              <a:rPr lang="en-US" sz="2800" i="1" dirty="0" smtClean="0"/>
              <a:t>--  Volunteers </a:t>
            </a:r>
            <a:r>
              <a:rPr lang="en-US" sz="2800" i="1" dirty="0"/>
              <a:t>to talk to other union members</a:t>
            </a:r>
            <a:endParaRPr lang="en-US" sz="2800" i="1" dirty="0" smtClean="0"/>
          </a:p>
          <a:p>
            <a:endParaRPr lang="en-US" i="1" dirty="0"/>
          </a:p>
          <a:p>
            <a:endParaRPr lang="en-US" i="1" dirty="0"/>
          </a:p>
          <a:p>
            <a:endParaRPr lang="en-US" dirty="0"/>
          </a:p>
        </p:txBody>
      </p:sp>
    </p:spTree>
    <p:extLst>
      <p:ext uri="{BB962C8B-B14F-4D97-AF65-F5344CB8AC3E}">
        <p14:creationId xmlns:p14="http://schemas.microsoft.com/office/powerpoint/2010/main" val="8091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noChangeAspect="1"/>
          </p:cNvGrpSpPr>
          <p:nvPr/>
        </p:nvGrpSpPr>
        <p:grpSpPr bwMode="auto">
          <a:xfrm>
            <a:off x="304800" y="2590800"/>
            <a:ext cx="1610921" cy="2438400"/>
            <a:chOff x="195" y="1185"/>
            <a:chExt cx="1233" cy="3128"/>
          </a:xfrm>
        </p:grpSpPr>
        <p:sp>
          <p:nvSpPr>
            <p:cNvPr id="5" name="AutoShape 39"/>
            <p:cNvSpPr>
              <a:spLocks noChangeAspect="1" noChangeArrowheads="1" noTextEdit="1"/>
            </p:cNvSpPr>
            <p:nvPr/>
          </p:nvSpPr>
          <p:spPr bwMode="auto">
            <a:xfrm>
              <a:off x="195" y="1185"/>
              <a:ext cx="1233" cy="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41"/>
            <p:cNvSpPr>
              <a:spLocks/>
            </p:cNvSpPr>
            <p:nvPr/>
          </p:nvSpPr>
          <p:spPr bwMode="auto">
            <a:xfrm>
              <a:off x="195" y="1415"/>
              <a:ext cx="1233" cy="996"/>
            </a:xfrm>
            <a:custGeom>
              <a:avLst/>
              <a:gdLst>
                <a:gd name="T0" fmla="*/ 28 w 2466"/>
                <a:gd name="T1" fmla="*/ 0 h 996"/>
                <a:gd name="T2" fmla="*/ 0 w 2466"/>
                <a:gd name="T3" fmla="*/ 63 h 996"/>
                <a:gd name="T4" fmla="*/ 42 w 2466"/>
                <a:gd name="T5" fmla="*/ 172 h 996"/>
                <a:gd name="T6" fmla="*/ 119 w 2466"/>
                <a:gd name="T7" fmla="*/ 184 h 996"/>
                <a:gd name="T8" fmla="*/ 468 w 2466"/>
                <a:gd name="T9" fmla="*/ 418 h 996"/>
                <a:gd name="T10" fmla="*/ 450 w 2466"/>
                <a:gd name="T11" fmla="*/ 470 h 996"/>
                <a:gd name="T12" fmla="*/ 450 w 2466"/>
                <a:gd name="T13" fmla="*/ 558 h 996"/>
                <a:gd name="T14" fmla="*/ 487 w 2466"/>
                <a:gd name="T15" fmla="*/ 600 h 996"/>
                <a:gd name="T16" fmla="*/ 497 w 2466"/>
                <a:gd name="T17" fmla="*/ 752 h 996"/>
                <a:gd name="T18" fmla="*/ 450 w 2466"/>
                <a:gd name="T19" fmla="*/ 801 h 996"/>
                <a:gd name="T20" fmla="*/ 447 w 2466"/>
                <a:gd name="T21" fmla="*/ 899 h 996"/>
                <a:gd name="T22" fmla="*/ 497 w 2466"/>
                <a:gd name="T23" fmla="*/ 965 h 996"/>
                <a:gd name="T24" fmla="*/ 1970 w 2466"/>
                <a:gd name="T25" fmla="*/ 996 h 996"/>
                <a:gd name="T26" fmla="*/ 2038 w 2466"/>
                <a:gd name="T27" fmla="*/ 899 h 996"/>
                <a:gd name="T28" fmla="*/ 2033 w 2466"/>
                <a:gd name="T29" fmla="*/ 801 h 996"/>
                <a:gd name="T30" fmla="*/ 1981 w 2466"/>
                <a:gd name="T31" fmla="*/ 752 h 996"/>
                <a:gd name="T32" fmla="*/ 1981 w 2466"/>
                <a:gd name="T33" fmla="*/ 579 h 996"/>
                <a:gd name="T34" fmla="*/ 2033 w 2466"/>
                <a:gd name="T35" fmla="*/ 558 h 996"/>
                <a:gd name="T36" fmla="*/ 2031 w 2466"/>
                <a:gd name="T37" fmla="*/ 470 h 996"/>
                <a:gd name="T38" fmla="*/ 2024 w 2466"/>
                <a:gd name="T39" fmla="*/ 407 h 996"/>
                <a:gd name="T40" fmla="*/ 2332 w 2466"/>
                <a:gd name="T41" fmla="*/ 210 h 996"/>
                <a:gd name="T42" fmla="*/ 2426 w 2466"/>
                <a:gd name="T43" fmla="*/ 172 h 996"/>
                <a:gd name="T44" fmla="*/ 2466 w 2466"/>
                <a:gd name="T45" fmla="*/ 63 h 996"/>
                <a:gd name="T46" fmla="*/ 2398 w 2466"/>
                <a:gd name="T47" fmla="*/ 28 h 996"/>
                <a:gd name="T48" fmla="*/ 28 w 2466"/>
                <a:gd name="T4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6" h="996">
                  <a:moveTo>
                    <a:pt x="28" y="0"/>
                  </a:moveTo>
                  <a:lnTo>
                    <a:pt x="0" y="63"/>
                  </a:lnTo>
                  <a:lnTo>
                    <a:pt x="42" y="172"/>
                  </a:lnTo>
                  <a:lnTo>
                    <a:pt x="119" y="184"/>
                  </a:lnTo>
                  <a:lnTo>
                    <a:pt x="468" y="418"/>
                  </a:lnTo>
                  <a:lnTo>
                    <a:pt x="450" y="470"/>
                  </a:lnTo>
                  <a:lnTo>
                    <a:pt x="450" y="558"/>
                  </a:lnTo>
                  <a:lnTo>
                    <a:pt x="487" y="600"/>
                  </a:lnTo>
                  <a:lnTo>
                    <a:pt x="497" y="752"/>
                  </a:lnTo>
                  <a:lnTo>
                    <a:pt x="450" y="801"/>
                  </a:lnTo>
                  <a:lnTo>
                    <a:pt x="447" y="899"/>
                  </a:lnTo>
                  <a:lnTo>
                    <a:pt x="497" y="965"/>
                  </a:lnTo>
                  <a:lnTo>
                    <a:pt x="1970" y="996"/>
                  </a:lnTo>
                  <a:lnTo>
                    <a:pt x="2038" y="899"/>
                  </a:lnTo>
                  <a:lnTo>
                    <a:pt x="2033" y="801"/>
                  </a:lnTo>
                  <a:lnTo>
                    <a:pt x="1981" y="752"/>
                  </a:lnTo>
                  <a:lnTo>
                    <a:pt x="1981" y="579"/>
                  </a:lnTo>
                  <a:lnTo>
                    <a:pt x="2033" y="558"/>
                  </a:lnTo>
                  <a:lnTo>
                    <a:pt x="2031" y="470"/>
                  </a:lnTo>
                  <a:lnTo>
                    <a:pt x="2024" y="407"/>
                  </a:lnTo>
                  <a:lnTo>
                    <a:pt x="2332" y="210"/>
                  </a:lnTo>
                  <a:lnTo>
                    <a:pt x="2426" y="172"/>
                  </a:lnTo>
                  <a:lnTo>
                    <a:pt x="2466" y="63"/>
                  </a:lnTo>
                  <a:lnTo>
                    <a:pt x="2398" y="28"/>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42"/>
            <p:cNvSpPr>
              <a:spLocks noChangeArrowheads="1"/>
            </p:cNvSpPr>
            <p:nvPr/>
          </p:nvSpPr>
          <p:spPr bwMode="auto">
            <a:xfrm>
              <a:off x="420" y="1973"/>
              <a:ext cx="792" cy="243"/>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43"/>
            <p:cNvSpPr>
              <a:spLocks noChangeArrowheads="1"/>
            </p:cNvSpPr>
            <p:nvPr/>
          </p:nvSpPr>
          <p:spPr bwMode="auto">
            <a:xfrm>
              <a:off x="418" y="2314"/>
              <a:ext cx="796" cy="199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44"/>
            <p:cNvSpPr>
              <a:spLocks/>
            </p:cNvSpPr>
            <p:nvPr/>
          </p:nvSpPr>
          <p:spPr bwMode="auto">
            <a:xfrm>
              <a:off x="1027" y="2484"/>
              <a:ext cx="85" cy="1829"/>
            </a:xfrm>
            <a:custGeom>
              <a:avLst/>
              <a:gdLst>
                <a:gd name="T0" fmla="*/ 0 w 169"/>
                <a:gd name="T1" fmla="*/ 1829 h 1829"/>
                <a:gd name="T2" fmla="*/ 0 w 169"/>
                <a:gd name="T3" fmla="*/ 123 h 1829"/>
                <a:gd name="T4" fmla="*/ 2 w 169"/>
                <a:gd name="T5" fmla="*/ 97 h 1829"/>
                <a:gd name="T6" fmla="*/ 7 w 169"/>
                <a:gd name="T7" fmla="*/ 74 h 1829"/>
                <a:gd name="T8" fmla="*/ 14 w 169"/>
                <a:gd name="T9" fmla="*/ 54 h 1829"/>
                <a:gd name="T10" fmla="*/ 23 w 169"/>
                <a:gd name="T11" fmla="*/ 35 h 1829"/>
                <a:gd name="T12" fmla="*/ 35 w 169"/>
                <a:gd name="T13" fmla="*/ 21 h 1829"/>
                <a:gd name="T14" fmla="*/ 49 w 169"/>
                <a:gd name="T15" fmla="*/ 9 h 1829"/>
                <a:gd name="T16" fmla="*/ 65 w 169"/>
                <a:gd name="T17" fmla="*/ 2 h 1829"/>
                <a:gd name="T18" fmla="*/ 82 w 169"/>
                <a:gd name="T19" fmla="*/ 0 h 1829"/>
                <a:gd name="T20" fmla="*/ 82 w 169"/>
                <a:gd name="T21" fmla="*/ 0 h 1829"/>
                <a:gd name="T22" fmla="*/ 99 w 169"/>
                <a:gd name="T23" fmla="*/ 2 h 1829"/>
                <a:gd name="T24" fmla="*/ 115 w 169"/>
                <a:gd name="T25" fmla="*/ 9 h 1829"/>
                <a:gd name="T26" fmla="*/ 131 w 169"/>
                <a:gd name="T27" fmla="*/ 21 h 1829"/>
                <a:gd name="T28" fmla="*/ 143 w 169"/>
                <a:gd name="T29" fmla="*/ 35 h 1829"/>
                <a:gd name="T30" fmla="*/ 154 w 169"/>
                <a:gd name="T31" fmla="*/ 54 h 1829"/>
                <a:gd name="T32" fmla="*/ 162 w 169"/>
                <a:gd name="T33" fmla="*/ 74 h 1829"/>
                <a:gd name="T34" fmla="*/ 167 w 169"/>
                <a:gd name="T35" fmla="*/ 97 h 1829"/>
                <a:gd name="T36" fmla="*/ 169 w 169"/>
                <a:gd name="T37" fmla="*/ 123 h 1829"/>
                <a:gd name="T38" fmla="*/ 169 w 169"/>
                <a:gd name="T39" fmla="*/ 1829 h 1829"/>
                <a:gd name="T40" fmla="*/ 0 w 169"/>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829">
                  <a:moveTo>
                    <a:pt x="0" y="1829"/>
                  </a:moveTo>
                  <a:lnTo>
                    <a:pt x="0" y="123"/>
                  </a:lnTo>
                  <a:lnTo>
                    <a:pt x="2" y="97"/>
                  </a:lnTo>
                  <a:lnTo>
                    <a:pt x="7" y="74"/>
                  </a:lnTo>
                  <a:lnTo>
                    <a:pt x="14" y="54"/>
                  </a:lnTo>
                  <a:lnTo>
                    <a:pt x="23" y="35"/>
                  </a:lnTo>
                  <a:lnTo>
                    <a:pt x="35" y="21"/>
                  </a:lnTo>
                  <a:lnTo>
                    <a:pt x="49" y="9"/>
                  </a:lnTo>
                  <a:lnTo>
                    <a:pt x="65" y="2"/>
                  </a:lnTo>
                  <a:lnTo>
                    <a:pt x="82" y="0"/>
                  </a:lnTo>
                  <a:lnTo>
                    <a:pt x="82" y="0"/>
                  </a:lnTo>
                  <a:lnTo>
                    <a:pt x="99" y="2"/>
                  </a:lnTo>
                  <a:lnTo>
                    <a:pt x="115" y="9"/>
                  </a:lnTo>
                  <a:lnTo>
                    <a:pt x="131" y="21"/>
                  </a:lnTo>
                  <a:lnTo>
                    <a:pt x="143" y="35"/>
                  </a:lnTo>
                  <a:lnTo>
                    <a:pt x="154" y="54"/>
                  </a:lnTo>
                  <a:lnTo>
                    <a:pt x="162" y="74"/>
                  </a:lnTo>
                  <a:lnTo>
                    <a:pt x="167" y="97"/>
                  </a:lnTo>
                  <a:lnTo>
                    <a:pt x="169" y="123"/>
                  </a:lnTo>
                  <a:lnTo>
                    <a:pt x="169"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5"/>
            <p:cNvSpPr>
              <a:spLocks/>
            </p:cNvSpPr>
            <p:nvPr/>
          </p:nvSpPr>
          <p:spPr bwMode="auto">
            <a:xfrm>
              <a:off x="857" y="2484"/>
              <a:ext cx="86" cy="1829"/>
            </a:xfrm>
            <a:custGeom>
              <a:avLst/>
              <a:gdLst>
                <a:gd name="T0" fmla="*/ 0 w 171"/>
                <a:gd name="T1" fmla="*/ 1829 h 1829"/>
                <a:gd name="T2" fmla="*/ 0 w 171"/>
                <a:gd name="T3" fmla="*/ 123 h 1829"/>
                <a:gd name="T4" fmla="*/ 1 w 171"/>
                <a:gd name="T5" fmla="*/ 97 h 1829"/>
                <a:gd name="T6" fmla="*/ 7 w 171"/>
                <a:gd name="T7" fmla="*/ 74 h 1829"/>
                <a:gd name="T8" fmla="*/ 14 w 171"/>
                <a:gd name="T9" fmla="*/ 54 h 1829"/>
                <a:gd name="T10" fmla="*/ 24 w 171"/>
                <a:gd name="T11" fmla="*/ 35 h 1829"/>
                <a:gd name="T12" fmla="*/ 36 w 171"/>
                <a:gd name="T13" fmla="*/ 21 h 1829"/>
                <a:gd name="T14" fmla="*/ 50 w 171"/>
                <a:gd name="T15" fmla="*/ 9 h 1829"/>
                <a:gd name="T16" fmla="*/ 66 w 171"/>
                <a:gd name="T17" fmla="*/ 2 h 1829"/>
                <a:gd name="T18" fmla="*/ 82 w 171"/>
                <a:gd name="T19" fmla="*/ 0 h 1829"/>
                <a:gd name="T20" fmla="*/ 82 w 171"/>
                <a:gd name="T21" fmla="*/ 0 h 1829"/>
                <a:gd name="T22" fmla="*/ 99 w 171"/>
                <a:gd name="T23" fmla="*/ 2 h 1829"/>
                <a:gd name="T24" fmla="*/ 115 w 171"/>
                <a:gd name="T25" fmla="*/ 9 h 1829"/>
                <a:gd name="T26" fmla="*/ 131 w 171"/>
                <a:gd name="T27" fmla="*/ 21 h 1829"/>
                <a:gd name="T28" fmla="*/ 144 w 171"/>
                <a:gd name="T29" fmla="*/ 35 h 1829"/>
                <a:gd name="T30" fmla="*/ 155 w 171"/>
                <a:gd name="T31" fmla="*/ 54 h 1829"/>
                <a:gd name="T32" fmla="*/ 164 w 171"/>
                <a:gd name="T33" fmla="*/ 74 h 1829"/>
                <a:gd name="T34" fmla="*/ 169 w 171"/>
                <a:gd name="T35" fmla="*/ 97 h 1829"/>
                <a:gd name="T36" fmla="*/ 171 w 171"/>
                <a:gd name="T37" fmla="*/ 123 h 1829"/>
                <a:gd name="T38" fmla="*/ 171 w 171"/>
                <a:gd name="T39" fmla="*/ 1829 h 1829"/>
                <a:gd name="T40" fmla="*/ 0 w 171"/>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1829">
                  <a:moveTo>
                    <a:pt x="0" y="1829"/>
                  </a:moveTo>
                  <a:lnTo>
                    <a:pt x="0" y="123"/>
                  </a:lnTo>
                  <a:lnTo>
                    <a:pt x="1" y="97"/>
                  </a:lnTo>
                  <a:lnTo>
                    <a:pt x="7" y="74"/>
                  </a:lnTo>
                  <a:lnTo>
                    <a:pt x="14" y="54"/>
                  </a:lnTo>
                  <a:lnTo>
                    <a:pt x="24" y="35"/>
                  </a:lnTo>
                  <a:lnTo>
                    <a:pt x="36" y="21"/>
                  </a:lnTo>
                  <a:lnTo>
                    <a:pt x="50" y="9"/>
                  </a:lnTo>
                  <a:lnTo>
                    <a:pt x="66" y="2"/>
                  </a:lnTo>
                  <a:lnTo>
                    <a:pt x="82" y="0"/>
                  </a:lnTo>
                  <a:lnTo>
                    <a:pt x="82" y="0"/>
                  </a:lnTo>
                  <a:lnTo>
                    <a:pt x="99" y="2"/>
                  </a:lnTo>
                  <a:lnTo>
                    <a:pt x="115" y="9"/>
                  </a:lnTo>
                  <a:lnTo>
                    <a:pt x="131" y="21"/>
                  </a:lnTo>
                  <a:lnTo>
                    <a:pt x="144" y="35"/>
                  </a:lnTo>
                  <a:lnTo>
                    <a:pt x="155" y="54"/>
                  </a:lnTo>
                  <a:lnTo>
                    <a:pt x="164" y="74"/>
                  </a:lnTo>
                  <a:lnTo>
                    <a:pt x="169" y="97"/>
                  </a:lnTo>
                  <a:lnTo>
                    <a:pt x="171" y="123"/>
                  </a:lnTo>
                  <a:lnTo>
                    <a:pt x="171"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46"/>
            <p:cNvSpPr>
              <a:spLocks/>
            </p:cNvSpPr>
            <p:nvPr/>
          </p:nvSpPr>
          <p:spPr bwMode="auto">
            <a:xfrm>
              <a:off x="688" y="2484"/>
              <a:ext cx="85" cy="1829"/>
            </a:xfrm>
            <a:custGeom>
              <a:avLst/>
              <a:gdLst>
                <a:gd name="T0" fmla="*/ 0 w 169"/>
                <a:gd name="T1" fmla="*/ 1829 h 1829"/>
                <a:gd name="T2" fmla="*/ 0 w 169"/>
                <a:gd name="T3" fmla="*/ 123 h 1829"/>
                <a:gd name="T4" fmla="*/ 2 w 169"/>
                <a:gd name="T5" fmla="*/ 97 h 1829"/>
                <a:gd name="T6" fmla="*/ 7 w 169"/>
                <a:gd name="T7" fmla="*/ 74 h 1829"/>
                <a:gd name="T8" fmla="*/ 14 w 169"/>
                <a:gd name="T9" fmla="*/ 54 h 1829"/>
                <a:gd name="T10" fmla="*/ 23 w 169"/>
                <a:gd name="T11" fmla="*/ 35 h 1829"/>
                <a:gd name="T12" fmla="*/ 35 w 169"/>
                <a:gd name="T13" fmla="*/ 21 h 1829"/>
                <a:gd name="T14" fmla="*/ 49 w 169"/>
                <a:gd name="T15" fmla="*/ 9 h 1829"/>
                <a:gd name="T16" fmla="*/ 65 w 169"/>
                <a:gd name="T17" fmla="*/ 2 h 1829"/>
                <a:gd name="T18" fmla="*/ 82 w 169"/>
                <a:gd name="T19" fmla="*/ 0 h 1829"/>
                <a:gd name="T20" fmla="*/ 82 w 169"/>
                <a:gd name="T21" fmla="*/ 0 h 1829"/>
                <a:gd name="T22" fmla="*/ 100 w 169"/>
                <a:gd name="T23" fmla="*/ 2 h 1829"/>
                <a:gd name="T24" fmla="*/ 115 w 169"/>
                <a:gd name="T25" fmla="*/ 9 h 1829"/>
                <a:gd name="T26" fmla="*/ 129 w 169"/>
                <a:gd name="T27" fmla="*/ 21 h 1829"/>
                <a:gd name="T28" fmla="*/ 143 w 169"/>
                <a:gd name="T29" fmla="*/ 35 h 1829"/>
                <a:gd name="T30" fmla="*/ 154 w 169"/>
                <a:gd name="T31" fmla="*/ 54 h 1829"/>
                <a:gd name="T32" fmla="*/ 162 w 169"/>
                <a:gd name="T33" fmla="*/ 74 h 1829"/>
                <a:gd name="T34" fmla="*/ 168 w 169"/>
                <a:gd name="T35" fmla="*/ 97 h 1829"/>
                <a:gd name="T36" fmla="*/ 169 w 169"/>
                <a:gd name="T37" fmla="*/ 123 h 1829"/>
                <a:gd name="T38" fmla="*/ 169 w 169"/>
                <a:gd name="T39" fmla="*/ 1829 h 1829"/>
                <a:gd name="T40" fmla="*/ 0 w 169"/>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829">
                  <a:moveTo>
                    <a:pt x="0" y="1829"/>
                  </a:moveTo>
                  <a:lnTo>
                    <a:pt x="0" y="123"/>
                  </a:lnTo>
                  <a:lnTo>
                    <a:pt x="2" y="97"/>
                  </a:lnTo>
                  <a:lnTo>
                    <a:pt x="7" y="74"/>
                  </a:lnTo>
                  <a:lnTo>
                    <a:pt x="14" y="54"/>
                  </a:lnTo>
                  <a:lnTo>
                    <a:pt x="23" y="35"/>
                  </a:lnTo>
                  <a:lnTo>
                    <a:pt x="35" y="21"/>
                  </a:lnTo>
                  <a:lnTo>
                    <a:pt x="49" y="9"/>
                  </a:lnTo>
                  <a:lnTo>
                    <a:pt x="65" y="2"/>
                  </a:lnTo>
                  <a:lnTo>
                    <a:pt x="82" y="0"/>
                  </a:lnTo>
                  <a:lnTo>
                    <a:pt x="82" y="0"/>
                  </a:lnTo>
                  <a:lnTo>
                    <a:pt x="100" y="2"/>
                  </a:lnTo>
                  <a:lnTo>
                    <a:pt x="115" y="9"/>
                  </a:lnTo>
                  <a:lnTo>
                    <a:pt x="129" y="21"/>
                  </a:lnTo>
                  <a:lnTo>
                    <a:pt x="143" y="35"/>
                  </a:lnTo>
                  <a:lnTo>
                    <a:pt x="154" y="54"/>
                  </a:lnTo>
                  <a:lnTo>
                    <a:pt x="162" y="74"/>
                  </a:lnTo>
                  <a:lnTo>
                    <a:pt x="168" y="97"/>
                  </a:lnTo>
                  <a:lnTo>
                    <a:pt x="169" y="123"/>
                  </a:lnTo>
                  <a:lnTo>
                    <a:pt x="169"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7"/>
            <p:cNvSpPr>
              <a:spLocks/>
            </p:cNvSpPr>
            <p:nvPr/>
          </p:nvSpPr>
          <p:spPr bwMode="auto">
            <a:xfrm>
              <a:off x="518" y="2484"/>
              <a:ext cx="85" cy="1829"/>
            </a:xfrm>
            <a:custGeom>
              <a:avLst/>
              <a:gdLst>
                <a:gd name="T0" fmla="*/ 0 w 169"/>
                <a:gd name="T1" fmla="*/ 1829 h 1829"/>
                <a:gd name="T2" fmla="*/ 0 w 169"/>
                <a:gd name="T3" fmla="*/ 123 h 1829"/>
                <a:gd name="T4" fmla="*/ 1 w 169"/>
                <a:gd name="T5" fmla="*/ 97 h 1829"/>
                <a:gd name="T6" fmla="*/ 7 w 169"/>
                <a:gd name="T7" fmla="*/ 74 h 1829"/>
                <a:gd name="T8" fmla="*/ 14 w 169"/>
                <a:gd name="T9" fmla="*/ 54 h 1829"/>
                <a:gd name="T10" fmla="*/ 24 w 169"/>
                <a:gd name="T11" fmla="*/ 35 h 1829"/>
                <a:gd name="T12" fmla="*/ 36 w 169"/>
                <a:gd name="T13" fmla="*/ 21 h 1829"/>
                <a:gd name="T14" fmla="*/ 50 w 169"/>
                <a:gd name="T15" fmla="*/ 9 h 1829"/>
                <a:gd name="T16" fmla="*/ 66 w 169"/>
                <a:gd name="T17" fmla="*/ 2 h 1829"/>
                <a:gd name="T18" fmla="*/ 82 w 169"/>
                <a:gd name="T19" fmla="*/ 0 h 1829"/>
                <a:gd name="T20" fmla="*/ 82 w 169"/>
                <a:gd name="T21" fmla="*/ 0 h 1829"/>
                <a:gd name="T22" fmla="*/ 99 w 169"/>
                <a:gd name="T23" fmla="*/ 2 h 1829"/>
                <a:gd name="T24" fmla="*/ 115 w 169"/>
                <a:gd name="T25" fmla="*/ 9 h 1829"/>
                <a:gd name="T26" fmla="*/ 131 w 169"/>
                <a:gd name="T27" fmla="*/ 21 h 1829"/>
                <a:gd name="T28" fmla="*/ 143 w 169"/>
                <a:gd name="T29" fmla="*/ 35 h 1829"/>
                <a:gd name="T30" fmla="*/ 153 w 169"/>
                <a:gd name="T31" fmla="*/ 54 h 1829"/>
                <a:gd name="T32" fmla="*/ 162 w 169"/>
                <a:gd name="T33" fmla="*/ 74 h 1829"/>
                <a:gd name="T34" fmla="*/ 167 w 169"/>
                <a:gd name="T35" fmla="*/ 97 h 1829"/>
                <a:gd name="T36" fmla="*/ 169 w 169"/>
                <a:gd name="T37" fmla="*/ 123 h 1829"/>
                <a:gd name="T38" fmla="*/ 169 w 169"/>
                <a:gd name="T39" fmla="*/ 1829 h 1829"/>
                <a:gd name="T40" fmla="*/ 0 w 169"/>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829">
                  <a:moveTo>
                    <a:pt x="0" y="1829"/>
                  </a:moveTo>
                  <a:lnTo>
                    <a:pt x="0" y="123"/>
                  </a:lnTo>
                  <a:lnTo>
                    <a:pt x="1" y="97"/>
                  </a:lnTo>
                  <a:lnTo>
                    <a:pt x="7" y="74"/>
                  </a:lnTo>
                  <a:lnTo>
                    <a:pt x="14" y="54"/>
                  </a:lnTo>
                  <a:lnTo>
                    <a:pt x="24" y="35"/>
                  </a:lnTo>
                  <a:lnTo>
                    <a:pt x="36" y="21"/>
                  </a:lnTo>
                  <a:lnTo>
                    <a:pt x="50" y="9"/>
                  </a:lnTo>
                  <a:lnTo>
                    <a:pt x="66" y="2"/>
                  </a:lnTo>
                  <a:lnTo>
                    <a:pt x="82" y="0"/>
                  </a:lnTo>
                  <a:lnTo>
                    <a:pt x="82" y="0"/>
                  </a:lnTo>
                  <a:lnTo>
                    <a:pt x="99" y="2"/>
                  </a:lnTo>
                  <a:lnTo>
                    <a:pt x="115" y="9"/>
                  </a:lnTo>
                  <a:lnTo>
                    <a:pt x="131" y="21"/>
                  </a:lnTo>
                  <a:lnTo>
                    <a:pt x="143" y="35"/>
                  </a:lnTo>
                  <a:lnTo>
                    <a:pt x="153" y="54"/>
                  </a:lnTo>
                  <a:lnTo>
                    <a:pt x="162" y="74"/>
                  </a:lnTo>
                  <a:lnTo>
                    <a:pt x="167" y="97"/>
                  </a:lnTo>
                  <a:lnTo>
                    <a:pt x="169" y="123"/>
                  </a:lnTo>
                  <a:lnTo>
                    <a:pt x="169"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48"/>
            <p:cNvSpPr>
              <a:spLocks noChangeArrowheads="1"/>
            </p:cNvSpPr>
            <p:nvPr/>
          </p:nvSpPr>
          <p:spPr bwMode="auto">
            <a:xfrm>
              <a:off x="195" y="1185"/>
              <a:ext cx="1233" cy="293"/>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9"/>
            <p:cNvSpPr>
              <a:spLocks/>
            </p:cNvSpPr>
            <p:nvPr/>
          </p:nvSpPr>
          <p:spPr bwMode="auto">
            <a:xfrm>
              <a:off x="216" y="1587"/>
              <a:ext cx="1192" cy="298"/>
            </a:xfrm>
            <a:custGeom>
              <a:avLst/>
              <a:gdLst>
                <a:gd name="T0" fmla="*/ 2384 w 2384"/>
                <a:gd name="T1" fmla="*/ 0 h 298"/>
                <a:gd name="T2" fmla="*/ 0 w 2384"/>
                <a:gd name="T3" fmla="*/ 0 h 298"/>
                <a:gd name="T4" fmla="*/ 408 w 2384"/>
                <a:gd name="T5" fmla="*/ 298 h 298"/>
                <a:gd name="T6" fmla="*/ 1989 w 2384"/>
                <a:gd name="T7" fmla="*/ 298 h 298"/>
                <a:gd name="T8" fmla="*/ 2384 w 2384"/>
                <a:gd name="T9" fmla="*/ 0 h 298"/>
              </a:gdLst>
              <a:ahLst/>
              <a:cxnLst>
                <a:cxn ang="0">
                  <a:pos x="T0" y="T1"/>
                </a:cxn>
                <a:cxn ang="0">
                  <a:pos x="T2" y="T3"/>
                </a:cxn>
                <a:cxn ang="0">
                  <a:pos x="T4" y="T5"/>
                </a:cxn>
                <a:cxn ang="0">
                  <a:pos x="T6" y="T7"/>
                </a:cxn>
                <a:cxn ang="0">
                  <a:pos x="T8" y="T9"/>
                </a:cxn>
              </a:cxnLst>
              <a:rect l="0" t="0" r="r" b="b"/>
              <a:pathLst>
                <a:path w="2384" h="298">
                  <a:moveTo>
                    <a:pt x="2384" y="0"/>
                  </a:moveTo>
                  <a:lnTo>
                    <a:pt x="0" y="0"/>
                  </a:lnTo>
                  <a:lnTo>
                    <a:pt x="408" y="298"/>
                  </a:lnTo>
                  <a:lnTo>
                    <a:pt x="1989" y="298"/>
                  </a:lnTo>
                  <a:lnTo>
                    <a:pt x="2384"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4"/>
          <p:cNvGrpSpPr>
            <a:grpSpLocks noChangeAspect="1"/>
          </p:cNvGrpSpPr>
          <p:nvPr/>
        </p:nvGrpSpPr>
        <p:grpSpPr bwMode="auto">
          <a:xfrm>
            <a:off x="2133601" y="2590801"/>
            <a:ext cx="1600199" cy="2438399"/>
            <a:chOff x="1582" y="1192"/>
            <a:chExt cx="1233" cy="3128"/>
          </a:xfrm>
        </p:grpSpPr>
        <p:sp>
          <p:nvSpPr>
            <p:cNvPr id="16" name="AutoShape 3"/>
            <p:cNvSpPr>
              <a:spLocks noChangeAspect="1" noChangeArrowheads="1" noTextEdit="1"/>
            </p:cNvSpPr>
            <p:nvPr/>
          </p:nvSpPr>
          <p:spPr bwMode="auto">
            <a:xfrm>
              <a:off x="1582" y="1192"/>
              <a:ext cx="1233" cy="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5"/>
            <p:cNvSpPr>
              <a:spLocks/>
            </p:cNvSpPr>
            <p:nvPr/>
          </p:nvSpPr>
          <p:spPr bwMode="auto">
            <a:xfrm>
              <a:off x="1582" y="1422"/>
              <a:ext cx="1233" cy="996"/>
            </a:xfrm>
            <a:custGeom>
              <a:avLst/>
              <a:gdLst>
                <a:gd name="T0" fmla="*/ 28 w 2466"/>
                <a:gd name="T1" fmla="*/ 0 h 996"/>
                <a:gd name="T2" fmla="*/ 0 w 2466"/>
                <a:gd name="T3" fmla="*/ 63 h 996"/>
                <a:gd name="T4" fmla="*/ 42 w 2466"/>
                <a:gd name="T5" fmla="*/ 172 h 996"/>
                <a:gd name="T6" fmla="*/ 119 w 2466"/>
                <a:gd name="T7" fmla="*/ 184 h 996"/>
                <a:gd name="T8" fmla="*/ 468 w 2466"/>
                <a:gd name="T9" fmla="*/ 418 h 996"/>
                <a:gd name="T10" fmla="*/ 450 w 2466"/>
                <a:gd name="T11" fmla="*/ 470 h 996"/>
                <a:gd name="T12" fmla="*/ 450 w 2466"/>
                <a:gd name="T13" fmla="*/ 558 h 996"/>
                <a:gd name="T14" fmla="*/ 487 w 2466"/>
                <a:gd name="T15" fmla="*/ 600 h 996"/>
                <a:gd name="T16" fmla="*/ 497 w 2466"/>
                <a:gd name="T17" fmla="*/ 752 h 996"/>
                <a:gd name="T18" fmla="*/ 450 w 2466"/>
                <a:gd name="T19" fmla="*/ 801 h 996"/>
                <a:gd name="T20" fmla="*/ 447 w 2466"/>
                <a:gd name="T21" fmla="*/ 899 h 996"/>
                <a:gd name="T22" fmla="*/ 497 w 2466"/>
                <a:gd name="T23" fmla="*/ 965 h 996"/>
                <a:gd name="T24" fmla="*/ 1970 w 2466"/>
                <a:gd name="T25" fmla="*/ 996 h 996"/>
                <a:gd name="T26" fmla="*/ 2038 w 2466"/>
                <a:gd name="T27" fmla="*/ 899 h 996"/>
                <a:gd name="T28" fmla="*/ 2033 w 2466"/>
                <a:gd name="T29" fmla="*/ 801 h 996"/>
                <a:gd name="T30" fmla="*/ 1981 w 2466"/>
                <a:gd name="T31" fmla="*/ 752 h 996"/>
                <a:gd name="T32" fmla="*/ 1981 w 2466"/>
                <a:gd name="T33" fmla="*/ 579 h 996"/>
                <a:gd name="T34" fmla="*/ 2033 w 2466"/>
                <a:gd name="T35" fmla="*/ 558 h 996"/>
                <a:gd name="T36" fmla="*/ 2031 w 2466"/>
                <a:gd name="T37" fmla="*/ 470 h 996"/>
                <a:gd name="T38" fmla="*/ 2024 w 2466"/>
                <a:gd name="T39" fmla="*/ 407 h 996"/>
                <a:gd name="T40" fmla="*/ 2332 w 2466"/>
                <a:gd name="T41" fmla="*/ 210 h 996"/>
                <a:gd name="T42" fmla="*/ 2426 w 2466"/>
                <a:gd name="T43" fmla="*/ 172 h 996"/>
                <a:gd name="T44" fmla="*/ 2466 w 2466"/>
                <a:gd name="T45" fmla="*/ 63 h 996"/>
                <a:gd name="T46" fmla="*/ 2398 w 2466"/>
                <a:gd name="T47" fmla="*/ 28 h 996"/>
                <a:gd name="T48" fmla="*/ 28 w 2466"/>
                <a:gd name="T4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6" h="996">
                  <a:moveTo>
                    <a:pt x="28" y="0"/>
                  </a:moveTo>
                  <a:lnTo>
                    <a:pt x="0" y="63"/>
                  </a:lnTo>
                  <a:lnTo>
                    <a:pt x="42" y="172"/>
                  </a:lnTo>
                  <a:lnTo>
                    <a:pt x="119" y="184"/>
                  </a:lnTo>
                  <a:lnTo>
                    <a:pt x="468" y="418"/>
                  </a:lnTo>
                  <a:lnTo>
                    <a:pt x="450" y="470"/>
                  </a:lnTo>
                  <a:lnTo>
                    <a:pt x="450" y="558"/>
                  </a:lnTo>
                  <a:lnTo>
                    <a:pt x="487" y="600"/>
                  </a:lnTo>
                  <a:lnTo>
                    <a:pt x="497" y="752"/>
                  </a:lnTo>
                  <a:lnTo>
                    <a:pt x="450" y="801"/>
                  </a:lnTo>
                  <a:lnTo>
                    <a:pt x="447" y="899"/>
                  </a:lnTo>
                  <a:lnTo>
                    <a:pt x="497" y="965"/>
                  </a:lnTo>
                  <a:lnTo>
                    <a:pt x="1970" y="996"/>
                  </a:lnTo>
                  <a:lnTo>
                    <a:pt x="2038" y="899"/>
                  </a:lnTo>
                  <a:lnTo>
                    <a:pt x="2033" y="801"/>
                  </a:lnTo>
                  <a:lnTo>
                    <a:pt x="1981" y="752"/>
                  </a:lnTo>
                  <a:lnTo>
                    <a:pt x="1981" y="579"/>
                  </a:lnTo>
                  <a:lnTo>
                    <a:pt x="2033" y="558"/>
                  </a:lnTo>
                  <a:lnTo>
                    <a:pt x="2031" y="470"/>
                  </a:lnTo>
                  <a:lnTo>
                    <a:pt x="2024" y="407"/>
                  </a:lnTo>
                  <a:lnTo>
                    <a:pt x="2332" y="210"/>
                  </a:lnTo>
                  <a:lnTo>
                    <a:pt x="2426" y="172"/>
                  </a:lnTo>
                  <a:lnTo>
                    <a:pt x="2466" y="63"/>
                  </a:lnTo>
                  <a:lnTo>
                    <a:pt x="2398" y="28"/>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6"/>
            <p:cNvSpPr>
              <a:spLocks noChangeArrowheads="1"/>
            </p:cNvSpPr>
            <p:nvPr/>
          </p:nvSpPr>
          <p:spPr bwMode="auto">
            <a:xfrm>
              <a:off x="1807" y="1980"/>
              <a:ext cx="792" cy="24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7"/>
            <p:cNvSpPr>
              <a:spLocks noChangeArrowheads="1"/>
            </p:cNvSpPr>
            <p:nvPr/>
          </p:nvSpPr>
          <p:spPr bwMode="auto">
            <a:xfrm>
              <a:off x="1805" y="2321"/>
              <a:ext cx="796" cy="1994"/>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8"/>
            <p:cNvSpPr>
              <a:spLocks/>
            </p:cNvSpPr>
            <p:nvPr/>
          </p:nvSpPr>
          <p:spPr bwMode="auto">
            <a:xfrm>
              <a:off x="2414" y="2491"/>
              <a:ext cx="85" cy="1829"/>
            </a:xfrm>
            <a:custGeom>
              <a:avLst/>
              <a:gdLst>
                <a:gd name="T0" fmla="*/ 0 w 169"/>
                <a:gd name="T1" fmla="*/ 1829 h 1829"/>
                <a:gd name="T2" fmla="*/ 0 w 169"/>
                <a:gd name="T3" fmla="*/ 123 h 1829"/>
                <a:gd name="T4" fmla="*/ 2 w 169"/>
                <a:gd name="T5" fmla="*/ 97 h 1829"/>
                <a:gd name="T6" fmla="*/ 7 w 169"/>
                <a:gd name="T7" fmla="*/ 74 h 1829"/>
                <a:gd name="T8" fmla="*/ 14 w 169"/>
                <a:gd name="T9" fmla="*/ 54 h 1829"/>
                <a:gd name="T10" fmla="*/ 23 w 169"/>
                <a:gd name="T11" fmla="*/ 35 h 1829"/>
                <a:gd name="T12" fmla="*/ 35 w 169"/>
                <a:gd name="T13" fmla="*/ 21 h 1829"/>
                <a:gd name="T14" fmla="*/ 49 w 169"/>
                <a:gd name="T15" fmla="*/ 9 h 1829"/>
                <a:gd name="T16" fmla="*/ 65 w 169"/>
                <a:gd name="T17" fmla="*/ 2 h 1829"/>
                <a:gd name="T18" fmla="*/ 82 w 169"/>
                <a:gd name="T19" fmla="*/ 0 h 1829"/>
                <a:gd name="T20" fmla="*/ 82 w 169"/>
                <a:gd name="T21" fmla="*/ 0 h 1829"/>
                <a:gd name="T22" fmla="*/ 99 w 169"/>
                <a:gd name="T23" fmla="*/ 2 h 1829"/>
                <a:gd name="T24" fmla="*/ 115 w 169"/>
                <a:gd name="T25" fmla="*/ 9 h 1829"/>
                <a:gd name="T26" fmla="*/ 131 w 169"/>
                <a:gd name="T27" fmla="*/ 21 h 1829"/>
                <a:gd name="T28" fmla="*/ 143 w 169"/>
                <a:gd name="T29" fmla="*/ 35 h 1829"/>
                <a:gd name="T30" fmla="*/ 154 w 169"/>
                <a:gd name="T31" fmla="*/ 54 h 1829"/>
                <a:gd name="T32" fmla="*/ 162 w 169"/>
                <a:gd name="T33" fmla="*/ 74 h 1829"/>
                <a:gd name="T34" fmla="*/ 167 w 169"/>
                <a:gd name="T35" fmla="*/ 97 h 1829"/>
                <a:gd name="T36" fmla="*/ 169 w 169"/>
                <a:gd name="T37" fmla="*/ 123 h 1829"/>
                <a:gd name="T38" fmla="*/ 169 w 169"/>
                <a:gd name="T39" fmla="*/ 1829 h 1829"/>
                <a:gd name="T40" fmla="*/ 0 w 169"/>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829">
                  <a:moveTo>
                    <a:pt x="0" y="1829"/>
                  </a:moveTo>
                  <a:lnTo>
                    <a:pt x="0" y="123"/>
                  </a:lnTo>
                  <a:lnTo>
                    <a:pt x="2" y="97"/>
                  </a:lnTo>
                  <a:lnTo>
                    <a:pt x="7" y="74"/>
                  </a:lnTo>
                  <a:lnTo>
                    <a:pt x="14" y="54"/>
                  </a:lnTo>
                  <a:lnTo>
                    <a:pt x="23" y="35"/>
                  </a:lnTo>
                  <a:lnTo>
                    <a:pt x="35" y="21"/>
                  </a:lnTo>
                  <a:lnTo>
                    <a:pt x="49" y="9"/>
                  </a:lnTo>
                  <a:lnTo>
                    <a:pt x="65" y="2"/>
                  </a:lnTo>
                  <a:lnTo>
                    <a:pt x="82" y="0"/>
                  </a:lnTo>
                  <a:lnTo>
                    <a:pt x="82" y="0"/>
                  </a:lnTo>
                  <a:lnTo>
                    <a:pt x="99" y="2"/>
                  </a:lnTo>
                  <a:lnTo>
                    <a:pt x="115" y="9"/>
                  </a:lnTo>
                  <a:lnTo>
                    <a:pt x="131" y="21"/>
                  </a:lnTo>
                  <a:lnTo>
                    <a:pt x="143" y="35"/>
                  </a:lnTo>
                  <a:lnTo>
                    <a:pt x="154" y="54"/>
                  </a:lnTo>
                  <a:lnTo>
                    <a:pt x="162" y="74"/>
                  </a:lnTo>
                  <a:lnTo>
                    <a:pt x="167" y="97"/>
                  </a:lnTo>
                  <a:lnTo>
                    <a:pt x="169" y="123"/>
                  </a:lnTo>
                  <a:lnTo>
                    <a:pt x="169"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9"/>
            <p:cNvSpPr>
              <a:spLocks/>
            </p:cNvSpPr>
            <p:nvPr/>
          </p:nvSpPr>
          <p:spPr bwMode="auto">
            <a:xfrm>
              <a:off x="2244" y="2491"/>
              <a:ext cx="86" cy="1829"/>
            </a:xfrm>
            <a:custGeom>
              <a:avLst/>
              <a:gdLst>
                <a:gd name="T0" fmla="*/ 0 w 171"/>
                <a:gd name="T1" fmla="*/ 1829 h 1829"/>
                <a:gd name="T2" fmla="*/ 0 w 171"/>
                <a:gd name="T3" fmla="*/ 123 h 1829"/>
                <a:gd name="T4" fmla="*/ 1 w 171"/>
                <a:gd name="T5" fmla="*/ 97 h 1829"/>
                <a:gd name="T6" fmla="*/ 7 w 171"/>
                <a:gd name="T7" fmla="*/ 74 h 1829"/>
                <a:gd name="T8" fmla="*/ 14 w 171"/>
                <a:gd name="T9" fmla="*/ 54 h 1829"/>
                <a:gd name="T10" fmla="*/ 24 w 171"/>
                <a:gd name="T11" fmla="*/ 35 h 1829"/>
                <a:gd name="T12" fmla="*/ 36 w 171"/>
                <a:gd name="T13" fmla="*/ 21 h 1829"/>
                <a:gd name="T14" fmla="*/ 50 w 171"/>
                <a:gd name="T15" fmla="*/ 9 h 1829"/>
                <a:gd name="T16" fmla="*/ 66 w 171"/>
                <a:gd name="T17" fmla="*/ 2 h 1829"/>
                <a:gd name="T18" fmla="*/ 82 w 171"/>
                <a:gd name="T19" fmla="*/ 0 h 1829"/>
                <a:gd name="T20" fmla="*/ 82 w 171"/>
                <a:gd name="T21" fmla="*/ 0 h 1829"/>
                <a:gd name="T22" fmla="*/ 99 w 171"/>
                <a:gd name="T23" fmla="*/ 2 h 1829"/>
                <a:gd name="T24" fmla="*/ 115 w 171"/>
                <a:gd name="T25" fmla="*/ 9 h 1829"/>
                <a:gd name="T26" fmla="*/ 131 w 171"/>
                <a:gd name="T27" fmla="*/ 21 h 1829"/>
                <a:gd name="T28" fmla="*/ 144 w 171"/>
                <a:gd name="T29" fmla="*/ 35 h 1829"/>
                <a:gd name="T30" fmla="*/ 155 w 171"/>
                <a:gd name="T31" fmla="*/ 54 h 1829"/>
                <a:gd name="T32" fmla="*/ 164 w 171"/>
                <a:gd name="T33" fmla="*/ 74 h 1829"/>
                <a:gd name="T34" fmla="*/ 169 w 171"/>
                <a:gd name="T35" fmla="*/ 97 h 1829"/>
                <a:gd name="T36" fmla="*/ 171 w 171"/>
                <a:gd name="T37" fmla="*/ 123 h 1829"/>
                <a:gd name="T38" fmla="*/ 171 w 171"/>
                <a:gd name="T39" fmla="*/ 1829 h 1829"/>
                <a:gd name="T40" fmla="*/ 0 w 171"/>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1829">
                  <a:moveTo>
                    <a:pt x="0" y="1829"/>
                  </a:moveTo>
                  <a:lnTo>
                    <a:pt x="0" y="123"/>
                  </a:lnTo>
                  <a:lnTo>
                    <a:pt x="1" y="97"/>
                  </a:lnTo>
                  <a:lnTo>
                    <a:pt x="7" y="74"/>
                  </a:lnTo>
                  <a:lnTo>
                    <a:pt x="14" y="54"/>
                  </a:lnTo>
                  <a:lnTo>
                    <a:pt x="24" y="35"/>
                  </a:lnTo>
                  <a:lnTo>
                    <a:pt x="36" y="21"/>
                  </a:lnTo>
                  <a:lnTo>
                    <a:pt x="50" y="9"/>
                  </a:lnTo>
                  <a:lnTo>
                    <a:pt x="66" y="2"/>
                  </a:lnTo>
                  <a:lnTo>
                    <a:pt x="82" y="0"/>
                  </a:lnTo>
                  <a:lnTo>
                    <a:pt x="82" y="0"/>
                  </a:lnTo>
                  <a:lnTo>
                    <a:pt x="99" y="2"/>
                  </a:lnTo>
                  <a:lnTo>
                    <a:pt x="115" y="9"/>
                  </a:lnTo>
                  <a:lnTo>
                    <a:pt x="131" y="21"/>
                  </a:lnTo>
                  <a:lnTo>
                    <a:pt x="144" y="35"/>
                  </a:lnTo>
                  <a:lnTo>
                    <a:pt x="155" y="54"/>
                  </a:lnTo>
                  <a:lnTo>
                    <a:pt x="164" y="74"/>
                  </a:lnTo>
                  <a:lnTo>
                    <a:pt x="169" y="97"/>
                  </a:lnTo>
                  <a:lnTo>
                    <a:pt x="171" y="123"/>
                  </a:lnTo>
                  <a:lnTo>
                    <a:pt x="171"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0"/>
            <p:cNvSpPr>
              <a:spLocks/>
            </p:cNvSpPr>
            <p:nvPr/>
          </p:nvSpPr>
          <p:spPr bwMode="auto">
            <a:xfrm>
              <a:off x="2075" y="2491"/>
              <a:ext cx="85" cy="1829"/>
            </a:xfrm>
            <a:custGeom>
              <a:avLst/>
              <a:gdLst>
                <a:gd name="T0" fmla="*/ 0 w 169"/>
                <a:gd name="T1" fmla="*/ 1829 h 1829"/>
                <a:gd name="T2" fmla="*/ 0 w 169"/>
                <a:gd name="T3" fmla="*/ 123 h 1829"/>
                <a:gd name="T4" fmla="*/ 2 w 169"/>
                <a:gd name="T5" fmla="*/ 97 h 1829"/>
                <a:gd name="T6" fmla="*/ 7 w 169"/>
                <a:gd name="T7" fmla="*/ 74 h 1829"/>
                <a:gd name="T8" fmla="*/ 14 w 169"/>
                <a:gd name="T9" fmla="*/ 54 h 1829"/>
                <a:gd name="T10" fmla="*/ 23 w 169"/>
                <a:gd name="T11" fmla="*/ 35 h 1829"/>
                <a:gd name="T12" fmla="*/ 35 w 169"/>
                <a:gd name="T13" fmla="*/ 21 h 1829"/>
                <a:gd name="T14" fmla="*/ 49 w 169"/>
                <a:gd name="T15" fmla="*/ 9 h 1829"/>
                <a:gd name="T16" fmla="*/ 65 w 169"/>
                <a:gd name="T17" fmla="*/ 2 h 1829"/>
                <a:gd name="T18" fmla="*/ 82 w 169"/>
                <a:gd name="T19" fmla="*/ 0 h 1829"/>
                <a:gd name="T20" fmla="*/ 82 w 169"/>
                <a:gd name="T21" fmla="*/ 0 h 1829"/>
                <a:gd name="T22" fmla="*/ 100 w 169"/>
                <a:gd name="T23" fmla="*/ 2 h 1829"/>
                <a:gd name="T24" fmla="*/ 115 w 169"/>
                <a:gd name="T25" fmla="*/ 9 h 1829"/>
                <a:gd name="T26" fmla="*/ 129 w 169"/>
                <a:gd name="T27" fmla="*/ 21 h 1829"/>
                <a:gd name="T28" fmla="*/ 143 w 169"/>
                <a:gd name="T29" fmla="*/ 35 h 1829"/>
                <a:gd name="T30" fmla="*/ 154 w 169"/>
                <a:gd name="T31" fmla="*/ 54 h 1829"/>
                <a:gd name="T32" fmla="*/ 162 w 169"/>
                <a:gd name="T33" fmla="*/ 74 h 1829"/>
                <a:gd name="T34" fmla="*/ 168 w 169"/>
                <a:gd name="T35" fmla="*/ 97 h 1829"/>
                <a:gd name="T36" fmla="*/ 169 w 169"/>
                <a:gd name="T37" fmla="*/ 123 h 1829"/>
                <a:gd name="T38" fmla="*/ 169 w 169"/>
                <a:gd name="T39" fmla="*/ 1829 h 1829"/>
                <a:gd name="T40" fmla="*/ 0 w 169"/>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829">
                  <a:moveTo>
                    <a:pt x="0" y="1829"/>
                  </a:moveTo>
                  <a:lnTo>
                    <a:pt x="0" y="123"/>
                  </a:lnTo>
                  <a:lnTo>
                    <a:pt x="2" y="97"/>
                  </a:lnTo>
                  <a:lnTo>
                    <a:pt x="7" y="74"/>
                  </a:lnTo>
                  <a:lnTo>
                    <a:pt x="14" y="54"/>
                  </a:lnTo>
                  <a:lnTo>
                    <a:pt x="23" y="35"/>
                  </a:lnTo>
                  <a:lnTo>
                    <a:pt x="35" y="21"/>
                  </a:lnTo>
                  <a:lnTo>
                    <a:pt x="49" y="9"/>
                  </a:lnTo>
                  <a:lnTo>
                    <a:pt x="65" y="2"/>
                  </a:lnTo>
                  <a:lnTo>
                    <a:pt x="82" y="0"/>
                  </a:lnTo>
                  <a:lnTo>
                    <a:pt x="82" y="0"/>
                  </a:lnTo>
                  <a:lnTo>
                    <a:pt x="100" y="2"/>
                  </a:lnTo>
                  <a:lnTo>
                    <a:pt x="115" y="9"/>
                  </a:lnTo>
                  <a:lnTo>
                    <a:pt x="129" y="21"/>
                  </a:lnTo>
                  <a:lnTo>
                    <a:pt x="143" y="35"/>
                  </a:lnTo>
                  <a:lnTo>
                    <a:pt x="154" y="54"/>
                  </a:lnTo>
                  <a:lnTo>
                    <a:pt x="162" y="74"/>
                  </a:lnTo>
                  <a:lnTo>
                    <a:pt x="168" y="97"/>
                  </a:lnTo>
                  <a:lnTo>
                    <a:pt x="169" y="123"/>
                  </a:lnTo>
                  <a:lnTo>
                    <a:pt x="169"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p:cNvSpPr>
              <a:spLocks/>
            </p:cNvSpPr>
            <p:nvPr/>
          </p:nvSpPr>
          <p:spPr bwMode="auto">
            <a:xfrm>
              <a:off x="1905" y="2491"/>
              <a:ext cx="85" cy="1829"/>
            </a:xfrm>
            <a:custGeom>
              <a:avLst/>
              <a:gdLst>
                <a:gd name="T0" fmla="*/ 0 w 169"/>
                <a:gd name="T1" fmla="*/ 1829 h 1829"/>
                <a:gd name="T2" fmla="*/ 0 w 169"/>
                <a:gd name="T3" fmla="*/ 123 h 1829"/>
                <a:gd name="T4" fmla="*/ 1 w 169"/>
                <a:gd name="T5" fmla="*/ 97 h 1829"/>
                <a:gd name="T6" fmla="*/ 7 w 169"/>
                <a:gd name="T7" fmla="*/ 74 h 1829"/>
                <a:gd name="T8" fmla="*/ 14 w 169"/>
                <a:gd name="T9" fmla="*/ 54 h 1829"/>
                <a:gd name="T10" fmla="*/ 24 w 169"/>
                <a:gd name="T11" fmla="*/ 35 h 1829"/>
                <a:gd name="T12" fmla="*/ 36 w 169"/>
                <a:gd name="T13" fmla="*/ 21 h 1829"/>
                <a:gd name="T14" fmla="*/ 50 w 169"/>
                <a:gd name="T15" fmla="*/ 9 h 1829"/>
                <a:gd name="T16" fmla="*/ 66 w 169"/>
                <a:gd name="T17" fmla="*/ 2 h 1829"/>
                <a:gd name="T18" fmla="*/ 82 w 169"/>
                <a:gd name="T19" fmla="*/ 0 h 1829"/>
                <a:gd name="T20" fmla="*/ 82 w 169"/>
                <a:gd name="T21" fmla="*/ 0 h 1829"/>
                <a:gd name="T22" fmla="*/ 99 w 169"/>
                <a:gd name="T23" fmla="*/ 2 h 1829"/>
                <a:gd name="T24" fmla="*/ 115 w 169"/>
                <a:gd name="T25" fmla="*/ 9 h 1829"/>
                <a:gd name="T26" fmla="*/ 131 w 169"/>
                <a:gd name="T27" fmla="*/ 21 h 1829"/>
                <a:gd name="T28" fmla="*/ 143 w 169"/>
                <a:gd name="T29" fmla="*/ 35 h 1829"/>
                <a:gd name="T30" fmla="*/ 153 w 169"/>
                <a:gd name="T31" fmla="*/ 54 h 1829"/>
                <a:gd name="T32" fmla="*/ 162 w 169"/>
                <a:gd name="T33" fmla="*/ 74 h 1829"/>
                <a:gd name="T34" fmla="*/ 167 w 169"/>
                <a:gd name="T35" fmla="*/ 97 h 1829"/>
                <a:gd name="T36" fmla="*/ 169 w 169"/>
                <a:gd name="T37" fmla="*/ 123 h 1829"/>
                <a:gd name="T38" fmla="*/ 169 w 169"/>
                <a:gd name="T39" fmla="*/ 1829 h 1829"/>
                <a:gd name="T40" fmla="*/ 0 w 169"/>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829">
                  <a:moveTo>
                    <a:pt x="0" y="1829"/>
                  </a:moveTo>
                  <a:lnTo>
                    <a:pt x="0" y="123"/>
                  </a:lnTo>
                  <a:lnTo>
                    <a:pt x="1" y="97"/>
                  </a:lnTo>
                  <a:lnTo>
                    <a:pt x="7" y="74"/>
                  </a:lnTo>
                  <a:lnTo>
                    <a:pt x="14" y="54"/>
                  </a:lnTo>
                  <a:lnTo>
                    <a:pt x="24" y="35"/>
                  </a:lnTo>
                  <a:lnTo>
                    <a:pt x="36" y="21"/>
                  </a:lnTo>
                  <a:lnTo>
                    <a:pt x="50" y="9"/>
                  </a:lnTo>
                  <a:lnTo>
                    <a:pt x="66" y="2"/>
                  </a:lnTo>
                  <a:lnTo>
                    <a:pt x="82" y="0"/>
                  </a:lnTo>
                  <a:lnTo>
                    <a:pt x="82" y="0"/>
                  </a:lnTo>
                  <a:lnTo>
                    <a:pt x="99" y="2"/>
                  </a:lnTo>
                  <a:lnTo>
                    <a:pt x="115" y="9"/>
                  </a:lnTo>
                  <a:lnTo>
                    <a:pt x="131" y="21"/>
                  </a:lnTo>
                  <a:lnTo>
                    <a:pt x="143" y="35"/>
                  </a:lnTo>
                  <a:lnTo>
                    <a:pt x="153" y="54"/>
                  </a:lnTo>
                  <a:lnTo>
                    <a:pt x="162" y="74"/>
                  </a:lnTo>
                  <a:lnTo>
                    <a:pt x="167" y="97"/>
                  </a:lnTo>
                  <a:lnTo>
                    <a:pt x="169" y="123"/>
                  </a:lnTo>
                  <a:lnTo>
                    <a:pt x="169"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12"/>
            <p:cNvSpPr>
              <a:spLocks noChangeArrowheads="1"/>
            </p:cNvSpPr>
            <p:nvPr/>
          </p:nvSpPr>
          <p:spPr bwMode="auto">
            <a:xfrm>
              <a:off x="1582" y="1192"/>
              <a:ext cx="1233" cy="29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
            <p:cNvSpPr>
              <a:spLocks/>
            </p:cNvSpPr>
            <p:nvPr/>
          </p:nvSpPr>
          <p:spPr bwMode="auto">
            <a:xfrm>
              <a:off x="1603" y="1594"/>
              <a:ext cx="1192" cy="298"/>
            </a:xfrm>
            <a:custGeom>
              <a:avLst/>
              <a:gdLst>
                <a:gd name="T0" fmla="*/ 2384 w 2384"/>
                <a:gd name="T1" fmla="*/ 0 h 298"/>
                <a:gd name="T2" fmla="*/ 0 w 2384"/>
                <a:gd name="T3" fmla="*/ 0 h 298"/>
                <a:gd name="T4" fmla="*/ 408 w 2384"/>
                <a:gd name="T5" fmla="*/ 298 h 298"/>
                <a:gd name="T6" fmla="*/ 1989 w 2384"/>
                <a:gd name="T7" fmla="*/ 298 h 298"/>
                <a:gd name="T8" fmla="*/ 2384 w 2384"/>
                <a:gd name="T9" fmla="*/ 0 h 298"/>
              </a:gdLst>
              <a:ahLst/>
              <a:cxnLst>
                <a:cxn ang="0">
                  <a:pos x="T0" y="T1"/>
                </a:cxn>
                <a:cxn ang="0">
                  <a:pos x="T2" y="T3"/>
                </a:cxn>
                <a:cxn ang="0">
                  <a:pos x="T4" y="T5"/>
                </a:cxn>
                <a:cxn ang="0">
                  <a:pos x="T6" y="T7"/>
                </a:cxn>
                <a:cxn ang="0">
                  <a:pos x="T8" y="T9"/>
                </a:cxn>
              </a:cxnLst>
              <a:rect l="0" t="0" r="r" b="b"/>
              <a:pathLst>
                <a:path w="2384" h="298">
                  <a:moveTo>
                    <a:pt x="2384" y="0"/>
                  </a:moveTo>
                  <a:lnTo>
                    <a:pt x="0" y="0"/>
                  </a:lnTo>
                  <a:lnTo>
                    <a:pt x="408" y="298"/>
                  </a:lnTo>
                  <a:lnTo>
                    <a:pt x="1989" y="298"/>
                  </a:lnTo>
                  <a:lnTo>
                    <a:pt x="2384"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16"/>
          <p:cNvGrpSpPr>
            <a:grpSpLocks noChangeAspect="1"/>
          </p:cNvGrpSpPr>
          <p:nvPr/>
        </p:nvGrpSpPr>
        <p:grpSpPr bwMode="auto">
          <a:xfrm>
            <a:off x="5621061" y="2590800"/>
            <a:ext cx="1617939" cy="2438400"/>
            <a:chOff x="2969" y="1192"/>
            <a:chExt cx="1234" cy="3128"/>
          </a:xfrm>
        </p:grpSpPr>
        <p:sp>
          <p:nvSpPr>
            <p:cNvPr id="27" name="AutoShape 15"/>
            <p:cNvSpPr>
              <a:spLocks noChangeAspect="1" noChangeArrowheads="1" noTextEdit="1"/>
            </p:cNvSpPr>
            <p:nvPr/>
          </p:nvSpPr>
          <p:spPr bwMode="auto">
            <a:xfrm>
              <a:off x="2969" y="1192"/>
              <a:ext cx="1234" cy="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2969" y="1422"/>
              <a:ext cx="1234" cy="996"/>
            </a:xfrm>
            <a:custGeom>
              <a:avLst/>
              <a:gdLst>
                <a:gd name="T0" fmla="*/ 28 w 2468"/>
                <a:gd name="T1" fmla="*/ 0 h 996"/>
                <a:gd name="T2" fmla="*/ 0 w 2468"/>
                <a:gd name="T3" fmla="*/ 63 h 996"/>
                <a:gd name="T4" fmla="*/ 42 w 2468"/>
                <a:gd name="T5" fmla="*/ 172 h 996"/>
                <a:gd name="T6" fmla="*/ 119 w 2468"/>
                <a:gd name="T7" fmla="*/ 184 h 996"/>
                <a:gd name="T8" fmla="*/ 468 w 2468"/>
                <a:gd name="T9" fmla="*/ 418 h 996"/>
                <a:gd name="T10" fmla="*/ 451 w 2468"/>
                <a:gd name="T11" fmla="*/ 470 h 996"/>
                <a:gd name="T12" fmla="*/ 451 w 2468"/>
                <a:gd name="T13" fmla="*/ 558 h 996"/>
                <a:gd name="T14" fmla="*/ 487 w 2468"/>
                <a:gd name="T15" fmla="*/ 600 h 996"/>
                <a:gd name="T16" fmla="*/ 498 w 2468"/>
                <a:gd name="T17" fmla="*/ 752 h 996"/>
                <a:gd name="T18" fmla="*/ 451 w 2468"/>
                <a:gd name="T19" fmla="*/ 801 h 996"/>
                <a:gd name="T20" fmla="*/ 447 w 2468"/>
                <a:gd name="T21" fmla="*/ 899 h 996"/>
                <a:gd name="T22" fmla="*/ 498 w 2468"/>
                <a:gd name="T23" fmla="*/ 965 h 996"/>
                <a:gd name="T24" fmla="*/ 1972 w 2468"/>
                <a:gd name="T25" fmla="*/ 996 h 996"/>
                <a:gd name="T26" fmla="*/ 2040 w 2468"/>
                <a:gd name="T27" fmla="*/ 899 h 996"/>
                <a:gd name="T28" fmla="*/ 2035 w 2468"/>
                <a:gd name="T29" fmla="*/ 801 h 996"/>
                <a:gd name="T30" fmla="*/ 1982 w 2468"/>
                <a:gd name="T31" fmla="*/ 752 h 996"/>
                <a:gd name="T32" fmla="*/ 1982 w 2468"/>
                <a:gd name="T33" fmla="*/ 579 h 996"/>
                <a:gd name="T34" fmla="*/ 2035 w 2468"/>
                <a:gd name="T35" fmla="*/ 558 h 996"/>
                <a:gd name="T36" fmla="*/ 2033 w 2468"/>
                <a:gd name="T37" fmla="*/ 470 h 996"/>
                <a:gd name="T38" fmla="*/ 2026 w 2468"/>
                <a:gd name="T39" fmla="*/ 407 h 996"/>
                <a:gd name="T40" fmla="*/ 2334 w 2468"/>
                <a:gd name="T41" fmla="*/ 210 h 996"/>
                <a:gd name="T42" fmla="*/ 2428 w 2468"/>
                <a:gd name="T43" fmla="*/ 172 h 996"/>
                <a:gd name="T44" fmla="*/ 2468 w 2468"/>
                <a:gd name="T45" fmla="*/ 63 h 996"/>
                <a:gd name="T46" fmla="*/ 2400 w 2468"/>
                <a:gd name="T47" fmla="*/ 28 h 996"/>
                <a:gd name="T48" fmla="*/ 28 w 2468"/>
                <a:gd name="T4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8" h="996">
                  <a:moveTo>
                    <a:pt x="28" y="0"/>
                  </a:moveTo>
                  <a:lnTo>
                    <a:pt x="0" y="63"/>
                  </a:lnTo>
                  <a:lnTo>
                    <a:pt x="42" y="172"/>
                  </a:lnTo>
                  <a:lnTo>
                    <a:pt x="119" y="184"/>
                  </a:lnTo>
                  <a:lnTo>
                    <a:pt x="468" y="418"/>
                  </a:lnTo>
                  <a:lnTo>
                    <a:pt x="451" y="470"/>
                  </a:lnTo>
                  <a:lnTo>
                    <a:pt x="451" y="558"/>
                  </a:lnTo>
                  <a:lnTo>
                    <a:pt x="487" y="600"/>
                  </a:lnTo>
                  <a:lnTo>
                    <a:pt x="498" y="752"/>
                  </a:lnTo>
                  <a:lnTo>
                    <a:pt x="451" y="801"/>
                  </a:lnTo>
                  <a:lnTo>
                    <a:pt x="447" y="899"/>
                  </a:lnTo>
                  <a:lnTo>
                    <a:pt x="498" y="965"/>
                  </a:lnTo>
                  <a:lnTo>
                    <a:pt x="1972" y="996"/>
                  </a:lnTo>
                  <a:lnTo>
                    <a:pt x="2040" y="899"/>
                  </a:lnTo>
                  <a:lnTo>
                    <a:pt x="2035" y="801"/>
                  </a:lnTo>
                  <a:lnTo>
                    <a:pt x="1982" y="752"/>
                  </a:lnTo>
                  <a:lnTo>
                    <a:pt x="1982" y="579"/>
                  </a:lnTo>
                  <a:lnTo>
                    <a:pt x="2035" y="558"/>
                  </a:lnTo>
                  <a:lnTo>
                    <a:pt x="2033" y="470"/>
                  </a:lnTo>
                  <a:lnTo>
                    <a:pt x="2026" y="407"/>
                  </a:lnTo>
                  <a:lnTo>
                    <a:pt x="2334" y="210"/>
                  </a:lnTo>
                  <a:lnTo>
                    <a:pt x="2428" y="172"/>
                  </a:lnTo>
                  <a:lnTo>
                    <a:pt x="2468" y="63"/>
                  </a:lnTo>
                  <a:lnTo>
                    <a:pt x="2400" y="28"/>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8"/>
            <p:cNvSpPr>
              <a:spLocks noChangeArrowheads="1"/>
            </p:cNvSpPr>
            <p:nvPr/>
          </p:nvSpPr>
          <p:spPr bwMode="auto">
            <a:xfrm>
              <a:off x="3194" y="1980"/>
              <a:ext cx="792" cy="24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9"/>
            <p:cNvSpPr>
              <a:spLocks noChangeArrowheads="1"/>
            </p:cNvSpPr>
            <p:nvPr/>
          </p:nvSpPr>
          <p:spPr bwMode="auto">
            <a:xfrm>
              <a:off x="3193" y="2321"/>
              <a:ext cx="796" cy="1994"/>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3802" y="2491"/>
              <a:ext cx="85" cy="1829"/>
            </a:xfrm>
            <a:custGeom>
              <a:avLst/>
              <a:gdLst>
                <a:gd name="T0" fmla="*/ 0 w 170"/>
                <a:gd name="T1" fmla="*/ 1829 h 1829"/>
                <a:gd name="T2" fmla="*/ 0 w 170"/>
                <a:gd name="T3" fmla="*/ 123 h 1829"/>
                <a:gd name="T4" fmla="*/ 2 w 170"/>
                <a:gd name="T5" fmla="*/ 97 h 1829"/>
                <a:gd name="T6" fmla="*/ 7 w 170"/>
                <a:gd name="T7" fmla="*/ 74 h 1829"/>
                <a:gd name="T8" fmla="*/ 14 w 170"/>
                <a:gd name="T9" fmla="*/ 54 h 1829"/>
                <a:gd name="T10" fmla="*/ 23 w 170"/>
                <a:gd name="T11" fmla="*/ 35 h 1829"/>
                <a:gd name="T12" fmla="*/ 35 w 170"/>
                <a:gd name="T13" fmla="*/ 21 h 1829"/>
                <a:gd name="T14" fmla="*/ 49 w 170"/>
                <a:gd name="T15" fmla="*/ 9 h 1829"/>
                <a:gd name="T16" fmla="*/ 65 w 170"/>
                <a:gd name="T17" fmla="*/ 2 h 1829"/>
                <a:gd name="T18" fmla="*/ 82 w 170"/>
                <a:gd name="T19" fmla="*/ 0 h 1829"/>
                <a:gd name="T20" fmla="*/ 82 w 170"/>
                <a:gd name="T21" fmla="*/ 0 h 1829"/>
                <a:gd name="T22" fmla="*/ 100 w 170"/>
                <a:gd name="T23" fmla="*/ 2 h 1829"/>
                <a:gd name="T24" fmla="*/ 116 w 170"/>
                <a:gd name="T25" fmla="*/ 9 h 1829"/>
                <a:gd name="T26" fmla="*/ 131 w 170"/>
                <a:gd name="T27" fmla="*/ 21 h 1829"/>
                <a:gd name="T28" fmla="*/ 144 w 170"/>
                <a:gd name="T29" fmla="*/ 35 h 1829"/>
                <a:gd name="T30" fmla="*/ 154 w 170"/>
                <a:gd name="T31" fmla="*/ 54 h 1829"/>
                <a:gd name="T32" fmla="*/ 163 w 170"/>
                <a:gd name="T33" fmla="*/ 74 h 1829"/>
                <a:gd name="T34" fmla="*/ 168 w 170"/>
                <a:gd name="T35" fmla="*/ 97 h 1829"/>
                <a:gd name="T36" fmla="*/ 170 w 170"/>
                <a:gd name="T37" fmla="*/ 123 h 1829"/>
                <a:gd name="T38" fmla="*/ 170 w 170"/>
                <a:gd name="T39" fmla="*/ 1829 h 1829"/>
                <a:gd name="T40" fmla="*/ 0 w 170"/>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829">
                  <a:moveTo>
                    <a:pt x="0" y="1829"/>
                  </a:moveTo>
                  <a:lnTo>
                    <a:pt x="0" y="123"/>
                  </a:lnTo>
                  <a:lnTo>
                    <a:pt x="2" y="97"/>
                  </a:lnTo>
                  <a:lnTo>
                    <a:pt x="7" y="74"/>
                  </a:lnTo>
                  <a:lnTo>
                    <a:pt x="14" y="54"/>
                  </a:lnTo>
                  <a:lnTo>
                    <a:pt x="23" y="35"/>
                  </a:lnTo>
                  <a:lnTo>
                    <a:pt x="35" y="21"/>
                  </a:lnTo>
                  <a:lnTo>
                    <a:pt x="49" y="9"/>
                  </a:lnTo>
                  <a:lnTo>
                    <a:pt x="65" y="2"/>
                  </a:lnTo>
                  <a:lnTo>
                    <a:pt x="82" y="0"/>
                  </a:lnTo>
                  <a:lnTo>
                    <a:pt x="82" y="0"/>
                  </a:lnTo>
                  <a:lnTo>
                    <a:pt x="100" y="2"/>
                  </a:lnTo>
                  <a:lnTo>
                    <a:pt x="116" y="9"/>
                  </a:lnTo>
                  <a:lnTo>
                    <a:pt x="131" y="21"/>
                  </a:lnTo>
                  <a:lnTo>
                    <a:pt x="144" y="35"/>
                  </a:lnTo>
                  <a:lnTo>
                    <a:pt x="154" y="54"/>
                  </a:lnTo>
                  <a:lnTo>
                    <a:pt x="163" y="74"/>
                  </a:lnTo>
                  <a:lnTo>
                    <a:pt x="168" y="97"/>
                  </a:lnTo>
                  <a:lnTo>
                    <a:pt x="170" y="123"/>
                  </a:lnTo>
                  <a:lnTo>
                    <a:pt x="170"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p:nvSpPr>
          <p:spPr bwMode="auto">
            <a:xfrm>
              <a:off x="3632" y="2491"/>
              <a:ext cx="85" cy="1829"/>
            </a:xfrm>
            <a:custGeom>
              <a:avLst/>
              <a:gdLst>
                <a:gd name="T0" fmla="*/ 0 w 171"/>
                <a:gd name="T1" fmla="*/ 1829 h 1829"/>
                <a:gd name="T2" fmla="*/ 0 w 171"/>
                <a:gd name="T3" fmla="*/ 123 h 1829"/>
                <a:gd name="T4" fmla="*/ 1 w 171"/>
                <a:gd name="T5" fmla="*/ 97 h 1829"/>
                <a:gd name="T6" fmla="*/ 7 w 171"/>
                <a:gd name="T7" fmla="*/ 74 h 1829"/>
                <a:gd name="T8" fmla="*/ 14 w 171"/>
                <a:gd name="T9" fmla="*/ 54 h 1829"/>
                <a:gd name="T10" fmla="*/ 24 w 171"/>
                <a:gd name="T11" fmla="*/ 35 h 1829"/>
                <a:gd name="T12" fmla="*/ 36 w 171"/>
                <a:gd name="T13" fmla="*/ 21 h 1829"/>
                <a:gd name="T14" fmla="*/ 50 w 171"/>
                <a:gd name="T15" fmla="*/ 9 h 1829"/>
                <a:gd name="T16" fmla="*/ 66 w 171"/>
                <a:gd name="T17" fmla="*/ 2 h 1829"/>
                <a:gd name="T18" fmla="*/ 82 w 171"/>
                <a:gd name="T19" fmla="*/ 0 h 1829"/>
                <a:gd name="T20" fmla="*/ 82 w 171"/>
                <a:gd name="T21" fmla="*/ 0 h 1829"/>
                <a:gd name="T22" fmla="*/ 99 w 171"/>
                <a:gd name="T23" fmla="*/ 2 h 1829"/>
                <a:gd name="T24" fmla="*/ 115 w 171"/>
                <a:gd name="T25" fmla="*/ 9 h 1829"/>
                <a:gd name="T26" fmla="*/ 131 w 171"/>
                <a:gd name="T27" fmla="*/ 21 h 1829"/>
                <a:gd name="T28" fmla="*/ 145 w 171"/>
                <a:gd name="T29" fmla="*/ 35 h 1829"/>
                <a:gd name="T30" fmla="*/ 155 w 171"/>
                <a:gd name="T31" fmla="*/ 54 h 1829"/>
                <a:gd name="T32" fmla="*/ 164 w 171"/>
                <a:gd name="T33" fmla="*/ 74 h 1829"/>
                <a:gd name="T34" fmla="*/ 169 w 171"/>
                <a:gd name="T35" fmla="*/ 97 h 1829"/>
                <a:gd name="T36" fmla="*/ 171 w 171"/>
                <a:gd name="T37" fmla="*/ 123 h 1829"/>
                <a:gd name="T38" fmla="*/ 171 w 171"/>
                <a:gd name="T39" fmla="*/ 1829 h 1829"/>
                <a:gd name="T40" fmla="*/ 0 w 171"/>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1829">
                  <a:moveTo>
                    <a:pt x="0" y="1829"/>
                  </a:moveTo>
                  <a:lnTo>
                    <a:pt x="0" y="123"/>
                  </a:lnTo>
                  <a:lnTo>
                    <a:pt x="1" y="97"/>
                  </a:lnTo>
                  <a:lnTo>
                    <a:pt x="7" y="74"/>
                  </a:lnTo>
                  <a:lnTo>
                    <a:pt x="14" y="54"/>
                  </a:lnTo>
                  <a:lnTo>
                    <a:pt x="24" y="35"/>
                  </a:lnTo>
                  <a:lnTo>
                    <a:pt x="36" y="21"/>
                  </a:lnTo>
                  <a:lnTo>
                    <a:pt x="50" y="9"/>
                  </a:lnTo>
                  <a:lnTo>
                    <a:pt x="66" y="2"/>
                  </a:lnTo>
                  <a:lnTo>
                    <a:pt x="82" y="0"/>
                  </a:lnTo>
                  <a:lnTo>
                    <a:pt x="82" y="0"/>
                  </a:lnTo>
                  <a:lnTo>
                    <a:pt x="99" y="2"/>
                  </a:lnTo>
                  <a:lnTo>
                    <a:pt x="115" y="9"/>
                  </a:lnTo>
                  <a:lnTo>
                    <a:pt x="131" y="21"/>
                  </a:lnTo>
                  <a:lnTo>
                    <a:pt x="145" y="35"/>
                  </a:lnTo>
                  <a:lnTo>
                    <a:pt x="155" y="54"/>
                  </a:lnTo>
                  <a:lnTo>
                    <a:pt x="164" y="74"/>
                  </a:lnTo>
                  <a:lnTo>
                    <a:pt x="169" y="97"/>
                  </a:lnTo>
                  <a:lnTo>
                    <a:pt x="171" y="123"/>
                  </a:lnTo>
                  <a:lnTo>
                    <a:pt x="171"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p:nvSpPr>
          <p:spPr bwMode="auto">
            <a:xfrm>
              <a:off x="3462" y="2491"/>
              <a:ext cx="85" cy="1829"/>
            </a:xfrm>
            <a:custGeom>
              <a:avLst/>
              <a:gdLst>
                <a:gd name="T0" fmla="*/ 0 w 169"/>
                <a:gd name="T1" fmla="*/ 1829 h 1829"/>
                <a:gd name="T2" fmla="*/ 0 w 169"/>
                <a:gd name="T3" fmla="*/ 123 h 1829"/>
                <a:gd name="T4" fmla="*/ 2 w 169"/>
                <a:gd name="T5" fmla="*/ 97 h 1829"/>
                <a:gd name="T6" fmla="*/ 7 w 169"/>
                <a:gd name="T7" fmla="*/ 74 h 1829"/>
                <a:gd name="T8" fmla="*/ 14 w 169"/>
                <a:gd name="T9" fmla="*/ 54 h 1829"/>
                <a:gd name="T10" fmla="*/ 23 w 169"/>
                <a:gd name="T11" fmla="*/ 35 h 1829"/>
                <a:gd name="T12" fmla="*/ 35 w 169"/>
                <a:gd name="T13" fmla="*/ 21 h 1829"/>
                <a:gd name="T14" fmla="*/ 49 w 169"/>
                <a:gd name="T15" fmla="*/ 9 h 1829"/>
                <a:gd name="T16" fmla="*/ 64 w 169"/>
                <a:gd name="T17" fmla="*/ 2 h 1829"/>
                <a:gd name="T18" fmla="*/ 82 w 169"/>
                <a:gd name="T19" fmla="*/ 0 h 1829"/>
                <a:gd name="T20" fmla="*/ 82 w 169"/>
                <a:gd name="T21" fmla="*/ 0 h 1829"/>
                <a:gd name="T22" fmla="*/ 99 w 169"/>
                <a:gd name="T23" fmla="*/ 2 h 1829"/>
                <a:gd name="T24" fmla="*/ 115 w 169"/>
                <a:gd name="T25" fmla="*/ 9 h 1829"/>
                <a:gd name="T26" fmla="*/ 129 w 169"/>
                <a:gd name="T27" fmla="*/ 21 h 1829"/>
                <a:gd name="T28" fmla="*/ 143 w 169"/>
                <a:gd name="T29" fmla="*/ 35 h 1829"/>
                <a:gd name="T30" fmla="*/ 154 w 169"/>
                <a:gd name="T31" fmla="*/ 54 h 1829"/>
                <a:gd name="T32" fmla="*/ 162 w 169"/>
                <a:gd name="T33" fmla="*/ 74 h 1829"/>
                <a:gd name="T34" fmla="*/ 168 w 169"/>
                <a:gd name="T35" fmla="*/ 97 h 1829"/>
                <a:gd name="T36" fmla="*/ 169 w 169"/>
                <a:gd name="T37" fmla="*/ 123 h 1829"/>
                <a:gd name="T38" fmla="*/ 169 w 169"/>
                <a:gd name="T39" fmla="*/ 1829 h 1829"/>
                <a:gd name="T40" fmla="*/ 0 w 169"/>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829">
                  <a:moveTo>
                    <a:pt x="0" y="1829"/>
                  </a:moveTo>
                  <a:lnTo>
                    <a:pt x="0" y="123"/>
                  </a:lnTo>
                  <a:lnTo>
                    <a:pt x="2" y="97"/>
                  </a:lnTo>
                  <a:lnTo>
                    <a:pt x="7" y="74"/>
                  </a:lnTo>
                  <a:lnTo>
                    <a:pt x="14" y="54"/>
                  </a:lnTo>
                  <a:lnTo>
                    <a:pt x="23" y="35"/>
                  </a:lnTo>
                  <a:lnTo>
                    <a:pt x="35" y="21"/>
                  </a:lnTo>
                  <a:lnTo>
                    <a:pt x="49" y="9"/>
                  </a:lnTo>
                  <a:lnTo>
                    <a:pt x="64" y="2"/>
                  </a:lnTo>
                  <a:lnTo>
                    <a:pt x="82" y="0"/>
                  </a:lnTo>
                  <a:lnTo>
                    <a:pt x="82" y="0"/>
                  </a:lnTo>
                  <a:lnTo>
                    <a:pt x="99" y="2"/>
                  </a:lnTo>
                  <a:lnTo>
                    <a:pt x="115" y="9"/>
                  </a:lnTo>
                  <a:lnTo>
                    <a:pt x="129" y="21"/>
                  </a:lnTo>
                  <a:lnTo>
                    <a:pt x="143" y="35"/>
                  </a:lnTo>
                  <a:lnTo>
                    <a:pt x="154" y="54"/>
                  </a:lnTo>
                  <a:lnTo>
                    <a:pt x="162" y="74"/>
                  </a:lnTo>
                  <a:lnTo>
                    <a:pt x="168" y="97"/>
                  </a:lnTo>
                  <a:lnTo>
                    <a:pt x="169" y="123"/>
                  </a:lnTo>
                  <a:lnTo>
                    <a:pt x="169"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p:cNvSpPr>
            <p:nvPr/>
          </p:nvSpPr>
          <p:spPr bwMode="auto">
            <a:xfrm>
              <a:off x="3292" y="2491"/>
              <a:ext cx="85" cy="1829"/>
            </a:xfrm>
            <a:custGeom>
              <a:avLst/>
              <a:gdLst>
                <a:gd name="T0" fmla="*/ 0 w 170"/>
                <a:gd name="T1" fmla="*/ 1829 h 1829"/>
                <a:gd name="T2" fmla="*/ 0 w 170"/>
                <a:gd name="T3" fmla="*/ 123 h 1829"/>
                <a:gd name="T4" fmla="*/ 2 w 170"/>
                <a:gd name="T5" fmla="*/ 97 h 1829"/>
                <a:gd name="T6" fmla="*/ 7 w 170"/>
                <a:gd name="T7" fmla="*/ 74 h 1829"/>
                <a:gd name="T8" fmla="*/ 14 w 170"/>
                <a:gd name="T9" fmla="*/ 54 h 1829"/>
                <a:gd name="T10" fmla="*/ 25 w 170"/>
                <a:gd name="T11" fmla="*/ 35 h 1829"/>
                <a:gd name="T12" fmla="*/ 37 w 170"/>
                <a:gd name="T13" fmla="*/ 21 h 1829"/>
                <a:gd name="T14" fmla="*/ 51 w 170"/>
                <a:gd name="T15" fmla="*/ 9 h 1829"/>
                <a:gd name="T16" fmla="*/ 67 w 170"/>
                <a:gd name="T17" fmla="*/ 2 h 1829"/>
                <a:gd name="T18" fmla="*/ 82 w 170"/>
                <a:gd name="T19" fmla="*/ 0 h 1829"/>
                <a:gd name="T20" fmla="*/ 82 w 170"/>
                <a:gd name="T21" fmla="*/ 0 h 1829"/>
                <a:gd name="T22" fmla="*/ 100 w 170"/>
                <a:gd name="T23" fmla="*/ 2 h 1829"/>
                <a:gd name="T24" fmla="*/ 116 w 170"/>
                <a:gd name="T25" fmla="*/ 9 h 1829"/>
                <a:gd name="T26" fmla="*/ 131 w 170"/>
                <a:gd name="T27" fmla="*/ 21 h 1829"/>
                <a:gd name="T28" fmla="*/ 143 w 170"/>
                <a:gd name="T29" fmla="*/ 35 h 1829"/>
                <a:gd name="T30" fmla="*/ 154 w 170"/>
                <a:gd name="T31" fmla="*/ 54 h 1829"/>
                <a:gd name="T32" fmla="*/ 163 w 170"/>
                <a:gd name="T33" fmla="*/ 74 h 1829"/>
                <a:gd name="T34" fmla="*/ 168 w 170"/>
                <a:gd name="T35" fmla="*/ 97 h 1829"/>
                <a:gd name="T36" fmla="*/ 170 w 170"/>
                <a:gd name="T37" fmla="*/ 123 h 1829"/>
                <a:gd name="T38" fmla="*/ 170 w 170"/>
                <a:gd name="T39" fmla="*/ 1829 h 1829"/>
                <a:gd name="T40" fmla="*/ 0 w 170"/>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829">
                  <a:moveTo>
                    <a:pt x="0" y="1829"/>
                  </a:moveTo>
                  <a:lnTo>
                    <a:pt x="0" y="123"/>
                  </a:lnTo>
                  <a:lnTo>
                    <a:pt x="2" y="97"/>
                  </a:lnTo>
                  <a:lnTo>
                    <a:pt x="7" y="74"/>
                  </a:lnTo>
                  <a:lnTo>
                    <a:pt x="14" y="54"/>
                  </a:lnTo>
                  <a:lnTo>
                    <a:pt x="25" y="35"/>
                  </a:lnTo>
                  <a:lnTo>
                    <a:pt x="37" y="21"/>
                  </a:lnTo>
                  <a:lnTo>
                    <a:pt x="51" y="9"/>
                  </a:lnTo>
                  <a:lnTo>
                    <a:pt x="67" y="2"/>
                  </a:lnTo>
                  <a:lnTo>
                    <a:pt x="82" y="0"/>
                  </a:lnTo>
                  <a:lnTo>
                    <a:pt x="82" y="0"/>
                  </a:lnTo>
                  <a:lnTo>
                    <a:pt x="100" y="2"/>
                  </a:lnTo>
                  <a:lnTo>
                    <a:pt x="116" y="9"/>
                  </a:lnTo>
                  <a:lnTo>
                    <a:pt x="131" y="21"/>
                  </a:lnTo>
                  <a:lnTo>
                    <a:pt x="143" y="35"/>
                  </a:lnTo>
                  <a:lnTo>
                    <a:pt x="154" y="54"/>
                  </a:lnTo>
                  <a:lnTo>
                    <a:pt x="163" y="74"/>
                  </a:lnTo>
                  <a:lnTo>
                    <a:pt x="168" y="97"/>
                  </a:lnTo>
                  <a:lnTo>
                    <a:pt x="170" y="123"/>
                  </a:lnTo>
                  <a:lnTo>
                    <a:pt x="170"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34"/>
            <p:cNvSpPr>
              <a:spLocks noChangeArrowheads="1"/>
            </p:cNvSpPr>
            <p:nvPr/>
          </p:nvSpPr>
          <p:spPr bwMode="auto">
            <a:xfrm>
              <a:off x="2969" y="1192"/>
              <a:ext cx="1234" cy="29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p:cNvSpPr>
            <p:nvPr/>
          </p:nvSpPr>
          <p:spPr bwMode="auto">
            <a:xfrm>
              <a:off x="2990" y="1594"/>
              <a:ext cx="1193" cy="298"/>
            </a:xfrm>
            <a:custGeom>
              <a:avLst/>
              <a:gdLst>
                <a:gd name="T0" fmla="*/ 2386 w 2386"/>
                <a:gd name="T1" fmla="*/ 0 h 298"/>
                <a:gd name="T2" fmla="*/ 0 w 2386"/>
                <a:gd name="T3" fmla="*/ 0 h 298"/>
                <a:gd name="T4" fmla="*/ 409 w 2386"/>
                <a:gd name="T5" fmla="*/ 298 h 298"/>
                <a:gd name="T6" fmla="*/ 1991 w 2386"/>
                <a:gd name="T7" fmla="*/ 298 h 298"/>
                <a:gd name="T8" fmla="*/ 2386 w 2386"/>
                <a:gd name="T9" fmla="*/ 0 h 298"/>
              </a:gdLst>
              <a:ahLst/>
              <a:cxnLst>
                <a:cxn ang="0">
                  <a:pos x="T0" y="T1"/>
                </a:cxn>
                <a:cxn ang="0">
                  <a:pos x="T2" y="T3"/>
                </a:cxn>
                <a:cxn ang="0">
                  <a:pos x="T4" y="T5"/>
                </a:cxn>
                <a:cxn ang="0">
                  <a:pos x="T6" y="T7"/>
                </a:cxn>
                <a:cxn ang="0">
                  <a:pos x="T8" y="T9"/>
                </a:cxn>
              </a:cxnLst>
              <a:rect l="0" t="0" r="r" b="b"/>
              <a:pathLst>
                <a:path w="2386" h="298">
                  <a:moveTo>
                    <a:pt x="2386" y="0"/>
                  </a:moveTo>
                  <a:lnTo>
                    <a:pt x="0" y="0"/>
                  </a:lnTo>
                  <a:lnTo>
                    <a:pt x="409" y="298"/>
                  </a:lnTo>
                  <a:lnTo>
                    <a:pt x="1991" y="298"/>
                  </a:lnTo>
                  <a:lnTo>
                    <a:pt x="2386"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28"/>
          <p:cNvGrpSpPr>
            <a:grpSpLocks noChangeAspect="1"/>
          </p:cNvGrpSpPr>
          <p:nvPr/>
        </p:nvGrpSpPr>
        <p:grpSpPr bwMode="auto">
          <a:xfrm>
            <a:off x="7440922" y="2590801"/>
            <a:ext cx="1626878" cy="2438400"/>
            <a:chOff x="4356" y="1186"/>
            <a:chExt cx="1234" cy="3128"/>
          </a:xfrm>
        </p:grpSpPr>
        <p:sp>
          <p:nvSpPr>
            <p:cNvPr id="38" name="AutoShape 27"/>
            <p:cNvSpPr>
              <a:spLocks noChangeAspect="1" noChangeArrowheads="1" noTextEdit="1"/>
            </p:cNvSpPr>
            <p:nvPr/>
          </p:nvSpPr>
          <p:spPr bwMode="auto">
            <a:xfrm>
              <a:off x="4356" y="1186"/>
              <a:ext cx="1234" cy="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9"/>
            <p:cNvSpPr>
              <a:spLocks/>
            </p:cNvSpPr>
            <p:nvPr/>
          </p:nvSpPr>
          <p:spPr bwMode="auto">
            <a:xfrm>
              <a:off x="4356" y="1416"/>
              <a:ext cx="1234" cy="996"/>
            </a:xfrm>
            <a:custGeom>
              <a:avLst/>
              <a:gdLst>
                <a:gd name="T0" fmla="*/ 28 w 2468"/>
                <a:gd name="T1" fmla="*/ 0 h 996"/>
                <a:gd name="T2" fmla="*/ 0 w 2468"/>
                <a:gd name="T3" fmla="*/ 63 h 996"/>
                <a:gd name="T4" fmla="*/ 42 w 2468"/>
                <a:gd name="T5" fmla="*/ 172 h 996"/>
                <a:gd name="T6" fmla="*/ 119 w 2468"/>
                <a:gd name="T7" fmla="*/ 184 h 996"/>
                <a:gd name="T8" fmla="*/ 468 w 2468"/>
                <a:gd name="T9" fmla="*/ 418 h 996"/>
                <a:gd name="T10" fmla="*/ 451 w 2468"/>
                <a:gd name="T11" fmla="*/ 470 h 996"/>
                <a:gd name="T12" fmla="*/ 451 w 2468"/>
                <a:gd name="T13" fmla="*/ 558 h 996"/>
                <a:gd name="T14" fmla="*/ 487 w 2468"/>
                <a:gd name="T15" fmla="*/ 600 h 996"/>
                <a:gd name="T16" fmla="*/ 498 w 2468"/>
                <a:gd name="T17" fmla="*/ 752 h 996"/>
                <a:gd name="T18" fmla="*/ 451 w 2468"/>
                <a:gd name="T19" fmla="*/ 801 h 996"/>
                <a:gd name="T20" fmla="*/ 447 w 2468"/>
                <a:gd name="T21" fmla="*/ 899 h 996"/>
                <a:gd name="T22" fmla="*/ 498 w 2468"/>
                <a:gd name="T23" fmla="*/ 965 h 996"/>
                <a:gd name="T24" fmla="*/ 1972 w 2468"/>
                <a:gd name="T25" fmla="*/ 996 h 996"/>
                <a:gd name="T26" fmla="*/ 2040 w 2468"/>
                <a:gd name="T27" fmla="*/ 899 h 996"/>
                <a:gd name="T28" fmla="*/ 2035 w 2468"/>
                <a:gd name="T29" fmla="*/ 801 h 996"/>
                <a:gd name="T30" fmla="*/ 1982 w 2468"/>
                <a:gd name="T31" fmla="*/ 752 h 996"/>
                <a:gd name="T32" fmla="*/ 1982 w 2468"/>
                <a:gd name="T33" fmla="*/ 579 h 996"/>
                <a:gd name="T34" fmla="*/ 2035 w 2468"/>
                <a:gd name="T35" fmla="*/ 558 h 996"/>
                <a:gd name="T36" fmla="*/ 2033 w 2468"/>
                <a:gd name="T37" fmla="*/ 470 h 996"/>
                <a:gd name="T38" fmla="*/ 2026 w 2468"/>
                <a:gd name="T39" fmla="*/ 407 h 996"/>
                <a:gd name="T40" fmla="*/ 2334 w 2468"/>
                <a:gd name="T41" fmla="*/ 210 h 996"/>
                <a:gd name="T42" fmla="*/ 2428 w 2468"/>
                <a:gd name="T43" fmla="*/ 172 h 996"/>
                <a:gd name="T44" fmla="*/ 2468 w 2468"/>
                <a:gd name="T45" fmla="*/ 63 h 996"/>
                <a:gd name="T46" fmla="*/ 2400 w 2468"/>
                <a:gd name="T47" fmla="*/ 28 h 996"/>
                <a:gd name="T48" fmla="*/ 28 w 2468"/>
                <a:gd name="T4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8" h="996">
                  <a:moveTo>
                    <a:pt x="28" y="0"/>
                  </a:moveTo>
                  <a:lnTo>
                    <a:pt x="0" y="63"/>
                  </a:lnTo>
                  <a:lnTo>
                    <a:pt x="42" y="172"/>
                  </a:lnTo>
                  <a:lnTo>
                    <a:pt x="119" y="184"/>
                  </a:lnTo>
                  <a:lnTo>
                    <a:pt x="468" y="418"/>
                  </a:lnTo>
                  <a:lnTo>
                    <a:pt x="451" y="470"/>
                  </a:lnTo>
                  <a:lnTo>
                    <a:pt x="451" y="558"/>
                  </a:lnTo>
                  <a:lnTo>
                    <a:pt x="487" y="600"/>
                  </a:lnTo>
                  <a:lnTo>
                    <a:pt x="498" y="752"/>
                  </a:lnTo>
                  <a:lnTo>
                    <a:pt x="451" y="801"/>
                  </a:lnTo>
                  <a:lnTo>
                    <a:pt x="447" y="899"/>
                  </a:lnTo>
                  <a:lnTo>
                    <a:pt x="498" y="965"/>
                  </a:lnTo>
                  <a:lnTo>
                    <a:pt x="1972" y="996"/>
                  </a:lnTo>
                  <a:lnTo>
                    <a:pt x="2040" y="899"/>
                  </a:lnTo>
                  <a:lnTo>
                    <a:pt x="2035" y="801"/>
                  </a:lnTo>
                  <a:lnTo>
                    <a:pt x="1982" y="752"/>
                  </a:lnTo>
                  <a:lnTo>
                    <a:pt x="1982" y="579"/>
                  </a:lnTo>
                  <a:lnTo>
                    <a:pt x="2035" y="558"/>
                  </a:lnTo>
                  <a:lnTo>
                    <a:pt x="2033" y="470"/>
                  </a:lnTo>
                  <a:lnTo>
                    <a:pt x="2026" y="407"/>
                  </a:lnTo>
                  <a:lnTo>
                    <a:pt x="2334" y="210"/>
                  </a:lnTo>
                  <a:lnTo>
                    <a:pt x="2428" y="172"/>
                  </a:lnTo>
                  <a:lnTo>
                    <a:pt x="2468" y="63"/>
                  </a:lnTo>
                  <a:lnTo>
                    <a:pt x="2400" y="28"/>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0"/>
            <p:cNvSpPr>
              <a:spLocks noChangeArrowheads="1"/>
            </p:cNvSpPr>
            <p:nvPr/>
          </p:nvSpPr>
          <p:spPr bwMode="auto">
            <a:xfrm>
              <a:off x="4581" y="1974"/>
              <a:ext cx="792" cy="243"/>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31"/>
            <p:cNvSpPr>
              <a:spLocks noChangeArrowheads="1"/>
            </p:cNvSpPr>
            <p:nvPr/>
          </p:nvSpPr>
          <p:spPr bwMode="auto">
            <a:xfrm>
              <a:off x="4580" y="2315"/>
              <a:ext cx="796" cy="1994"/>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2"/>
            <p:cNvSpPr>
              <a:spLocks/>
            </p:cNvSpPr>
            <p:nvPr/>
          </p:nvSpPr>
          <p:spPr bwMode="auto">
            <a:xfrm>
              <a:off x="5189" y="2485"/>
              <a:ext cx="85" cy="1829"/>
            </a:xfrm>
            <a:custGeom>
              <a:avLst/>
              <a:gdLst>
                <a:gd name="T0" fmla="*/ 0 w 170"/>
                <a:gd name="T1" fmla="*/ 1829 h 1829"/>
                <a:gd name="T2" fmla="*/ 0 w 170"/>
                <a:gd name="T3" fmla="*/ 123 h 1829"/>
                <a:gd name="T4" fmla="*/ 2 w 170"/>
                <a:gd name="T5" fmla="*/ 97 h 1829"/>
                <a:gd name="T6" fmla="*/ 7 w 170"/>
                <a:gd name="T7" fmla="*/ 74 h 1829"/>
                <a:gd name="T8" fmla="*/ 14 w 170"/>
                <a:gd name="T9" fmla="*/ 54 h 1829"/>
                <a:gd name="T10" fmla="*/ 23 w 170"/>
                <a:gd name="T11" fmla="*/ 35 h 1829"/>
                <a:gd name="T12" fmla="*/ 35 w 170"/>
                <a:gd name="T13" fmla="*/ 21 h 1829"/>
                <a:gd name="T14" fmla="*/ 49 w 170"/>
                <a:gd name="T15" fmla="*/ 9 h 1829"/>
                <a:gd name="T16" fmla="*/ 65 w 170"/>
                <a:gd name="T17" fmla="*/ 2 h 1829"/>
                <a:gd name="T18" fmla="*/ 82 w 170"/>
                <a:gd name="T19" fmla="*/ 0 h 1829"/>
                <a:gd name="T20" fmla="*/ 82 w 170"/>
                <a:gd name="T21" fmla="*/ 0 h 1829"/>
                <a:gd name="T22" fmla="*/ 100 w 170"/>
                <a:gd name="T23" fmla="*/ 2 h 1829"/>
                <a:gd name="T24" fmla="*/ 116 w 170"/>
                <a:gd name="T25" fmla="*/ 9 h 1829"/>
                <a:gd name="T26" fmla="*/ 131 w 170"/>
                <a:gd name="T27" fmla="*/ 21 h 1829"/>
                <a:gd name="T28" fmla="*/ 144 w 170"/>
                <a:gd name="T29" fmla="*/ 35 h 1829"/>
                <a:gd name="T30" fmla="*/ 154 w 170"/>
                <a:gd name="T31" fmla="*/ 54 h 1829"/>
                <a:gd name="T32" fmla="*/ 163 w 170"/>
                <a:gd name="T33" fmla="*/ 74 h 1829"/>
                <a:gd name="T34" fmla="*/ 168 w 170"/>
                <a:gd name="T35" fmla="*/ 97 h 1829"/>
                <a:gd name="T36" fmla="*/ 170 w 170"/>
                <a:gd name="T37" fmla="*/ 123 h 1829"/>
                <a:gd name="T38" fmla="*/ 170 w 170"/>
                <a:gd name="T39" fmla="*/ 1829 h 1829"/>
                <a:gd name="T40" fmla="*/ 0 w 170"/>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829">
                  <a:moveTo>
                    <a:pt x="0" y="1829"/>
                  </a:moveTo>
                  <a:lnTo>
                    <a:pt x="0" y="123"/>
                  </a:lnTo>
                  <a:lnTo>
                    <a:pt x="2" y="97"/>
                  </a:lnTo>
                  <a:lnTo>
                    <a:pt x="7" y="74"/>
                  </a:lnTo>
                  <a:lnTo>
                    <a:pt x="14" y="54"/>
                  </a:lnTo>
                  <a:lnTo>
                    <a:pt x="23" y="35"/>
                  </a:lnTo>
                  <a:lnTo>
                    <a:pt x="35" y="21"/>
                  </a:lnTo>
                  <a:lnTo>
                    <a:pt x="49" y="9"/>
                  </a:lnTo>
                  <a:lnTo>
                    <a:pt x="65" y="2"/>
                  </a:lnTo>
                  <a:lnTo>
                    <a:pt x="82" y="0"/>
                  </a:lnTo>
                  <a:lnTo>
                    <a:pt x="82" y="0"/>
                  </a:lnTo>
                  <a:lnTo>
                    <a:pt x="100" y="2"/>
                  </a:lnTo>
                  <a:lnTo>
                    <a:pt x="116" y="9"/>
                  </a:lnTo>
                  <a:lnTo>
                    <a:pt x="131" y="21"/>
                  </a:lnTo>
                  <a:lnTo>
                    <a:pt x="144" y="35"/>
                  </a:lnTo>
                  <a:lnTo>
                    <a:pt x="154" y="54"/>
                  </a:lnTo>
                  <a:lnTo>
                    <a:pt x="163" y="74"/>
                  </a:lnTo>
                  <a:lnTo>
                    <a:pt x="168" y="97"/>
                  </a:lnTo>
                  <a:lnTo>
                    <a:pt x="170" y="123"/>
                  </a:lnTo>
                  <a:lnTo>
                    <a:pt x="170"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3"/>
            <p:cNvSpPr>
              <a:spLocks/>
            </p:cNvSpPr>
            <p:nvPr/>
          </p:nvSpPr>
          <p:spPr bwMode="auto">
            <a:xfrm>
              <a:off x="5019" y="2485"/>
              <a:ext cx="85" cy="1829"/>
            </a:xfrm>
            <a:custGeom>
              <a:avLst/>
              <a:gdLst>
                <a:gd name="T0" fmla="*/ 0 w 171"/>
                <a:gd name="T1" fmla="*/ 1829 h 1829"/>
                <a:gd name="T2" fmla="*/ 0 w 171"/>
                <a:gd name="T3" fmla="*/ 123 h 1829"/>
                <a:gd name="T4" fmla="*/ 1 w 171"/>
                <a:gd name="T5" fmla="*/ 97 h 1829"/>
                <a:gd name="T6" fmla="*/ 7 w 171"/>
                <a:gd name="T7" fmla="*/ 74 h 1829"/>
                <a:gd name="T8" fmla="*/ 14 w 171"/>
                <a:gd name="T9" fmla="*/ 54 h 1829"/>
                <a:gd name="T10" fmla="*/ 24 w 171"/>
                <a:gd name="T11" fmla="*/ 35 h 1829"/>
                <a:gd name="T12" fmla="*/ 36 w 171"/>
                <a:gd name="T13" fmla="*/ 21 h 1829"/>
                <a:gd name="T14" fmla="*/ 50 w 171"/>
                <a:gd name="T15" fmla="*/ 9 h 1829"/>
                <a:gd name="T16" fmla="*/ 66 w 171"/>
                <a:gd name="T17" fmla="*/ 2 h 1829"/>
                <a:gd name="T18" fmla="*/ 82 w 171"/>
                <a:gd name="T19" fmla="*/ 0 h 1829"/>
                <a:gd name="T20" fmla="*/ 82 w 171"/>
                <a:gd name="T21" fmla="*/ 0 h 1829"/>
                <a:gd name="T22" fmla="*/ 99 w 171"/>
                <a:gd name="T23" fmla="*/ 2 h 1829"/>
                <a:gd name="T24" fmla="*/ 115 w 171"/>
                <a:gd name="T25" fmla="*/ 9 h 1829"/>
                <a:gd name="T26" fmla="*/ 131 w 171"/>
                <a:gd name="T27" fmla="*/ 21 h 1829"/>
                <a:gd name="T28" fmla="*/ 145 w 171"/>
                <a:gd name="T29" fmla="*/ 35 h 1829"/>
                <a:gd name="T30" fmla="*/ 155 w 171"/>
                <a:gd name="T31" fmla="*/ 54 h 1829"/>
                <a:gd name="T32" fmla="*/ 164 w 171"/>
                <a:gd name="T33" fmla="*/ 74 h 1829"/>
                <a:gd name="T34" fmla="*/ 169 w 171"/>
                <a:gd name="T35" fmla="*/ 97 h 1829"/>
                <a:gd name="T36" fmla="*/ 171 w 171"/>
                <a:gd name="T37" fmla="*/ 123 h 1829"/>
                <a:gd name="T38" fmla="*/ 171 w 171"/>
                <a:gd name="T39" fmla="*/ 1829 h 1829"/>
                <a:gd name="T40" fmla="*/ 0 w 171"/>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1829">
                  <a:moveTo>
                    <a:pt x="0" y="1829"/>
                  </a:moveTo>
                  <a:lnTo>
                    <a:pt x="0" y="123"/>
                  </a:lnTo>
                  <a:lnTo>
                    <a:pt x="1" y="97"/>
                  </a:lnTo>
                  <a:lnTo>
                    <a:pt x="7" y="74"/>
                  </a:lnTo>
                  <a:lnTo>
                    <a:pt x="14" y="54"/>
                  </a:lnTo>
                  <a:lnTo>
                    <a:pt x="24" y="35"/>
                  </a:lnTo>
                  <a:lnTo>
                    <a:pt x="36" y="21"/>
                  </a:lnTo>
                  <a:lnTo>
                    <a:pt x="50" y="9"/>
                  </a:lnTo>
                  <a:lnTo>
                    <a:pt x="66" y="2"/>
                  </a:lnTo>
                  <a:lnTo>
                    <a:pt x="82" y="0"/>
                  </a:lnTo>
                  <a:lnTo>
                    <a:pt x="82" y="0"/>
                  </a:lnTo>
                  <a:lnTo>
                    <a:pt x="99" y="2"/>
                  </a:lnTo>
                  <a:lnTo>
                    <a:pt x="115" y="9"/>
                  </a:lnTo>
                  <a:lnTo>
                    <a:pt x="131" y="21"/>
                  </a:lnTo>
                  <a:lnTo>
                    <a:pt x="145" y="35"/>
                  </a:lnTo>
                  <a:lnTo>
                    <a:pt x="155" y="54"/>
                  </a:lnTo>
                  <a:lnTo>
                    <a:pt x="164" y="74"/>
                  </a:lnTo>
                  <a:lnTo>
                    <a:pt x="169" y="97"/>
                  </a:lnTo>
                  <a:lnTo>
                    <a:pt x="171" y="123"/>
                  </a:lnTo>
                  <a:lnTo>
                    <a:pt x="171"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4"/>
            <p:cNvSpPr>
              <a:spLocks/>
            </p:cNvSpPr>
            <p:nvPr/>
          </p:nvSpPr>
          <p:spPr bwMode="auto">
            <a:xfrm>
              <a:off x="4849" y="2485"/>
              <a:ext cx="85" cy="1829"/>
            </a:xfrm>
            <a:custGeom>
              <a:avLst/>
              <a:gdLst>
                <a:gd name="T0" fmla="*/ 0 w 169"/>
                <a:gd name="T1" fmla="*/ 1829 h 1829"/>
                <a:gd name="T2" fmla="*/ 0 w 169"/>
                <a:gd name="T3" fmla="*/ 123 h 1829"/>
                <a:gd name="T4" fmla="*/ 2 w 169"/>
                <a:gd name="T5" fmla="*/ 97 h 1829"/>
                <a:gd name="T6" fmla="*/ 7 w 169"/>
                <a:gd name="T7" fmla="*/ 74 h 1829"/>
                <a:gd name="T8" fmla="*/ 14 w 169"/>
                <a:gd name="T9" fmla="*/ 54 h 1829"/>
                <a:gd name="T10" fmla="*/ 23 w 169"/>
                <a:gd name="T11" fmla="*/ 35 h 1829"/>
                <a:gd name="T12" fmla="*/ 35 w 169"/>
                <a:gd name="T13" fmla="*/ 21 h 1829"/>
                <a:gd name="T14" fmla="*/ 49 w 169"/>
                <a:gd name="T15" fmla="*/ 9 h 1829"/>
                <a:gd name="T16" fmla="*/ 64 w 169"/>
                <a:gd name="T17" fmla="*/ 2 h 1829"/>
                <a:gd name="T18" fmla="*/ 82 w 169"/>
                <a:gd name="T19" fmla="*/ 0 h 1829"/>
                <a:gd name="T20" fmla="*/ 82 w 169"/>
                <a:gd name="T21" fmla="*/ 0 h 1829"/>
                <a:gd name="T22" fmla="*/ 99 w 169"/>
                <a:gd name="T23" fmla="*/ 2 h 1829"/>
                <a:gd name="T24" fmla="*/ 115 w 169"/>
                <a:gd name="T25" fmla="*/ 9 h 1829"/>
                <a:gd name="T26" fmla="*/ 129 w 169"/>
                <a:gd name="T27" fmla="*/ 21 h 1829"/>
                <a:gd name="T28" fmla="*/ 143 w 169"/>
                <a:gd name="T29" fmla="*/ 35 h 1829"/>
                <a:gd name="T30" fmla="*/ 154 w 169"/>
                <a:gd name="T31" fmla="*/ 54 h 1829"/>
                <a:gd name="T32" fmla="*/ 162 w 169"/>
                <a:gd name="T33" fmla="*/ 74 h 1829"/>
                <a:gd name="T34" fmla="*/ 168 w 169"/>
                <a:gd name="T35" fmla="*/ 97 h 1829"/>
                <a:gd name="T36" fmla="*/ 169 w 169"/>
                <a:gd name="T37" fmla="*/ 123 h 1829"/>
                <a:gd name="T38" fmla="*/ 169 w 169"/>
                <a:gd name="T39" fmla="*/ 1829 h 1829"/>
                <a:gd name="T40" fmla="*/ 0 w 169"/>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829">
                  <a:moveTo>
                    <a:pt x="0" y="1829"/>
                  </a:moveTo>
                  <a:lnTo>
                    <a:pt x="0" y="123"/>
                  </a:lnTo>
                  <a:lnTo>
                    <a:pt x="2" y="97"/>
                  </a:lnTo>
                  <a:lnTo>
                    <a:pt x="7" y="74"/>
                  </a:lnTo>
                  <a:lnTo>
                    <a:pt x="14" y="54"/>
                  </a:lnTo>
                  <a:lnTo>
                    <a:pt x="23" y="35"/>
                  </a:lnTo>
                  <a:lnTo>
                    <a:pt x="35" y="21"/>
                  </a:lnTo>
                  <a:lnTo>
                    <a:pt x="49" y="9"/>
                  </a:lnTo>
                  <a:lnTo>
                    <a:pt x="64" y="2"/>
                  </a:lnTo>
                  <a:lnTo>
                    <a:pt x="82" y="0"/>
                  </a:lnTo>
                  <a:lnTo>
                    <a:pt x="82" y="0"/>
                  </a:lnTo>
                  <a:lnTo>
                    <a:pt x="99" y="2"/>
                  </a:lnTo>
                  <a:lnTo>
                    <a:pt x="115" y="9"/>
                  </a:lnTo>
                  <a:lnTo>
                    <a:pt x="129" y="21"/>
                  </a:lnTo>
                  <a:lnTo>
                    <a:pt x="143" y="35"/>
                  </a:lnTo>
                  <a:lnTo>
                    <a:pt x="154" y="54"/>
                  </a:lnTo>
                  <a:lnTo>
                    <a:pt x="162" y="74"/>
                  </a:lnTo>
                  <a:lnTo>
                    <a:pt x="168" y="97"/>
                  </a:lnTo>
                  <a:lnTo>
                    <a:pt x="169" y="123"/>
                  </a:lnTo>
                  <a:lnTo>
                    <a:pt x="169"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5"/>
            <p:cNvSpPr>
              <a:spLocks/>
            </p:cNvSpPr>
            <p:nvPr/>
          </p:nvSpPr>
          <p:spPr bwMode="auto">
            <a:xfrm>
              <a:off x="4679" y="2485"/>
              <a:ext cx="85" cy="1829"/>
            </a:xfrm>
            <a:custGeom>
              <a:avLst/>
              <a:gdLst>
                <a:gd name="T0" fmla="*/ 0 w 170"/>
                <a:gd name="T1" fmla="*/ 1829 h 1829"/>
                <a:gd name="T2" fmla="*/ 0 w 170"/>
                <a:gd name="T3" fmla="*/ 123 h 1829"/>
                <a:gd name="T4" fmla="*/ 2 w 170"/>
                <a:gd name="T5" fmla="*/ 97 h 1829"/>
                <a:gd name="T6" fmla="*/ 7 w 170"/>
                <a:gd name="T7" fmla="*/ 74 h 1829"/>
                <a:gd name="T8" fmla="*/ 14 w 170"/>
                <a:gd name="T9" fmla="*/ 54 h 1829"/>
                <a:gd name="T10" fmla="*/ 25 w 170"/>
                <a:gd name="T11" fmla="*/ 35 h 1829"/>
                <a:gd name="T12" fmla="*/ 37 w 170"/>
                <a:gd name="T13" fmla="*/ 21 h 1829"/>
                <a:gd name="T14" fmla="*/ 51 w 170"/>
                <a:gd name="T15" fmla="*/ 9 h 1829"/>
                <a:gd name="T16" fmla="*/ 67 w 170"/>
                <a:gd name="T17" fmla="*/ 2 h 1829"/>
                <a:gd name="T18" fmla="*/ 82 w 170"/>
                <a:gd name="T19" fmla="*/ 0 h 1829"/>
                <a:gd name="T20" fmla="*/ 82 w 170"/>
                <a:gd name="T21" fmla="*/ 0 h 1829"/>
                <a:gd name="T22" fmla="*/ 100 w 170"/>
                <a:gd name="T23" fmla="*/ 2 h 1829"/>
                <a:gd name="T24" fmla="*/ 116 w 170"/>
                <a:gd name="T25" fmla="*/ 9 h 1829"/>
                <a:gd name="T26" fmla="*/ 131 w 170"/>
                <a:gd name="T27" fmla="*/ 21 h 1829"/>
                <a:gd name="T28" fmla="*/ 143 w 170"/>
                <a:gd name="T29" fmla="*/ 35 h 1829"/>
                <a:gd name="T30" fmla="*/ 154 w 170"/>
                <a:gd name="T31" fmla="*/ 54 h 1829"/>
                <a:gd name="T32" fmla="*/ 163 w 170"/>
                <a:gd name="T33" fmla="*/ 74 h 1829"/>
                <a:gd name="T34" fmla="*/ 168 w 170"/>
                <a:gd name="T35" fmla="*/ 97 h 1829"/>
                <a:gd name="T36" fmla="*/ 170 w 170"/>
                <a:gd name="T37" fmla="*/ 123 h 1829"/>
                <a:gd name="T38" fmla="*/ 170 w 170"/>
                <a:gd name="T39" fmla="*/ 1829 h 1829"/>
                <a:gd name="T40" fmla="*/ 0 w 170"/>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829">
                  <a:moveTo>
                    <a:pt x="0" y="1829"/>
                  </a:moveTo>
                  <a:lnTo>
                    <a:pt x="0" y="123"/>
                  </a:lnTo>
                  <a:lnTo>
                    <a:pt x="2" y="97"/>
                  </a:lnTo>
                  <a:lnTo>
                    <a:pt x="7" y="74"/>
                  </a:lnTo>
                  <a:lnTo>
                    <a:pt x="14" y="54"/>
                  </a:lnTo>
                  <a:lnTo>
                    <a:pt x="25" y="35"/>
                  </a:lnTo>
                  <a:lnTo>
                    <a:pt x="37" y="21"/>
                  </a:lnTo>
                  <a:lnTo>
                    <a:pt x="51" y="9"/>
                  </a:lnTo>
                  <a:lnTo>
                    <a:pt x="67" y="2"/>
                  </a:lnTo>
                  <a:lnTo>
                    <a:pt x="82" y="0"/>
                  </a:lnTo>
                  <a:lnTo>
                    <a:pt x="82" y="0"/>
                  </a:lnTo>
                  <a:lnTo>
                    <a:pt x="100" y="2"/>
                  </a:lnTo>
                  <a:lnTo>
                    <a:pt x="116" y="9"/>
                  </a:lnTo>
                  <a:lnTo>
                    <a:pt x="131" y="21"/>
                  </a:lnTo>
                  <a:lnTo>
                    <a:pt x="143" y="35"/>
                  </a:lnTo>
                  <a:lnTo>
                    <a:pt x="154" y="54"/>
                  </a:lnTo>
                  <a:lnTo>
                    <a:pt x="163" y="74"/>
                  </a:lnTo>
                  <a:lnTo>
                    <a:pt x="168" y="97"/>
                  </a:lnTo>
                  <a:lnTo>
                    <a:pt x="170" y="123"/>
                  </a:lnTo>
                  <a:lnTo>
                    <a:pt x="170"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36"/>
            <p:cNvSpPr>
              <a:spLocks noChangeArrowheads="1"/>
            </p:cNvSpPr>
            <p:nvPr/>
          </p:nvSpPr>
          <p:spPr bwMode="auto">
            <a:xfrm>
              <a:off x="4356" y="1186"/>
              <a:ext cx="1234" cy="293"/>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7"/>
            <p:cNvSpPr>
              <a:spLocks/>
            </p:cNvSpPr>
            <p:nvPr/>
          </p:nvSpPr>
          <p:spPr bwMode="auto">
            <a:xfrm>
              <a:off x="4377" y="1588"/>
              <a:ext cx="1193" cy="298"/>
            </a:xfrm>
            <a:custGeom>
              <a:avLst/>
              <a:gdLst>
                <a:gd name="T0" fmla="*/ 2386 w 2386"/>
                <a:gd name="T1" fmla="*/ 0 h 298"/>
                <a:gd name="T2" fmla="*/ 0 w 2386"/>
                <a:gd name="T3" fmla="*/ 0 h 298"/>
                <a:gd name="T4" fmla="*/ 409 w 2386"/>
                <a:gd name="T5" fmla="*/ 298 h 298"/>
                <a:gd name="T6" fmla="*/ 1991 w 2386"/>
                <a:gd name="T7" fmla="*/ 298 h 298"/>
                <a:gd name="T8" fmla="*/ 2386 w 2386"/>
                <a:gd name="T9" fmla="*/ 0 h 298"/>
              </a:gdLst>
              <a:ahLst/>
              <a:cxnLst>
                <a:cxn ang="0">
                  <a:pos x="T0" y="T1"/>
                </a:cxn>
                <a:cxn ang="0">
                  <a:pos x="T2" y="T3"/>
                </a:cxn>
                <a:cxn ang="0">
                  <a:pos x="T4" y="T5"/>
                </a:cxn>
                <a:cxn ang="0">
                  <a:pos x="T6" y="T7"/>
                </a:cxn>
                <a:cxn ang="0">
                  <a:pos x="T8" y="T9"/>
                </a:cxn>
              </a:cxnLst>
              <a:rect l="0" t="0" r="r" b="b"/>
              <a:pathLst>
                <a:path w="2386" h="298">
                  <a:moveTo>
                    <a:pt x="2386" y="0"/>
                  </a:moveTo>
                  <a:lnTo>
                    <a:pt x="0" y="0"/>
                  </a:lnTo>
                  <a:lnTo>
                    <a:pt x="409" y="298"/>
                  </a:lnTo>
                  <a:lnTo>
                    <a:pt x="1991" y="298"/>
                  </a:lnTo>
                  <a:lnTo>
                    <a:pt x="2386"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8" name="TextBox 47"/>
          <p:cNvSpPr txBox="1"/>
          <p:nvPr/>
        </p:nvSpPr>
        <p:spPr>
          <a:xfrm>
            <a:off x="-76200" y="2067580"/>
            <a:ext cx="2281755"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WORKSITES</a:t>
            </a:r>
            <a:endParaRPr lang="en-US" sz="2800" b="1" dirty="0">
              <a:latin typeface="Calibri" pitchFamily="34" charset="0"/>
              <a:cs typeface="Calibri" pitchFamily="34" charset="0"/>
            </a:endParaRPr>
          </a:p>
        </p:txBody>
      </p:sp>
      <p:sp>
        <p:nvSpPr>
          <p:cNvPr id="49" name="TextBox 48"/>
          <p:cNvSpPr txBox="1"/>
          <p:nvPr/>
        </p:nvSpPr>
        <p:spPr>
          <a:xfrm>
            <a:off x="5486400" y="2057400"/>
            <a:ext cx="1958657"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PHONES</a:t>
            </a:r>
            <a:endParaRPr lang="en-US" sz="2800" b="1" dirty="0">
              <a:latin typeface="Calibri" pitchFamily="34" charset="0"/>
              <a:cs typeface="Calibri" pitchFamily="34" charset="0"/>
            </a:endParaRPr>
          </a:p>
        </p:txBody>
      </p:sp>
      <p:sp>
        <p:nvSpPr>
          <p:cNvPr id="51" name="TextBox 50"/>
          <p:cNvSpPr txBox="1"/>
          <p:nvPr/>
        </p:nvSpPr>
        <p:spPr>
          <a:xfrm>
            <a:off x="1905000" y="2067580"/>
            <a:ext cx="1958657"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WALKS</a:t>
            </a:r>
            <a:endParaRPr lang="en-US" sz="2800" b="1" dirty="0">
              <a:latin typeface="Calibri" pitchFamily="34" charset="0"/>
              <a:cs typeface="Calibri" pitchFamily="34" charset="0"/>
            </a:endParaRPr>
          </a:p>
        </p:txBody>
      </p:sp>
      <p:sp>
        <p:nvSpPr>
          <p:cNvPr id="52" name="TextBox 51"/>
          <p:cNvSpPr txBox="1"/>
          <p:nvPr/>
        </p:nvSpPr>
        <p:spPr>
          <a:xfrm>
            <a:off x="7145867" y="2057400"/>
            <a:ext cx="1981200"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MAIL</a:t>
            </a:r>
            <a:endParaRPr lang="en-US" sz="2800" b="1" dirty="0">
              <a:latin typeface="Calibri" pitchFamily="34" charset="0"/>
              <a:cs typeface="Calibri" pitchFamily="34" charset="0"/>
            </a:endParaRPr>
          </a:p>
        </p:txBody>
      </p:sp>
      <p:sp>
        <p:nvSpPr>
          <p:cNvPr id="53" name="TextBox 52"/>
          <p:cNvSpPr txBox="1"/>
          <p:nvPr/>
        </p:nvSpPr>
        <p:spPr>
          <a:xfrm>
            <a:off x="1219200" y="754559"/>
            <a:ext cx="6858000" cy="769441"/>
          </a:xfrm>
          <a:prstGeom prst="rect">
            <a:avLst/>
          </a:prstGeom>
          <a:noFill/>
        </p:spPr>
        <p:txBody>
          <a:bodyPr wrap="square" rtlCol="0">
            <a:spAutoFit/>
          </a:bodyPr>
          <a:lstStyle/>
          <a:p>
            <a:pPr algn="ctr"/>
            <a:r>
              <a:rPr lang="en-US" sz="4400" b="1" dirty="0" smtClean="0">
                <a:solidFill>
                  <a:schemeClr val="bg1"/>
                </a:solidFill>
                <a:latin typeface="Calibri" pitchFamily="34" charset="0"/>
              </a:rPr>
              <a:t>PILLARS OF A CAMPAIGN</a:t>
            </a:r>
            <a:endParaRPr lang="en-US" sz="4400" b="1" dirty="0">
              <a:solidFill>
                <a:schemeClr val="bg1"/>
              </a:solidFill>
              <a:latin typeface="Calibri" pitchFamily="34" charset="0"/>
            </a:endParaRPr>
          </a:p>
        </p:txBody>
      </p:sp>
      <p:grpSp>
        <p:nvGrpSpPr>
          <p:cNvPr id="54" name="Group 16"/>
          <p:cNvGrpSpPr>
            <a:grpSpLocks noChangeAspect="1"/>
          </p:cNvGrpSpPr>
          <p:nvPr/>
        </p:nvGrpSpPr>
        <p:grpSpPr bwMode="auto">
          <a:xfrm>
            <a:off x="3886200" y="2590800"/>
            <a:ext cx="1617939" cy="2438400"/>
            <a:chOff x="2969" y="1192"/>
            <a:chExt cx="1234" cy="3128"/>
          </a:xfrm>
        </p:grpSpPr>
        <p:sp>
          <p:nvSpPr>
            <p:cNvPr id="55" name="AutoShape 15"/>
            <p:cNvSpPr>
              <a:spLocks noChangeAspect="1" noChangeArrowheads="1" noTextEdit="1"/>
            </p:cNvSpPr>
            <p:nvPr/>
          </p:nvSpPr>
          <p:spPr bwMode="auto">
            <a:xfrm>
              <a:off x="2969" y="1192"/>
              <a:ext cx="1234" cy="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5"/>
            <p:cNvSpPr>
              <a:spLocks/>
            </p:cNvSpPr>
            <p:nvPr/>
          </p:nvSpPr>
          <p:spPr bwMode="auto">
            <a:xfrm>
              <a:off x="2969" y="1422"/>
              <a:ext cx="1234" cy="996"/>
            </a:xfrm>
            <a:custGeom>
              <a:avLst/>
              <a:gdLst>
                <a:gd name="T0" fmla="*/ 28 w 2468"/>
                <a:gd name="T1" fmla="*/ 0 h 996"/>
                <a:gd name="T2" fmla="*/ 0 w 2468"/>
                <a:gd name="T3" fmla="*/ 63 h 996"/>
                <a:gd name="T4" fmla="*/ 42 w 2468"/>
                <a:gd name="T5" fmla="*/ 172 h 996"/>
                <a:gd name="T6" fmla="*/ 119 w 2468"/>
                <a:gd name="T7" fmla="*/ 184 h 996"/>
                <a:gd name="T8" fmla="*/ 468 w 2468"/>
                <a:gd name="T9" fmla="*/ 418 h 996"/>
                <a:gd name="T10" fmla="*/ 451 w 2468"/>
                <a:gd name="T11" fmla="*/ 470 h 996"/>
                <a:gd name="T12" fmla="*/ 451 w 2468"/>
                <a:gd name="T13" fmla="*/ 558 h 996"/>
                <a:gd name="T14" fmla="*/ 487 w 2468"/>
                <a:gd name="T15" fmla="*/ 600 h 996"/>
                <a:gd name="T16" fmla="*/ 498 w 2468"/>
                <a:gd name="T17" fmla="*/ 752 h 996"/>
                <a:gd name="T18" fmla="*/ 451 w 2468"/>
                <a:gd name="T19" fmla="*/ 801 h 996"/>
                <a:gd name="T20" fmla="*/ 447 w 2468"/>
                <a:gd name="T21" fmla="*/ 899 h 996"/>
                <a:gd name="T22" fmla="*/ 498 w 2468"/>
                <a:gd name="T23" fmla="*/ 965 h 996"/>
                <a:gd name="T24" fmla="*/ 1972 w 2468"/>
                <a:gd name="T25" fmla="*/ 996 h 996"/>
                <a:gd name="T26" fmla="*/ 2040 w 2468"/>
                <a:gd name="T27" fmla="*/ 899 h 996"/>
                <a:gd name="T28" fmla="*/ 2035 w 2468"/>
                <a:gd name="T29" fmla="*/ 801 h 996"/>
                <a:gd name="T30" fmla="*/ 1982 w 2468"/>
                <a:gd name="T31" fmla="*/ 752 h 996"/>
                <a:gd name="T32" fmla="*/ 1982 w 2468"/>
                <a:gd name="T33" fmla="*/ 579 h 996"/>
                <a:gd name="T34" fmla="*/ 2035 w 2468"/>
                <a:gd name="T35" fmla="*/ 558 h 996"/>
                <a:gd name="T36" fmla="*/ 2033 w 2468"/>
                <a:gd name="T37" fmla="*/ 470 h 996"/>
                <a:gd name="T38" fmla="*/ 2026 w 2468"/>
                <a:gd name="T39" fmla="*/ 407 h 996"/>
                <a:gd name="T40" fmla="*/ 2334 w 2468"/>
                <a:gd name="T41" fmla="*/ 210 h 996"/>
                <a:gd name="T42" fmla="*/ 2428 w 2468"/>
                <a:gd name="T43" fmla="*/ 172 h 996"/>
                <a:gd name="T44" fmla="*/ 2468 w 2468"/>
                <a:gd name="T45" fmla="*/ 63 h 996"/>
                <a:gd name="T46" fmla="*/ 2400 w 2468"/>
                <a:gd name="T47" fmla="*/ 28 h 996"/>
                <a:gd name="T48" fmla="*/ 28 w 2468"/>
                <a:gd name="T4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8" h="996">
                  <a:moveTo>
                    <a:pt x="28" y="0"/>
                  </a:moveTo>
                  <a:lnTo>
                    <a:pt x="0" y="63"/>
                  </a:lnTo>
                  <a:lnTo>
                    <a:pt x="42" y="172"/>
                  </a:lnTo>
                  <a:lnTo>
                    <a:pt x="119" y="184"/>
                  </a:lnTo>
                  <a:lnTo>
                    <a:pt x="468" y="418"/>
                  </a:lnTo>
                  <a:lnTo>
                    <a:pt x="451" y="470"/>
                  </a:lnTo>
                  <a:lnTo>
                    <a:pt x="451" y="558"/>
                  </a:lnTo>
                  <a:lnTo>
                    <a:pt x="487" y="600"/>
                  </a:lnTo>
                  <a:lnTo>
                    <a:pt x="498" y="752"/>
                  </a:lnTo>
                  <a:lnTo>
                    <a:pt x="451" y="801"/>
                  </a:lnTo>
                  <a:lnTo>
                    <a:pt x="447" y="899"/>
                  </a:lnTo>
                  <a:lnTo>
                    <a:pt x="498" y="965"/>
                  </a:lnTo>
                  <a:lnTo>
                    <a:pt x="1972" y="996"/>
                  </a:lnTo>
                  <a:lnTo>
                    <a:pt x="2040" y="899"/>
                  </a:lnTo>
                  <a:lnTo>
                    <a:pt x="2035" y="801"/>
                  </a:lnTo>
                  <a:lnTo>
                    <a:pt x="1982" y="752"/>
                  </a:lnTo>
                  <a:lnTo>
                    <a:pt x="1982" y="579"/>
                  </a:lnTo>
                  <a:lnTo>
                    <a:pt x="2035" y="558"/>
                  </a:lnTo>
                  <a:lnTo>
                    <a:pt x="2033" y="470"/>
                  </a:lnTo>
                  <a:lnTo>
                    <a:pt x="2026" y="407"/>
                  </a:lnTo>
                  <a:lnTo>
                    <a:pt x="2334" y="210"/>
                  </a:lnTo>
                  <a:lnTo>
                    <a:pt x="2428" y="172"/>
                  </a:lnTo>
                  <a:lnTo>
                    <a:pt x="2468" y="63"/>
                  </a:lnTo>
                  <a:lnTo>
                    <a:pt x="2400" y="28"/>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56"/>
            <p:cNvSpPr>
              <a:spLocks noChangeArrowheads="1"/>
            </p:cNvSpPr>
            <p:nvPr/>
          </p:nvSpPr>
          <p:spPr bwMode="auto">
            <a:xfrm>
              <a:off x="3194" y="1980"/>
              <a:ext cx="792" cy="24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57"/>
            <p:cNvSpPr>
              <a:spLocks noChangeArrowheads="1"/>
            </p:cNvSpPr>
            <p:nvPr/>
          </p:nvSpPr>
          <p:spPr bwMode="auto">
            <a:xfrm>
              <a:off x="3193" y="2321"/>
              <a:ext cx="796" cy="1994"/>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8"/>
            <p:cNvSpPr>
              <a:spLocks/>
            </p:cNvSpPr>
            <p:nvPr/>
          </p:nvSpPr>
          <p:spPr bwMode="auto">
            <a:xfrm>
              <a:off x="3802" y="2491"/>
              <a:ext cx="85" cy="1829"/>
            </a:xfrm>
            <a:custGeom>
              <a:avLst/>
              <a:gdLst>
                <a:gd name="T0" fmla="*/ 0 w 170"/>
                <a:gd name="T1" fmla="*/ 1829 h 1829"/>
                <a:gd name="T2" fmla="*/ 0 w 170"/>
                <a:gd name="T3" fmla="*/ 123 h 1829"/>
                <a:gd name="T4" fmla="*/ 2 w 170"/>
                <a:gd name="T5" fmla="*/ 97 h 1829"/>
                <a:gd name="T6" fmla="*/ 7 w 170"/>
                <a:gd name="T7" fmla="*/ 74 h 1829"/>
                <a:gd name="T8" fmla="*/ 14 w 170"/>
                <a:gd name="T9" fmla="*/ 54 h 1829"/>
                <a:gd name="T10" fmla="*/ 23 w 170"/>
                <a:gd name="T11" fmla="*/ 35 h 1829"/>
                <a:gd name="T12" fmla="*/ 35 w 170"/>
                <a:gd name="T13" fmla="*/ 21 h 1829"/>
                <a:gd name="T14" fmla="*/ 49 w 170"/>
                <a:gd name="T15" fmla="*/ 9 h 1829"/>
                <a:gd name="T16" fmla="*/ 65 w 170"/>
                <a:gd name="T17" fmla="*/ 2 h 1829"/>
                <a:gd name="T18" fmla="*/ 82 w 170"/>
                <a:gd name="T19" fmla="*/ 0 h 1829"/>
                <a:gd name="T20" fmla="*/ 82 w 170"/>
                <a:gd name="T21" fmla="*/ 0 h 1829"/>
                <a:gd name="T22" fmla="*/ 100 w 170"/>
                <a:gd name="T23" fmla="*/ 2 h 1829"/>
                <a:gd name="T24" fmla="*/ 116 w 170"/>
                <a:gd name="T25" fmla="*/ 9 h 1829"/>
                <a:gd name="T26" fmla="*/ 131 w 170"/>
                <a:gd name="T27" fmla="*/ 21 h 1829"/>
                <a:gd name="T28" fmla="*/ 144 w 170"/>
                <a:gd name="T29" fmla="*/ 35 h 1829"/>
                <a:gd name="T30" fmla="*/ 154 w 170"/>
                <a:gd name="T31" fmla="*/ 54 h 1829"/>
                <a:gd name="T32" fmla="*/ 163 w 170"/>
                <a:gd name="T33" fmla="*/ 74 h 1829"/>
                <a:gd name="T34" fmla="*/ 168 w 170"/>
                <a:gd name="T35" fmla="*/ 97 h 1829"/>
                <a:gd name="T36" fmla="*/ 170 w 170"/>
                <a:gd name="T37" fmla="*/ 123 h 1829"/>
                <a:gd name="T38" fmla="*/ 170 w 170"/>
                <a:gd name="T39" fmla="*/ 1829 h 1829"/>
                <a:gd name="T40" fmla="*/ 0 w 170"/>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829">
                  <a:moveTo>
                    <a:pt x="0" y="1829"/>
                  </a:moveTo>
                  <a:lnTo>
                    <a:pt x="0" y="123"/>
                  </a:lnTo>
                  <a:lnTo>
                    <a:pt x="2" y="97"/>
                  </a:lnTo>
                  <a:lnTo>
                    <a:pt x="7" y="74"/>
                  </a:lnTo>
                  <a:lnTo>
                    <a:pt x="14" y="54"/>
                  </a:lnTo>
                  <a:lnTo>
                    <a:pt x="23" y="35"/>
                  </a:lnTo>
                  <a:lnTo>
                    <a:pt x="35" y="21"/>
                  </a:lnTo>
                  <a:lnTo>
                    <a:pt x="49" y="9"/>
                  </a:lnTo>
                  <a:lnTo>
                    <a:pt x="65" y="2"/>
                  </a:lnTo>
                  <a:lnTo>
                    <a:pt x="82" y="0"/>
                  </a:lnTo>
                  <a:lnTo>
                    <a:pt x="82" y="0"/>
                  </a:lnTo>
                  <a:lnTo>
                    <a:pt x="100" y="2"/>
                  </a:lnTo>
                  <a:lnTo>
                    <a:pt x="116" y="9"/>
                  </a:lnTo>
                  <a:lnTo>
                    <a:pt x="131" y="21"/>
                  </a:lnTo>
                  <a:lnTo>
                    <a:pt x="144" y="35"/>
                  </a:lnTo>
                  <a:lnTo>
                    <a:pt x="154" y="54"/>
                  </a:lnTo>
                  <a:lnTo>
                    <a:pt x="163" y="74"/>
                  </a:lnTo>
                  <a:lnTo>
                    <a:pt x="168" y="97"/>
                  </a:lnTo>
                  <a:lnTo>
                    <a:pt x="170" y="123"/>
                  </a:lnTo>
                  <a:lnTo>
                    <a:pt x="170"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9"/>
            <p:cNvSpPr>
              <a:spLocks/>
            </p:cNvSpPr>
            <p:nvPr/>
          </p:nvSpPr>
          <p:spPr bwMode="auto">
            <a:xfrm>
              <a:off x="3632" y="2491"/>
              <a:ext cx="85" cy="1829"/>
            </a:xfrm>
            <a:custGeom>
              <a:avLst/>
              <a:gdLst>
                <a:gd name="T0" fmla="*/ 0 w 171"/>
                <a:gd name="T1" fmla="*/ 1829 h 1829"/>
                <a:gd name="T2" fmla="*/ 0 w 171"/>
                <a:gd name="T3" fmla="*/ 123 h 1829"/>
                <a:gd name="T4" fmla="*/ 1 w 171"/>
                <a:gd name="T5" fmla="*/ 97 h 1829"/>
                <a:gd name="T6" fmla="*/ 7 w 171"/>
                <a:gd name="T7" fmla="*/ 74 h 1829"/>
                <a:gd name="T8" fmla="*/ 14 w 171"/>
                <a:gd name="T9" fmla="*/ 54 h 1829"/>
                <a:gd name="T10" fmla="*/ 24 w 171"/>
                <a:gd name="T11" fmla="*/ 35 h 1829"/>
                <a:gd name="T12" fmla="*/ 36 w 171"/>
                <a:gd name="T13" fmla="*/ 21 h 1829"/>
                <a:gd name="T14" fmla="*/ 50 w 171"/>
                <a:gd name="T15" fmla="*/ 9 h 1829"/>
                <a:gd name="T16" fmla="*/ 66 w 171"/>
                <a:gd name="T17" fmla="*/ 2 h 1829"/>
                <a:gd name="T18" fmla="*/ 82 w 171"/>
                <a:gd name="T19" fmla="*/ 0 h 1829"/>
                <a:gd name="T20" fmla="*/ 82 w 171"/>
                <a:gd name="T21" fmla="*/ 0 h 1829"/>
                <a:gd name="T22" fmla="*/ 99 w 171"/>
                <a:gd name="T23" fmla="*/ 2 h 1829"/>
                <a:gd name="T24" fmla="*/ 115 w 171"/>
                <a:gd name="T25" fmla="*/ 9 h 1829"/>
                <a:gd name="T26" fmla="*/ 131 w 171"/>
                <a:gd name="T27" fmla="*/ 21 h 1829"/>
                <a:gd name="T28" fmla="*/ 145 w 171"/>
                <a:gd name="T29" fmla="*/ 35 h 1829"/>
                <a:gd name="T30" fmla="*/ 155 w 171"/>
                <a:gd name="T31" fmla="*/ 54 h 1829"/>
                <a:gd name="T32" fmla="*/ 164 w 171"/>
                <a:gd name="T33" fmla="*/ 74 h 1829"/>
                <a:gd name="T34" fmla="*/ 169 w 171"/>
                <a:gd name="T35" fmla="*/ 97 h 1829"/>
                <a:gd name="T36" fmla="*/ 171 w 171"/>
                <a:gd name="T37" fmla="*/ 123 h 1829"/>
                <a:gd name="T38" fmla="*/ 171 w 171"/>
                <a:gd name="T39" fmla="*/ 1829 h 1829"/>
                <a:gd name="T40" fmla="*/ 0 w 171"/>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1829">
                  <a:moveTo>
                    <a:pt x="0" y="1829"/>
                  </a:moveTo>
                  <a:lnTo>
                    <a:pt x="0" y="123"/>
                  </a:lnTo>
                  <a:lnTo>
                    <a:pt x="1" y="97"/>
                  </a:lnTo>
                  <a:lnTo>
                    <a:pt x="7" y="74"/>
                  </a:lnTo>
                  <a:lnTo>
                    <a:pt x="14" y="54"/>
                  </a:lnTo>
                  <a:lnTo>
                    <a:pt x="24" y="35"/>
                  </a:lnTo>
                  <a:lnTo>
                    <a:pt x="36" y="21"/>
                  </a:lnTo>
                  <a:lnTo>
                    <a:pt x="50" y="9"/>
                  </a:lnTo>
                  <a:lnTo>
                    <a:pt x="66" y="2"/>
                  </a:lnTo>
                  <a:lnTo>
                    <a:pt x="82" y="0"/>
                  </a:lnTo>
                  <a:lnTo>
                    <a:pt x="82" y="0"/>
                  </a:lnTo>
                  <a:lnTo>
                    <a:pt x="99" y="2"/>
                  </a:lnTo>
                  <a:lnTo>
                    <a:pt x="115" y="9"/>
                  </a:lnTo>
                  <a:lnTo>
                    <a:pt x="131" y="21"/>
                  </a:lnTo>
                  <a:lnTo>
                    <a:pt x="145" y="35"/>
                  </a:lnTo>
                  <a:lnTo>
                    <a:pt x="155" y="54"/>
                  </a:lnTo>
                  <a:lnTo>
                    <a:pt x="164" y="74"/>
                  </a:lnTo>
                  <a:lnTo>
                    <a:pt x="169" y="97"/>
                  </a:lnTo>
                  <a:lnTo>
                    <a:pt x="171" y="123"/>
                  </a:lnTo>
                  <a:lnTo>
                    <a:pt x="171"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0"/>
            <p:cNvSpPr>
              <a:spLocks/>
            </p:cNvSpPr>
            <p:nvPr/>
          </p:nvSpPr>
          <p:spPr bwMode="auto">
            <a:xfrm>
              <a:off x="3462" y="2491"/>
              <a:ext cx="85" cy="1829"/>
            </a:xfrm>
            <a:custGeom>
              <a:avLst/>
              <a:gdLst>
                <a:gd name="T0" fmla="*/ 0 w 169"/>
                <a:gd name="T1" fmla="*/ 1829 h 1829"/>
                <a:gd name="T2" fmla="*/ 0 w 169"/>
                <a:gd name="T3" fmla="*/ 123 h 1829"/>
                <a:gd name="T4" fmla="*/ 2 w 169"/>
                <a:gd name="T5" fmla="*/ 97 h 1829"/>
                <a:gd name="T6" fmla="*/ 7 w 169"/>
                <a:gd name="T7" fmla="*/ 74 h 1829"/>
                <a:gd name="T8" fmla="*/ 14 w 169"/>
                <a:gd name="T9" fmla="*/ 54 h 1829"/>
                <a:gd name="T10" fmla="*/ 23 w 169"/>
                <a:gd name="T11" fmla="*/ 35 h 1829"/>
                <a:gd name="T12" fmla="*/ 35 w 169"/>
                <a:gd name="T13" fmla="*/ 21 h 1829"/>
                <a:gd name="T14" fmla="*/ 49 w 169"/>
                <a:gd name="T15" fmla="*/ 9 h 1829"/>
                <a:gd name="T16" fmla="*/ 64 w 169"/>
                <a:gd name="T17" fmla="*/ 2 h 1829"/>
                <a:gd name="T18" fmla="*/ 82 w 169"/>
                <a:gd name="T19" fmla="*/ 0 h 1829"/>
                <a:gd name="T20" fmla="*/ 82 w 169"/>
                <a:gd name="T21" fmla="*/ 0 h 1829"/>
                <a:gd name="T22" fmla="*/ 99 w 169"/>
                <a:gd name="T23" fmla="*/ 2 h 1829"/>
                <a:gd name="T24" fmla="*/ 115 w 169"/>
                <a:gd name="T25" fmla="*/ 9 h 1829"/>
                <a:gd name="T26" fmla="*/ 129 w 169"/>
                <a:gd name="T27" fmla="*/ 21 h 1829"/>
                <a:gd name="T28" fmla="*/ 143 w 169"/>
                <a:gd name="T29" fmla="*/ 35 h 1829"/>
                <a:gd name="T30" fmla="*/ 154 w 169"/>
                <a:gd name="T31" fmla="*/ 54 h 1829"/>
                <a:gd name="T32" fmla="*/ 162 w 169"/>
                <a:gd name="T33" fmla="*/ 74 h 1829"/>
                <a:gd name="T34" fmla="*/ 168 w 169"/>
                <a:gd name="T35" fmla="*/ 97 h 1829"/>
                <a:gd name="T36" fmla="*/ 169 w 169"/>
                <a:gd name="T37" fmla="*/ 123 h 1829"/>
                <a:gd name="T38" fmla="*/ 169 w 169"/>
                <a:gd name="T39" fmla="*/ 1829 h 1829"/>
                <a:gd name="T40" fmla="*/ 0 w 169"/>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829">
                  <a:moveTo>
                    <a:pt x="0" y="1829"/>
                  </a:moveTo>
                  <a:lnTo>
                    <a:pt x="0" y="123"/>
                  </a:lnTo>
                  <a:lnTo>
                    <a:pt x="2" y="97"/>
                  </a:lnTo>
                  <a:lnTo>
                    <a:pt x="7" y="74"/>
                  </a:lnTo>
                  <a:lnTo>
                    <a:pt x="14" y="54"/>
                  </a:lnTo>
                  <a:lnTo>
                    <a:pt x="23" y="35"/>
                  </a:lnTo>
                  <a:lnTo>
                    <a:pt x="35" y="21"/>
                  </a:lnTo>
                  <a:lnTo>
                    <a:pt x="49" y="9"/>
                  </a:lnTo>
                  <a:lnTo>
                    <a:pt x="64" y="2"/>
                  </a:lnTo>
                  <a:lnTo>
                    <a:pt x="82" y="0"/>
                  </a:lnTo>
                  <a:lnTo>
                    <a:pt x="82" y="0"/>
                  </a:lnTo>
                  <a:lnTo>
                    <a:pt x="99" y="2"/>
                  </a:lnTo>
                  <a:lnTo>
                    <a:pt x="115" y="9"/>
                  </a:lnTo>
                  <a:lnTo>
                    <a:pt x="129" y="21"/>
                  </a:lnTo>
                  <a:lnTo>
                    <a:pt x="143" y="35"/>
                  </a:lnTo>
                  <a:lnTo>
                    <a:pt x="154" y="54"/>
                  </a:lnTo>
                  <a:lnTo>
                    <a:pt x="162" y="74"/>
                  </a:lnTo>
                  <a:lnTo>
                    <a:pt x="168" y="97"/>
                  </a:lnTo>
                  <a:lnTo>
                    <a:pt x="169" y="123"/>
                  </a:lnTo>
                  <a:lnTo>
                    <a:pt x="169"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1"/>
            <p:cNvSpPr>
              <a:spLocks/>
            </p:cNvSpPr>
            <p:nvPr/>
          </p:nvSpPr>
          <p:spPr bwMode="auto">
            <a:xfrm>
              <a:off x="3292" y="2491"/>
              <a:ext cx="85" cy="1829"/>
            </a:xfrm>
            <a:custGeom>
              <a:avLst/>
              <a:gdLst>
                <a:gd name="T0" fmla="*/ 0 w 170"/>
                <a:gd name="T1" fmla="*/ 1829 h 1829"/>
                <a:gd name="T2" fmla="*/ 0 w 170"/>
                <a:gd name="T3" fmla="*/ 123 h 1829"/>
                <a:gd name="T4" fmla="*/ 2 w 170"/>
                <a:gd name="T5" fmla="*/ 97 h 1829"/>
                <a:gd name="T6" fmla="*/ 7 w 170"/>
                <a:gd name="T7" fmla="*/ 74 h 1829"/>
                <a:gd name="T8" fmla="*/ 14 w 170"/>
                <a:gd name="T9" fmla="*/ 54 h 1829"/>
                <a:gd name="T10" fmla="*/ 25 w 170"/>
                <a:gd name="T11" fmla="*/ 35 h 1829"/>
                <a:gd name="T12" fmla="*/ 37 w 170"/>
                <a:gd name="T13" fmla="*/ 21 h 1829"/>
                <a:gd name="T14" fmla="*/ 51 w 170"/>
                <a:gd name="T15" fmla="*/ 9 h 1829"/>
                <a:gd name="T16" fmla="*/ 67 w 170"/>
                <a:gd name="T17" fmla="*/ 2 h 1829"/>
                <a:gd name="T18" fmla="*/ 82 w 170"/>
                <a:gd name="T19" fmla="*/ 0 h 1829"/>
                <a:gd name="T20" fmla="*/ 82 w 170"/>
                <a:gd name="T21" fmla="*/ 0 h 1829"/>
                <a:gd name="T22" fmla="*/ 100 w 170"/>
                <a:gd name="T23" fmla="*/ 2 h 1829"/>
                <a:gd name="T24" fmla="*/ 116 w 170"/>
                <a:gd name="T25" fmla="*/ 9 h 1829"/>
                <a:gd name="T26" fmla="*/ 131 w 170"/>
                <a:gd name="T27" fmla="*/ 21 h 1829"/>
                <a:gd name="T28" fmla="*/ 143 w 170"/>
                <a:gd name="T29" fmla="*/ 35 h 1829"/>
                <a:gd name="T30" fmla="*/ 154 w 170"/>
                <a:gd name="T31" fmla="*/ 54 h 1829"/>
                <a:gd name="T32" fmla="*/ 163 w 170"/>
                <a:gd name="T33" fmla="*/ 74 h 1829"/>
                <a:gd name="T34" fmla="*/ 168 w 170"/>
                <a:gd name="T35" fmla="*/ 97 h 1829"/>
                <a:gd name="T36" fmla="*/ 170 w 170"/>
                <a:gd name="T37" fmla="*/ 123 h 1829"/>
                <a:gd name="T38" fmla="*/ 170 w 170"/>
                <a:gd name="T39" fmla="*/ 1829 h 1829"/>
                <a:gd name="T40" fmla="*/ 0 w 170"/>
                <a:gd name="T41"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829">
                  <a:moveTo>
                    <a:pt x="0" y="1829"/>
                  </a:moveTo>
                  <a:lnTo>
                    <a:pt x="0" y="123"/>
                  </a:lnTo>
                  <a:lnTo>
                    <a:pt x="2" y="97"/>
                  </a:lnTo>
                  <a:lnTo>
                    <a:pt x="7" y="74"/>
                  </a:lnTo>
                  <a:lnTo>
                    <a:pt x="14" y="54"/>
                  </a:lnTo>
                  <a:lnTo>
                    <a:pt x="25" y="35"/>
                  </a:lnTo>
                  <a:lnTo>
                    <a:pt x="37" y="21"/>
                  </a:lnTo>
                  <a:lnTo>
                    <a:pt x="51" y="9"/>
                  </a:lnTo>
                  <a:lnTo>
                    <a:pt x="67" y="2"/>
                  </a:lnTo>
                  <a:lnTo>
                    <a:pt x="82" y="0"/>
                  </a:lnTo>
                  <a:lnTo>
                    <a:pt x="82" y="0"/>
                  </a:lnTo>
                  <a:lnTo>
                    <a:pt x="100" y="2"/>
                  </a:lnTo>
                  <a:lnTo>
                    <a:pt x="116" y="9"/>
                  </a:lnTo>
                  <a:lnTo>
                    <a:pt x="131" y="21"/>
                  </a:lnTo>
                  <a:lnTo>
                    <a:pt x="143" y="35"/>
                  </a:lnTo>
                  <a:lnTo>
                    <a:pt x="154" y="54"/>
                  </a:lnTo>
                  <a:lnTo>
                    <a:pt x="163" y="74"/>
                  </a:lnTo>
                  <a:lnTo>
                    <a:pt x="168" y="97"/>
                  </a:lnTo>
                  <a:lnTo>
                    <a:pt x="170" y="123"/>
                  </a:lnTo>
                  <a:lnTo>
                    <a:pt x="170" y="1829"/>
                  </a:lnTo>
                  <a:lnTo>
                    <a:pt x="0" y="18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2"/>
            <p:cNvSpPr>
              <a:spLocks noChangeArrowheads="1"/>
            </p:cNvSpPr>
            <p:nvPr/>
          </p:nvSpPr>
          <p:spPr bwMode="auto">
            <a:xfrm>
              <a:off x="2969" y="1192"/>
              <a:ext cx="1234" cy="29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3"/>
            <p:cNvSpPr>
              <a:spLocks/>
            </p:cNvSpPr>
            <p:nvPr/>
          </p:nvSpPr>
          <p:spPr bwMode="auto">
            <a:xfrm>
              <a:off x="2990" y="1594"/>
              <a:ext cx="1193" cy="298"/>
            </a:xfrm>
            <a:custGeom>
              <a:avLst/>
              <a:gdLst>
                <a:gd name="T0" fmla="*/ 2386 w 2386"/>
                <a:gd name="T1" fmla="*/ 0 h 298"/>
                <a:gd name="T2" fmla="*/ 0 w 2386"/>
                <a:gd name="T3" fmla="*/ 0 h 298"/>
                <a:gd name="T4" fmla="*/ 409 w 2386"/>
                <a:gd name="T5" fmla="*/ 298 h 298"/>
                <a:gd name="T6" fmla="*/ 1991 w 2386"/>
                <a:gd name="T7" fmla="*/ 298 h 298"/>
                <a:gd name="T8" fmla="*/ 2386 w 2386"/>
                <a:gd name="T9" fmla="*/ 0 h 298"/>
              </a:gdLst>
              <a:ahLst/>
              <a:cxnLst>
                <a:cxn ang="0">
                  <a:pos x="T0" y="T1"/>
                </a:cxn>
                <a:cxn ang="0">
                  <a:pos x="T2" y="T3"/>
                </a:cxn>
                <a:cxn ang="0">
                  <a:pos x="T4" y="T5"/>
                </a:cxn>
                <a:cxn ang="0">
                  <a:pos x="T6" y="T7"/>
                </a:cxn>
                <a:cxn ang="0">
                  <a:pos x="T8" y="T9"/>
                </a:cxn>
              </a:cxnLst>
              <a:rect l="0" t="0" r="r" b="b"/>
              <a:pathLst>
                <a:path w="2386" h="298">
                  <a:moveTo>
                    <a:pt x="2386" y="0"/>
                  </a:moveTo>
                  <a:lnTo>
                    <a:pt x="0" y="0"/>
                  </a:lnTo>
                  <a:lnTo>
                    <a:pt x="409" y="298"/>
                  </a:lnTo>
                  <a:lnTo>
                    <a:pt x="1991" y="298"/>
                  </a:lnTo>
                  <a:lnTo>
                    <a:pt x="2386"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TextBox 64"/>
          <p:cNvSpPr txBox="1"/>
          <p:nvPr/>
        </p:nvSpPr>
        <p:spPr>
          <a:xfrm>
            <a:off x="3680143" y="1676400"/>
            <a:ext cx="1958657" cy="954107"/>
          </a:xfrm>
          <a:prstGeom prst="rect">
            <a:avLst/>
          </a:prstGeom>
          <a:noFill/>
        </p:spPr>
        <p:txBody>
          <a:bodyPr wrap="square" rtlCol="0">
            <a:spAutoFit/>
          </a:bodyPr>
          <a:lstStyle/>
          <a:p>
            <a:pPr algn="ctr"/>
            <a:r>
              <a:rPr lang="en-US" sz="2800" b="1" dirty="0" smtClean="0">
                <a:latin typeface="Calibri" pitchFamily="34" charset="0"/>
                <a:cs typeface="Calibri" pitchFamily="34" charset="0"/>
              </a:rPr>
              <a:t>Social Media</a:t>
            </a:r>
            <a:endParaRPr lang="en-US" sz="2800" b="1" dirty="0">
              <a:latin typeface="Calibri" pitchFamily="34" charset="0"/>
              <a:cs typeface="Calibri" pitchFamily="34" charset="0"/>
            </a:endParaRPr>
          </a:p>
        </p:txBody>
      </p:sp>
      <p:sp>
        <p:nvSpPr>
          <p:cNvPr id="66" name="Bevel 65"/>
          <p:cNvSpPr/>
          <p:nvPr/>
        </p:nvSpPr>
        <p:spPr bwMode="auto">
          <a:xfrm>
            <a:off x="381001" y="5955453"/>
            <a:ext cx="8610599" cy="822960"/>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r>
              <a:rPr lang="en-US" sz="3600" b="1" dirty="0" smtClean="0"/>
              <a:t>Values / Issues</a:t>
            </a:r>
            <a:endParaRPr lang="en-US" sz="3600" b="1" dirty="0"/>
          </a:p>
        </p:txBody>
      </p:sp>
      <p:sp>
        <p:nvSpPr>
          <p:cNvPr id="67" name="Bevel 66"/>
          <p:cNvSpPr/>
          <p:nvPr/>
        </p:nvSpPr>
        <p:spPr bwMode="auto">
          <a:xfrm>
            <a:off x="381000" y="5105400"/>
            <a:ext cx="8610599" cy="822960"/>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r>
              <a:rPr lang="en-US" sz="3600" b="1" dirty="0" smtClean="0"/>
              <a:t>COPE / PAC</a:t>
            </a:r>
            <a:endParaRPr lang="en-US" sz="3600" b="1" dirty="0"/>
          </a:p>
        </p:txBody>
      </p:sp>
    </p:spTree>
    <p:extLst>
      <p:ext uri="{BB962C8B-B14F-4D97-AF65-F5344CB8AC3E}">
        <p14:creationId xmlns:p14="http://schemas.microsoft.com/office/powerpoint/2010/main" val="212168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1" grpId="0"/>
      <p:bldP spid="52"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27 at 6.27.5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 b="-378"/>
          <a:stretch/>
        </p:blipFill>
        <p:spPr>
          <a:xfrm>
            <a:off x="872067" y="1711158"/>
            <a:ext cx="7408333" cy="4665579"/>
          </a:xfrm>
        </p:spPr>
      </p:pic>
      <p:sp>
        <p:nvSpPr>
          <p:cNvPr id="3" name="Title 2"/>
          <p:cNvSpPr>
            <a:spLocks noGrp="1"/>
          </p:cNvSpPr>
          <p:nvPr>
            <p:ph type="title"/>
          </p:nvPr>
        </p:nvSpPr>
        <p:spPr/>
        <p:txBody>
          <a:bodyPr>
            <a:noAutofit/>
          </a:bodyPr>
          <a:lstStyle/>
          <a:p>
            <a:r>
              <a:rPr lang="en-US" b="1" dirty="0" smtClean="0"/>
              <a:t>Right to Work for Less Laws Depress Democratic Vote by 3.5 % </a:t>
            </a:r>
            <a:endParaRPr lang="en-US" b="1" dirty="0"/>
          </a:p>
        </p:txBody>
      </p:sp>
      <p:sp>
        <p:nvSpPr>
          <p:cNvPr id="5" name="TextBox 4"/>
          <p:cNvSpPr txBox="1"/>
          <p:nvPr/>
        </p:nvSpPr>
        <p:spPr>
          <a:xfrm>
            <a:off x="240632" y="6376737"/>
            <a:ext cx="8446168" cy="523220"/>
          </a:xfrm>
          <a:prstGeom prst="rect">
            <a:avLst/>
          </a:prstGeom>
          <a:noFill/>
        </p:spPr>
        <p:txBody>
          <a:bodyPr wrap="square" rtlCol="0">
            <a:spAutoFit/>
          </a:bodyPr>
          <a:lstStyle/>
          <a:p>
            <a:r>
              <a:rPr lang="en-US" sz="1400" dirty="0" smtClean="0"/>
              <a:t>National Bureau of Economic Research Reported in </a:t>
            </a:r>
            <a:r>
              <a:rPr lang="en-US" sz="1400" b="1" dirty="0" smtClean="0"/>
              <a:t>The </a:t>
            </a:r>
            <a:r>
              <a:rPr lang="en-US" sz="1400" b="1" dirty="0"/>
              <a:t>Nation </a:t>
            </a:r>
            <a:endParaRPr lang="en-US" sz="1400" b="1" dirty="0" smtClean="0"/>
          </a:p>
          <a:p>
            <a:r>
              <a:rPr lang="en-US" sz="1400" dirty="0" smtClean="0"/>
              <a:t>https</a:t>
            </a:r>
            <a:r>
              <a:rPr lang="en-US" sz="1400" dirty="0"/>
              <a:t>://</a:t>
            </a:r>
            <a:r>
              <a:rPr lang="en-US" sz="1400" dirty="0" err="1"/>
              <a:t>www.thenation.com</a:t>
            </a:r>
            <a:r>
              <a:rPr lang="en-US" sz="1400" dirty="0"/>
              <a:t>/article/right-to-work-laws-are-killing-democrats-at-the-ballot-box/</a:t>
            </a:r>
          </a:p>
        </p:txBody>
      </p:sp>
    </p:spTree>
    <p:extLst>
      <p:ext uri="{BB962C8B-B14F-4D97-AF65-F5344CB8AC3E}">
        <p14:creationId xmlns:p14="http://schemas.microsoft.com/office/powerpoint/2010/main" val="543397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600" b="1" dirty="0"/>
              <a:t>As AFT, a stalwart advocate for progressive ideals, we must </a:t>
            </a:r>
            <a:r>
              <a:rPr lang="en-US" sz="3600" b="1" u="sng" dirty="0"/>
              <a:t>fight</a:t>
            </a:r>
            <a:r>
              <a:rPr lang="en-US" sz="3600" b="1" dirty="0"/>
              <a:t>:</a:t>
            </a:r>
          </a:p>
        </p:txBody>
      </p:sp>
      <p:sp>
        <p:nvSpPr>
          <p:cNvPr id="3" name="Content Placeholder 2"/>
          <p:cNvSpPr>
            <a:spLocks noGrp="1"/>
          </p:cNvSpPr>
          <p:nvPr>
            <p:ph idx="1"/>
          </p:nvPr>
        </p:nvSpPr>
        <p:spPr>
          <a:xfrm>
            <a:off x="761628" y="2031784"/>
            <a:ext cx="7925172" cy="4638728"/>
          </a:xfrm>
        </p:spPr>
        <p:txBody>
          <a:bodyPr>
            <a:normAutofit lnSpcReduction="10000"/>
          </a:bodyPr>
          <a:lstStyle/>
          <a:p>
            <a:pPr lvl="0"/>
            <a:r>
              <a:rPr lang="en-US" sz="2600" dirty="0" smtClean="0"/>
              <a:t>To </a:t>
            </a:r>
            <a:r>
              <a:rPr lang="en-US" sz="2600" b="1" dirty="0" smtClean="0"/>
              <a:t>create great neighborhood public schools</a:t>
            </a:r>
            <a:r>
              <a:rPr lang="en-US" sz="2600" dirty="0" smtClean="0"/>
              <a:t> for every student, in every neighborhood and for high-quality affordable public higher education;  </a:t>
            </a:r>
          </a:p>
          <a:p>
            <a:pPr lvl="0"/>
            <a:r>
              <a:rPr lang="en-US" sz="2600" dirty="0" smtClean="0"/>
              <a:t>For</a:t>
            </a:r>
            <a:r>
              <a:rPr lang="en-US" sz="2600" b="1" dirty="0" smtClean="0"/>
              <a:t> economic opportunity for every American and the opportunity to advance by joining a union</a:t>
            </a:r>
            <a:r>
              <a:rPr lang="en-US" sz="2600" dirty="0" smtClean="0"/>
              <a:t>;</a:t>
            </a:r>
          </a:p>
          <a:p>
            <a:pPr lvl="0"/>
            <a:r>
              <a:rPr lang="en-US" sz="2600" dirty="0" smtClean="0"/>
              <a:t>For affordable, </a:t>
            </a:r>
            <a:r>
              <a:rPr lang="en-US" sz="2600" b="1" dirty="0" smtClean="0"/>
              <a:t>high-quality healthcare for every American</a:t>
            </a:r>
            <a:r>
              <a:rPr lang="en-US" sz="2600" dirty="0" smtClean="0"/>
              <a:t>;</a:t>
            </a:r>
          </a:p>
          <a:p>
            <a:pPr lvl="0"/>
            <a:r>
              <a:rPr lang="en-US" sz="2600" dirty="0" smtClean="0"/>
              <a:t>To uphold and defend </a:t>
            </a:r>
            <a:r>
              <a:rPr lang="en-US" sz="2600" b="1" dirty="0" smtClean="0"/>
              <a:t>democracy, pluralism and voting rights; </a:t>
            </a:r>
            <a:r>
              <a:rPr lang="en-US" sz="2600" dirty="0" smtClean="0"/>
              <a:t>and</a:t>
            </a:r>
          </a:p>
          <a:p>
            <a:pPr lvl="0"/>
            <a:r>
              <a:rPr lang="en-US" sz="2600" dirty="0" smtClean="0"/>
              <a:t>Against</a:t>
            </a:r>
            <a:r>
              <a:rPr lang="en-US" sz="2600" b="1" dirty="0" smtClean="0"/>
              <a:t> discrimination, hatred and bigotry, </a:t>
            </a:r>
            <a:r>
              <a:rPr lang="en-US" sz="2600" dirty="0" smtClean="0"/>
              <a:t>so we can create a more fair and just society for all.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6</a:t>
            </a:fld>
            <a:endParaRPr lang="en-US" dirty="0"/>
          </a:p>
        </p:txBody>
      </p:sp>
    </p:spTree>
    <p:extLst>
      <p:ext uri="{BB962C8B-B14F-4D97-AF65-F5344CB8AC3E}">
        <p14:creationId xmlns:p14="http://schemas.microsoft.com/office/powerpoint/2010/main" val="8946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Building Long Term Power</a:t>
            </a:r>
            <a:endParaRPr lang="en-US" b="1" dirty="0"/>
          </a:p>
        </p:txBody>
      </p:sp>
      <p:sp>
        <p:nvSpPr>
          <p:cNvPr id="3" name="Content Placeholder 2"/>
          <p:cNvSpPr>
            <a:spLocks noGrp="1"/>
          </p:cNvSpPr>
          <p:nvPr>
            <p:ph idx="1"/>
          </p:nvPr>
        </p:nvSpPr>
        <p:spPr>
          <a:xfrm>
            <a:off x="457200" y="1980442"/>
            <a:ext cx="8229600" cy="4453977"/>
          </a:xfrm>
        </p:spPr>
        <p:txBody>
          <a:bodyPr>
            <a:normAutofit lnSpcReduction="10000"/>
          </a:bodyPr>
          <a:lstStyle/>
          <a:p>
            <a:pPr lvl="0"/>
            <a:r>
              <a:rPr lang="en-US" sz="2600" dirty="0" smtClean="0"/>
              <a:t>We </a:t>
            </a:r>
            <a:r>
              <a:rPr lang="en-US" sz="2600" dirty="0"/>
              <a:t>must find a </a:t>
            </a:r>
            <a:r>
              <a:rPr lang="en-US" sz="2600" dirty="0" smtClean="0"/>
              <a:t>ways </a:t>
            </a:r>
            <a:r>
              <a:rPr lang="en-US" sz="2600" dirty="0"/>
              <a:t>to rebuild trust, build power for working people, and </a:t>
            </a:r>
            <a:r>
              <a:rPr lang="en-US" sz="2600" b="1" dirty="0"/>
              <a:t>win elections in 2017, 2018, and 2020 and beyond.  </a:t>
            </a:r>
            <a:endParaRPr lang="en-US" sz="2600" dirty="0"/>
          </a:p>
          <a:p>
            <a:pPr lvl="0"/>
            <a:r>
              <a:rPr lang="en-US" sz="2600" dirty="0"/>
              <a:t>We need to build campaigns from the ground up. This includes bringing as many stakeholders together as possible, as early as possible, to determine strategy and tactics.</a:t>
            </a:r>
          </a:p>
          <a:p>
            <a:pPr lvl="0"/>
            <a:r>
              <a:rPr lang="en-US" sz="2600" dirty="0"/>
              <a:t>Our plan to win is predicated upon empowering locals and states to collectively move a national campaign that connects issues and fights on the ground that are already underway.</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7</a:t>
            </a:fld>
            <a:endParaRPr lang="en-US" dirty="0"/>
          </a:p>
        </p:txBody>
      </p:sp>
    </p:spTree>
    <p:extLst>
      <p:ext uri="{BB962C8B-B14F-4D97-AF65-F5344CB8AC3E}">
        <p14:creationId xmlns:p14="http://schemas.microsoft.com/office/powerpoint/2010/main" val="2199454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3851"/>
            <a:ext cx="8229599" cy="4786271"/>
          </a:xfrm>
        </p:spPr>
        <p:txBody>
          <a:bodyPr>
            <a:noAutofit/>
          </a:bodyPr>
          <a:lstStyle/>
          <a:p>
            <a:pPr>
              <a:spcBef>
                <a:spcPts val="0"/>
              </a:spcBef>
            </a:pPr>
            <a:r>
              <a:rPr lang="en-US" sz="2800" b="1" dirty="0" smtClean="0"/>
              <a:t>We Care</a:t>
            </a:r>
          </a:p>
          <a:p>
            <a:pPr lvl="1">
              <a:spcBef>
                <a:spcPts val="0"/>
              </a:spcBef>
            </a:pPr>
            <a:r>
              <a:rPr lang="en-US" sz="2800" dirty="0" smtClean="0"/>
              <a:t>Work on issues member </a:t>
            </a:r>
            <a:r>
              <a:rPr lang="en-US" sz="2800" dirty="0"/>
              <a:t>c</a:t>
            </a:r>
            <a:r>
              <a:rPr lang="en-US" sz="2800" dirty="0" smtClean="0"/>
              <a:t>are about </a:t>
            </a:r>
          </a:p>
          <a:p>
            <a:pPr lvl="1">
              <a:spcBef>
                <a:spcPts val="0"/>
              </a:spcBef>
            </a:pPr>
            <a:r>
              <a:rPr lang="en-US" sz="2800" dirty="0" smtClean="0"/>
              <a:t>Hurricane Relief, Wild Fires, and school shootings</a:t>
            </a:r>
          </a:p>
          <a:p>
            <a:pPr>
              <a:spcBef>
                <a:spcPts val="0"/>
              </a:spcBef>
            </a:pPr>
            <a:r>
              <a:rPr lang="en-US" sz="2800" b="1" dirty="0" smtClean="0"/>
              <a:t>We Fight </a:t>
            </a:r>
          </a:p>
          <a:p>
            <a:pPr lvl="1">
              <a:spcBef>
                <a:spcPts val="0"/>
              </a:spcBef>
            </a:pPr>
            <a:r>
              <a:rPr lang="en-US" sz="2800" dirty="0" smtClean="0"/>
              <a:t>At the job</a:t>
            </a:r>
          </a:p>
          <a:p>
            <a:pPr lvl="1">
              <a:spcBef>
                <a:spcPts val="0"/>
              </a:spcBef>
            </a:pPr>
            <a:r>
              <a:rPr lang="en-US" sz="2800" dirty="0" smtClean="0"/>
              <a:t>At the capitol and in their communities </a:t>
            </a:r>
          </a:p>
          <a:p>
            <a:pPr>
              <a:spcBef>
                <a:spcPts val="0"/>
              </a:spcBef>
            </a:pPr>
            <a:r>
              <a:rPr lang="en-US" sz="2800" b="1" dirty="0" smtClean="0"/>
              <a:t>We Show Up</a:t>
            </a:r>
          </a:p>
          <a:p>
            <a:pPr lvl="1">
              <a:spcBef>
                <a:spcPts val="0"/>
              </a:spcBef>
            </a:pPr>
            <a:r>
              <a:rPr lang="en-US" sz="2800" dirty="0" smtClean="0"/>
              <a:t>Actions</a:t>
            </a:r>
          </a:p>
          <a:p>
            <a:pPr lvl="1">
              <a:spcBef>
                <a:spcPts val="0"/>
              </a:spcBef>
            </a:pPr>
            <a:r>
              <a:rPr lang="en-US" sz="2800" dirty="0" smtClean="0"/>
              <a:t>Election day</a:t>
            </a:r>
          </a:p>
          <a:p>
            <a:pPr marL="301943" lvl="1" indent="0">
              <a:buNone/>
            </a:pPr>
            <a:r>
              <a:rPr lang="en-US" sz="4400" b="1" dirty="0" smtClean="0"/>
              <a:t>Building Trust and Connections</a:t>
            </a:r>
            <a:endParaRPr lang="en-US" sz="4400" b="1" dirty="0"/>
          </a:p>
        </p:txBody>
      </p:sp>
      <p:sp>
        <p:nvSpPr>
          <p:cNvPr id="3" name="Title 2"/>
          <p:cNvSpPr>
            <a:spLocks noGrp="1"/>
          </p:cNvSpPr>
          <p:nvPr>
            <p:ph type="title"/>
          </p:nvPr>
        </p:nvSpPr>
        <p:spPr/>
        <p:txBody>
          <a:bodyPr/>
          <a:lstStyle/>
          <a:p>
            <a:r>
              <a:rPr lang="en-US" b="1" dirty="0" smtClean="0"/>
              <a:t>How We Win</a:t>
            </a:r>
            <a:endParaRPr lang="en-US" b="1" dirty="0"/>
          </a:p>
        </p:txBody>
      </p:sp>
    </p:spTree>
    <p:extLst>
      <p:ext uri="{BB962C8B-B14F-4D97-AF65-F5344CB8AC3E}">
        <p14:creationId xmlns:p14="http://schemas.microsoft.com/office/powerpoint/2010/main" val="289719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65830"/>
            <a:ext cx="7408333" cy="3450696"/>
          </a:xfrm>
        </p:spPr>
        <p:txBody>
          <a:bodyPr>
            <a:noAutofit/>
          </a:bodyPr>
          <a:lstStyle/>
          <a:p>
            <a:r>
              <a:rPr lang="en-US" sz="3600" dirty="0" smtClean="0"/>
              <a:t>Our Values / Voice</a:t>
            </a:r>
          </a:p>
          <a:p>
            <a:r>
              <a:rPr lang="en-US" sz="3600" dirty="0" smtClean="0"/>
              <a:t>Our Issues</a:t>
            </a:r>
          </a:p>
          <a:p>
            <a:r>
              <a:rPr lang="en-US" sz="3600" dirty="0" smtClean="0"/>
              <a:t>Our Candidates</a:t>
            </a:r>
          </a:p>
          <a:p>
            <a:r>
              <a:rPr lang="en-US" sz="3600" dirty="0" smtClean="0"/>
              <a:t>Our Campaigns</a:t>
            </a:r>
          </a:p>
          <a:p>
            <a:r>
              <a:rPr lang="en-US" sz="3600" dirty="0" smtClean="0"/>
              <a:t>Our Victory</a:t>
            </a:r>
          </a:p>
          <a:p>
            <a:r>
              <a:rPr lang="en-US" sz="3600" dirty="0" smtClean="0"/>
              <a:t>Our Legislative Agenda</a:t>
            </a:r>
          </a:p>
        </p:txBody>
      </p:sp>
      <p:sp>
        <p:nvSpPr>
          <p:cNvPr id="3" name="Title 2"/>
          <p:cNvSpPr>
            <a:spLocks noGrp="1"/>
          </p:cNvSpPr>
          <p:nvPr>
            <p:ph type="title"/>
          </p:nvPr>
        </p:nvSpPr>
        <p:spPr/>
        <p:txBody>
          <a:bodyPr>
            <a:normAutofit/>
          </a:bodyPr>
          <a:lstStyle/>
          <a:p>
            <a:r>
              <a:rPr lang="en-US" b="1" dirty="0" smtClean="0"/>
              <a:t>Building Power For Our Members</a:t>
            </a:r>
            <a:endParaRPr lang="en-US" b="1" dirty="0"/>
          </a:p>
        </p:txBody>
      </p:sp>
    </p:spTree>
    <p:extLst>
      <p:ext uri="{BB962C8B-B14F-4D97-AF65-F5344CB8AC3E}">
        <p14:creationId xmlns:p14="http://schemas.microsoft.com/office/powerpoint/2010/main" val="2573959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24210</TotalTime>
  <Words>2455</Words>
  <Application>Microsoft Office PowerPoint</Application>
  <PresentationFormat>On-screen Show (4:3)</PresentationFormat>
  <Paragraphs>521</Paragraphs>
  <Slides>47</Slides>
  <Notes>11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Waveform</vt:lpstr>
      <vt:lpstr>Building Political Power</vt:lpstr>
      <vt:lpstr>PowerPoint Presentation</vt:lpstr>
      <vt:lpstr>The Koch brothers  will spend  $400 Million this Election Cycle</vt:lpstr>
      <vt:lpstr>PowerPoint Presentation</vt:lpstr>
      <vt:lpstr>Right to Work for Less Laws Depress Democratic Vote by 3.5 % </vt:lpstr>
      <vt:lpstr>As AFT, a stalwart advocate for progressive ideals, we must fight:</vt:lpstr>
      <vt:lpstr>Building Long Term Power</vt:lpstr>
      <vt:lpstr>How We Win</vt:lpstr>
      <vt:lpstr>Building Power For Our Members</vt:lpstr>
      <vt:lpstr>What’s at stake in 2018?</vt:lpstr>
      <vt:lpstr>2018 Political Program</vt:lpstr>
      <vt:lpstr>Election 2018: The Mission</vt:lpstr>
      <vt:lpstr>2018 Election Discussion</vt:lpstr>
      <vt:lpstr>PowerPoint Presentation</vt:lpstr>
      <vt:lpstr>PowerPoint Presentation</vt:lpstr>
      <vt:lpstr>PowerPoint Presentation</vt:lpstr>
      <vt:lpstr>PowerPoint Presentation</vt:lpstr>
      <vt:lpstr>PowerPoint Presentation</vt:lpstr>
      <vt:lpstr>Democratic Base More Positive Towards  Than GOP Base Is Towards Their Party</vt:lpstr>
      <vt:lpstr>Voters supporting  Democrats and worker issues</vt:lpstr>
      <vt:lpstr>Key Takeaways from Alabama,  Virginia and Special Elections</vt:lpstr>
      <vt:lpstr>PowerPoint Presentation</vt:lpstr>
      <vt:lpstr>PowerPoint Presentation</vt:lpstr>
      <vt:lpstr>ACHA had the lowest Support Any Major Legislation in the 20 years</vt:lpstr>
      <vt:lpstr>Democrats Are Now Trusted More Than Trump and Republicans on the Economy and Jobs </vt:lpstr>
      <vt:lpstr>Republican Corporate Tax Give Away is Historically Unpopular</vt:lpstr>
      <vt:lpstr>PowerPoint Presentation</vt:lpstr>
      <vt:lpstr>DACA and the Shutdown</vt:lpstr>
      <vt:lpstr>Republican Tax Plan Historically Unpopular, but….</vt:lpstr>
      <vt:lpstr>PowerPoint Presentation</vt:lpstr>
      <vt:lpstr>PowerPoint Presentation</vt:lpstr>
      <vt:lpstr>PowerPoint Presentation</vt:lpstr>
      <vt:lpstr>What’s at stake in 2018?</vt:lpstr>
      <vt:lpstr>PowerPoint Presentation</vt:lpstr>
      <vt:lpstr>Half of Voters Want Democrats to Control Congress Next Year </vt:lpstr>
      <vt:lpstr>PowerPoint Presentation</vt:lpstr>
      <vt:lpstr>PowerPoint Presentation</vt:lpstr>
      <vt:lpstr>PowerPoint Presentation</vt:lpstr>
      <vt:lpstr>2018 Governors</vt:lpstr>
      <vt:lpstr>PowerPoint Presentation</vt:lpstr>
      <vt:lpstr>PowerPoint Presentation</vt:lpstr>
      <vt:lpstr>State Legislative Targets</vt:lpstr>
      <vt:lpstr>Election 2018: The Mission</vt:lpstr>
      <vt:lpstr>PowerPoint Presentation</vt:lpstr>
      <vt:lpstr>Questions:</vt:lpstr>
      <vt:lpstr>AHUY - Blended</vt:lpstr>
      <vt:lpstr>PowerPoint Presentation</vt:lpstr>
    </vt:vector>
  </TitlesOfParts>
  <Company>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You Can Use!</dc:title>
  <dc:creator>Brandon Boswell</dc:creator>
  <cp:lastModifiedBy>Regina Bracey, AFT Nurses and Health Professionals</cp:lastModifiedBy>
  <cp:revision>97</cp:revision>
  <cp:lastPrinted>2018-05-02T19:01:15Z</cp:lastPrinted>
  <dcterms:created xsi:type="dcterms:W3CDTF">2018-01-19T14:18:02Z</dcterms:created>
  <dcterms:modified xsi:type="dcterms:W3CDTF">2018-05-31T20:37:27Z</dcterms:modified>
</cp:coreProperties>
</file>