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 id="269" r:id="rId16"/>
    <p:sldId id="273" r:id="rId17"/>
    <p:sldId id="267" r:id="rId18"/>
    <p:sldId id="272" r:id="rId19"/>
  </p:sldIdLst>
  <p:sldSz cx="9144000" cy="5143500" type="screen16x9"/>
  <p:notesSz cx="6858000" cy="9144000"/>
  <p:embeddedFontLst>
    <p:embeddedFont>
      <p:font typeface="Raleway" panose="020B0604020202020204" charset="0"/>
      <p:regular r:id="rId22"/>
      <p:bold r:id="rId23"/>
      <p:italic r:id="rId24"/>
      <p:boldItalic r:id="rId25"/>
    </p:embeddedFont>
    <p:embeddedFont>
      <p:font typeface="Merriweather" panose="020B0604020202020204" charset="0"/>
      <p:regular r:id="rId26"/>
      <p:bold r:id="rId27"/>
    </p:embeddedFont>
    <p:embeddedFont>
      <p:font typeface="La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91ED1E1-7262-4A2F-8E7E-4E5C50197303}">
  <a:tblStyle styleId="{E91ED1E1-7262-4A2F-8E7E-4E5C501973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82" autoAdjust="0"/>
  </p:normalViewPr>
  <p:slideViewPr>
    <p:cSldViewPr snapToGrid="0">
      <p:cViewPr>
        <p:scale>
          <a:sx n="102" d="100"/>
          <a:sy n="102" d="100"/>
        </p:scale>
        <p:origin x="-84" y="-1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D3B0F-A643-46D3-9463-85D66AB0BA01}" type="datetimeFigureOut">
              <a:rPr lang="en-US" smtClean="0"/>
              <a:t>5/29/2018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B876E6-B470-4574-98AF-C407511E54E9}" type="slidenum">
              <a:rPr lang="en-US" smtClean="0"/>
              <a:t>‹#›</a:t>
            </a:fld>
            <a:endParaRPr lang="en-US"/>
          </a:p>
        </p:txBody>
      </p:sp>
    </p:spTree>
    <p:extLst>
      <p:ext uri="{BB962C8B-B14F-4D97-AF65-F5344CB8AC3E}">
        <p14:creationId xmlns:p14="http://schemas.microsoft.com/office/powerpoint/2010/main" val="257911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993463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sph.harvard.edu/magazine/magazine_article/off-the-cuff-what-dont-we-know-about-the-causes-of-gun-violence-almost-everyth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ngress.gov/bill/115th-congress/house-bill/183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ongress.gov/bill/115th-congress/senate-bill/834/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pPr>
            <a:endParaRPr lang="en-US" sz="1100" b="0" i="0" u="none" strike="noStrike" cap="none" dirty="0" smtClean="0">
              <a:solidFill>
                <a:srgbClr val="000000"/>
              </a:solidFill>
              <a:effectLst/>
              <a:latin typeface="Arial"/>
              <a:ea typeface="Arial"/>
              <a:cs typeface="Arial"/>
              <a:sym typeface="Arial"/>
            </a:endParaRPr>
          </a:p>
          <a:p>
            <a:pPr marL="171450" lvl="0" indent="-171450" rtl="0">
              <a:spcBef>
                <a:spcPts val="0"/>
              </a:spcBef>
              <a:spcAft>
                <a:spcPts val="0"/>
              </a:spcAft>
            </a:pPr>
            <a:endParaRPr lang="en-US" sz="1100" b="0" i="0" u="none" strike="noStrike" cap="none" dirty="0" smtClean="0">
              <a:solidFill>
                <a:srgbClr val="000000"/>
              </a:solidFill>
              <a:effectLst/>
              <a:latin typeface="Arial"/>
              <a:ea typeface="Arial"/>
              <a:cs typeface="Arial"/>
              <a:sym typeface="Arial"/>
            </a:endParaRPr>
          </a:p>
          <a:p>
            <a:pPr marL="171450" lvl="0" indent="-171450" rtl="0">
              <a:spcBef>
                <a:spcPts val="0"/>
              </a:spcBef>
              <a:spcAft>
                <a:spcPts val="0"/>
              </a:spcAft>
            </a:pPr>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273215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8206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endParaRPr lang="en-US" dirty="0"/>
          </a:p>
        </p:txBody>
      </p:sp>
    </p:spTree>
    <p:extLst>
      <p:ext uri="{BB962C8B-B14F-4D97-AF65-F5344CB8AC3E}">
        <p14:creationId xmlns:p14="http://schemas.microsoft.com/office/powerpoint/2010/main" val="186820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i="1" dirty="0" smtClean="0">
                <a:solidFill>
                  <a:schemeClr val="accent1">
                    <a:lumMod val="75000"/>
                  </a:schemeClr>
                </a:solidFill>
                <a:latin typeface="Raleway" panose="020B0604020202020204" charset="0"/>
              </a:rPr>
              <a:t>#</a:t>
            </a:r>
            <a:r>
              <a:rPr lang="en-US" sz="1100" i="1" dirty="0" err="1" smtClean="0">
                <a:solidFill>
                  <a:schemeClr val="accent1">
                    <a:lumMod val="75000"/>
                  </a:schemeClr>
                </a:solidFill>
                <a:latin typeface="Raleway" panose="020B0604020202020204" charset="0"/>
              </a:rPr>
              <a:t>SocialCongress</a:t>
            </a:r>
            <a:r>
              <a:rPr lang="en-US" sz="1100" i="1" dirty="0" smtClean="0">
                <a:solidFill>
                  <a:schemeClr val="accent1">
                    <a:lumMod val="75000"/>
                  </a:schemeClr>
                </a:solidFill>
                <a:latin typeface="Raleway" panose="020B0604020202020204" charset="0"/>
              </a:rPr>
              <a:t> 2015</a:t>
            </a:r>
            <a:r>
              <a:rPr lang="en-US" sz="1100" dirty="0" smtClean="0">
                <a:solidFill>
                  <a:schemeClr val="accent1">
                    <a:lumMod val="75000"/>
                  </a:schemeClr>
                </a:solidFill>
                <a:latin typeface="Raleway" panose="020B0604020202020204" charset="0"/>
              </a:rPr>
              <a:t>, Congressional Management Foundation, 2015. http://congressfoundation.org/social-congress-2015</a:t>
            </a:r>
          </a:p>
          <a:p>
            <a:pPr marL="139700" indent="0">
              <a:buNone/>
            </a:pPr>
            <a:endParaRPr lang="en-US" dirty="0" smtClean="0"/>
          </a:p>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en-US" dirty="0" smtClean="0">
                <a:solidFill>
                  <a:schemeClr val="bg2"/>
                </a:solidFill>
                <a:latin typeface="Raleway" panose="020B0604020202020204" charset="0"/>
              </a:rPr>
              <a:t>Use a hashtag </a:t>
            </a:r>
          </a:p>
          <a:p>
            <a:pPr marL="457200" marR="0" indent="-317500" algn="l" defTabSz="914400" rtl="0" eaLnBrk="1" fontAlgn="auto" latinLnBrk="0" hangingPunct="1">
              <a:lnSpc>
                <a:spcPct val="100000"/>
              </a:lnSpc>
              <a:spcBef>
                <a:spcPts val="0"/>
              </a:spcBef>
              <a:spcAft>
                <a:spcPts val="0"/>
              </a:spcAft>
              <a:buClr>
                <a:srgbClr val="000000"/>
              </a:buClr>
              <a:buSzPts val="1400"/>
              <a:tabLst/>
              <a:defRPr/>
            </a:pPr>
            <a:endParaRPr lang="en-US" dirty="0" smtClean="0">
              <a:solidFill>
                <a:schemeClr val="bg2"/>
              </a:solidFill>
              <a:latin typeface="Raleway" panose="020B0604020202020204" charset="0"/>
            </a:endParaRPr>
          </a:p>
          <a:p>
            <a:pPr marL="139700" indent="0">
              <a:buNone/>
            </a:pPr>
            <a:endParaRPr lang="en-US" dirty="0"/>
          </a:p>
        </p:txBody>
      </p:sp>
    </p:spTree>
    <p:extLst>
      <p:ext uri="{BB962C8B-B14F-4D97-AF65-F5344CB8AC3E}">
        <p14:creationId xmlns:p14="http://schemas.microsoft.com/office/powerpoint/2010/main" val="183430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61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Gallup poll </a:t>
            </a:r>
            <a:endParaRPr/>
          </a:p>
          <a:p>
            <a:pPr marL="457200" lvl="0" indent="-317500" rtl="0">
              <a:spcBef>
                <a:spcPts val="0"/>
              </a:spcBef>
              <a:spcAft>
                <a:spcPts val="0"/>
              </a:spcAft>
              <a:buSzPts val="1400"/>
              <a:buChar char="●"/>
            </a:pPr>
            <a:r>
              <a:rPr lang="en"/>
              <a:t>1993 - Long Island Rail Shooting </a:t>
            </a:r>
            <a:endParaRPr/>
          </a:p>
          <a:p>
            <a:pPr marL="457200" lvl="0" indent="-317500" rtl="0">
              <a:spcBef>
                <a:spcPts val="0"/>
              </a:spcBef>
              <a:spcAft>
                <a:spcPts val="0"/>
              </a:spcAft>
              <a:buSzPts val="1400"/>
              <a:buChar char="●"/>
            </a:pPr>
            <a:r>
              <a:rPr lang="en"/>
              <a:t>2000 - Colombine </a:t>
            </a:r>
            <a:endParaRPr/>
          </a:p>
          <a:p>
            <a:pPr marL="457200" lvl="0" indent="-317500" rtl="0">
              <a:spcBef>
                <a:spcPts val="0"/>
              </a:spcBef>
              <a:spcAft>
                <a:spcPts val="0"/>
              </a:spcAft>
              <a:buSzPts val="1400"/>
              <a:buChar char="●"/>
            </a:pPr>
            <a:r>
              <a:rPr lang="en"/>
              <a:t>2012 - Sandy Hook </a:t>
            </a:r>
            <a:endParaRPr/>
          </a:p>
          <a:p>
            <a:pPr marL="457200" lvl="0" indent="-317500" rtl="0">
              <a:spcBef>
                <a:spcPts val="0"/>
              </a:spcBef>
              <a:spcAft>
                <a:spcPts val="0"/>
              </a:spcAft>
              <a:buSzPts val="1400"/>
              <a:buChar char="●"/>
            </a:pPr>
            <a:r>
              <a:rPr lang="en"/>
              <a:t>2017 - Las Vegas </a:t>
            </a:r>
            <a:endParaRPr/>
          </a:p>
          <a:p>
            <a:pPr marL="457200" lvl="0" indent="-317500">
              <a:spcBef>
                <a:spcPts val="0"/>
              </a:spcBef>
              <a:spcAft>
                <a:spcPts val="0"/>
              </a:spcAft>
              <a:buSzPts val="1400"/>
              <a:buChar char="●"/>
            </a:pPr>
            <a:r>
              <a:rPr lang="en"/>
              <a:t>2018 - Parkland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rtl="0">
              <a:spcBef>
                <a:spcPts val="0"/>
              </a:spcBef>
              <a:spcAft>
                <a:spcPts val="0"/>
              </a:spcAft>
              <a:buSzPts val="1400"/>
              <a:buChar char="○"/>
            </a:pPr>
            <a:endParaRPr i="1" dirty="0"/>
          </a:p>
          <a:p>
            <a:pPr marL="0" lvl="0" indent="0"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1625" rtl="0">
              <a:spcBef>
                <a:spcPts val="0"/>
              </a:spcBef>
              <a:spcAft>
                <a:spcPts val="0"/>
              </a:spcAft>
              <a:buClr>
                <a:srgbClr val="595859"/>
              </a:buClr>
              <a:buSzPts val="1150"/>
              <a:buFont typeface="Merriweather"/>
              <a:buChar char="●"/>
            </a:pPr>
            <a:r>
              <a:rPr lang="en" sz="1150">
                <a:solidFill>
                  <a:srgbClr val="595859"/>
                </a:solidFill>
                <a:highlight>
                  <a:srgbClr val="FFFFFF"/>
                </a:highlight>
                <a:latin typeface="Merriweather"/>
                <a:ea typeface="Merriweather"/>
                <a:cs typeface="Merriweather"/>
                <a:sym typeface="Merriweather"/>
              </a:rPr>
              <a:t>for 15- to 24-year-olds, the rate is 49 times higher</a:t>
            </a:r>
            <a:endParaRPr sz="1150">
              <a:solidFill>
                <a:srgbClr val="595859"/>
              </a:solidFill>
              <a:highlight>
                <a:srgbClr val="FFFFFF"/>
              </a:highlight>
              <a:latin typeface="Merriweather"/>
              <a:ea typeface="Merriweather"/>
              <a:cs typeface="Merriweather"/>
              <a:sym typeface="Merriweather"/>
            </a:endParaRPr>
          </a:p>
          <a:p>
            <a:pPr marL="457200" lvl="0" indent="-301625" rtl="0">
              <a:spcBef>
                <a:spcPts val="0"/>
              </a:spcBef>
              <a:spcAft>
                <a:spcPts val="0"/>
              </a:spcAft>
              <a:buClr>
                <a:srgbClr val="595859"/>
              </a:buClr>
              <a:buSzPts val="1150"/>
              <a:buFont typeface="Merriweather"/>
              <a:buChar char="●"/>
            </a:pPr>
            <a:r>
              <a:rPr lang="en" sz="1150">
                <a:solidFill>
                  <a:srgbClr val="595859"/>
                </a:solidFill>
                <a:highlight>
                  <a:srgbClr val="FFFFFF"/>
                </a:highlight>
                <a:latin typeface="Merriweather"/>
                <a:ea typeface="Merriweather"/>
                <a:cs typeface="Merriweather"/>
                <a:sym typeface="Merriweather"/>
              </a:rPr>
              <a:t>We know that a gun in the house increases the risk of suicide</a:t>
            </a:r>
            <a:endParaRPr sz="1150">
              <a:solidFill>
                <a:srgbClr val="595859"/>
              </a:solidFill>
              <a:highlight>
                <a:srgbClr val="FFFFFF"/>
              </a:highlight>
              <a:latin typeface="Merriweather"/>
              <a:ea typeface="Merriweather"/>
              <a:cs typeface="Merriweather"/>
              <a:sym typeface="Merriweather"/>
            </a:endParaRPr>
          </a:p>
          <a:p>
            <a:pPr marL="457200" lvl="0" indent="-301625" rtl="0">
              <a:spcBef>
                <a:spcPts val="0"/>
              </a:spcBef>
              <a:spcAft>
                <a:spcPts val="0"/>
              </a:spcAft>
              <a:buClr>
                <a:srgbClr val="595859"/>
              </a:buClr>
              <a:buSzPts val="1150"/>
              <a:buFont typeface="Merriweather"/>
              <a:buChar char="●"/>
            </a:pPr>
            <a:r>
              <a:rPr lang="en" sz="1150">
                <a:solidFill>
                  <a:srgbClr val="595859"/>
                </a:solidFill>
                <a:highlight>
                  <a:srgbClr val="FFFFFF"/>
                </a:highlight>
                <a:latin typeface="Merriweather"/>
                <a:ea typeface="Merriweather"/>
                <a:cs typeface="Merriweather"/>
                <a:sym typeface="Merriweather"/>
              </a:rPr>
              <a:t>We know that a gun in the home increases the risk that someone in the home will be accidentally shot</a:t>
            </a:r>
            <a:endParaRPr sz="1150">
              <a:solidFill>
                <a:srgbClr val="595859"/>
              </a:solidFill>
              <a:highlight>
                <a:srgbClr val="FFFFFF"/>
              </a:highlight>
              <a:latin typeface="Merriweather"/>
              <a:ea typeface="Merriweather"/>
              <a:cs typeface="Merriweather"/>
              <a:sym typeface="Merriweather"/>
            </a:endParaRPr>
          </a:p>
          <a:p>
            <a:pPr marL="457200" lvl="0" indent="-301625" rtl="0">
              <a:spcBef>
                <a:spcPts val="0"/>
              </a:spcBef>
              <a:spcAft>
                <a:spcPts val="0"/>
              </a:spcAft>
              <a:buClr>
                <a:srgbClr val="595859"/>
              </a:buClr>
              <a:buSzPts val="1150"/>
              <a:buFont typeface="Merriweather"/>
              <a:buChar char="●"/>
            </a:pPr>
            <a:r>
              <a:rPr lang="en" sz="1150">
                <a:solidFill>
                  <a:srgbClr val="595859"/>
                </a:solidFill>
                <a:highlight>
                  <a:srgbClr val="FFFFFF"/>
                </a:highlight>
                <a:latin typeface="Merriweather"/>
                <a:ea typeface="Merriweather"/>
                <a:cs typeface="Merriweather"/>
                <a:sym typeface="Merriweather"/>
              </a:rPr>
              <a:t>We know that women are more likely to be killed during a domestic dispute when a gun is in the home </a:t>
            </a:r>
            <a:endParaRPr sz="1150">
              <a:solidFill>
                <a:srgbClr val="595859"/>
              </a:solidFill>
              <a:highlight>
                <a:srgbClr val="FFFFFF"/>
              </a:highlight>
              <a:latin typeface="Merriweather"/>
              <a:ea typeface="Merriweather"/>
              <a:cs typeface="Merriweather"/>
              <a:sym typeface="Merriweather"/>
            </a:endParaRPr>
          </a:p>
          <a:p>
            <a:pPr marL="457200" lvl="0" indent="-301625">
              <a:spcBef>
                <a:spcPts val="0"/>
              </a:spcBef>
              <a:spcAft>
                <a:spcPts val="0"/>
              </a:spcAft>
              <a:buClr>
                <a:srgbClr val="595859"/>
              </a:buClr>
              <a:buSzPts val="1150"/>
              <a:buFont typeface="Merriweather"/>
              <a:buChar char="●"/>
            </a:pPr>
            <a:endParaRPr sz="1150">
              <a:solidFill>
                <a:srgbClr val="595859"/>
              </a:solidFill>
              <a:highlight>
                <a:srgbClr val="FFFFFF"/>
              </a:highlight>
              <a:latin typeface="Merriweather"/>
              <a:ea typeface="Merriweather"/>
              <a:cs typeface="Merriweather"/>
              <a:sym typeface="Merriweathe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b="1" u="sng">
                <a:solidFill>
                  <a:schemeClr val="hlink"/>
                </a:solidFill>
                <a:latin typeface="Raleway"/>
                <a:ea typeface="Raleway"/>
                <a:cs typeface="Raleway"/>
                <a:sym typeface="Raleway"/>
                <a:hlinkClick r:id="rId3"/>
              </a:rPr>
              <a:t>https://www.hsph.harvard.edu/magazine/magazine_article/off-the-cuff-what-dont-we-know-about-the-causes-of-gun-violence-almost-everything/</a:t>
            </a:r>
            <a:endParaRPr sz="1200" b="1">
              <a:solidFill>
                <a:schemeClr val="dk1"/>
              </a:solidFill>
              <a:latin typeface="Raleway"/>
              <a:ea typeface="Raleway"/>
              <a:cs typeface="Raleway"/>
              <a:sym typeface="Raleway"/>
            </a:endParaRPr>
          </a:p>
          <a:p>
            <a:pPr marL="0" lvl="0" indent="0" rtl="0">
              <a:lnSpc>
                <a:spcPct val="115000"/>
              </a:lnSpc>
              <a:spcBef>
                <a:spcPts val="1600"/>
              </a:spcBef>
              <a:spcAft>
                <a:spcPts val="0"/>
              </a:spcAft>
              <a:buNone/>
            </a:pPr>
            <a:r>
              <a:rPr lang="en" sz="1150">
                <a:solidFill>
                  <a:srgbClr val="595859"/>
                </a:solidFill>
                <a:highlight>
                  <a:srgbClr val="FFFFFF"/>
                </a:highlight>
                <a:latin typeface="Merriweather"/>
                <a:ea typeface="Merriweather"/>
                <a:cs typeface="Merriweather"/>
                <a:sym typeface="Merriweather"/>
              </a:rPr>
              <a:t>We know far too little about almost every subissue in the gun discussion. We don’t know whether the federal assault weapons ban—it only lasted 10 years, from 1994 to 2004—had any effect on mass killings. We don’t know the effect of most individual gun laws, in part because the effect is probably small, since the laws are often so minor or full of loopholes.</a:t>
            </a:r>
            <a:endParaRPr sz="1150">
              <a:solidFill>
                <a:srgbClr val="595859"/>
              </a:solidFill>
              <a:highlight>
                <a:srgbClr val="FFFFFF"/>
              </a:highlight>
              <a:latin typeface="Merriweather"/>
              <a:ea typeface="Merriweather"/>
              <a:cs typeface="Merriweather"/>
              <a:sym typeface="Merriweather"/>
            </a:endParaRPr>
          </a:p>
          <a:p>
            <a:pPr marL="0" lvl="0" indent="0" rtl="0">
              <a:lnSpc>
                <a:spcPct val="115000"/>
              </a:lnSpc>
              <a:spcBef>
                <a:spcPts val="1600"/>
              </a:spcBef>
              <a:spcAft>
                <a:spcPts val="1600"/>
              </a:spcAft>
              <a:buNone/>
            </a:pPr>
            <a:endParaRPr sz="1150">
              <a:solidFill>
                <a:srgbClr val="595859"/>
              </a:solidFill>
              <a:highlight>
                <a:srgbClr val="FFFFFF"/>
              </a:highlight>
              <a:latin typeface="Merriweather"/>
              <a:ea typeface="Merriweather"/>
              <a:cs typeface="Merriweather"/>
              <a:sym typeface="Merriweath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The Dickey Amendment, passed by Congress in 1996, stipulates that “none of the funds made available for injury prevention and control at the Center for Disease Control and Prevention may be used to advocate or promote gun control.” </a:t>
            </a:r>
            <a:endParaRPr lang="en" dirty="0" smtClean="0"/>
          </a:p>
          <a:p>
            <a:pPr marL="0" lvl="0" indent="0" rtl="0">
              <a:spcBef>
                <a:spcPts val="0"/>
              </a:spcBef>
              <a:spcAft>
                <a:spcPts val="0"/>
              </a:spcAft>
              <a:buNone/>
            </a:pPr>
            <a:r>
              <a:rPr lang="en" dirty="0" smtClean="0"/>
              <a:t>• </a:t>
            </a:r>
            <a:r>
              <a:rPr lang="en" dirty="0"/>
              <a:t>The amendment was introduced after NRA lobbying in response to a 1993 CDC-funded study that showed that guns in the home was associated with an increased risk of homicide in the home. </a:t>
            </a:r>
            <a:endParaRPr lang="en" dirty="0" smtClean="0"/>
          </a:p>
          <a:p>
            <a:pPr marL="0" lvl="0" indent="0" rtl="0">
              <a:spcBef>
                <a:spcPts val="0"/>
              </a:spcBef>
              <a:spcAft>
                <a:spcPts val="0"/>
              </a:spcAft>
              <a:buNone/>
            </a:pPr>
            <a:r>
              <a:rPr lang="en" dirty="0" smtClean="0"/>
              <a:t>• </a:t>
            </a:r>
            <a:r>
              <a:rPr lang="en" dirty="0"/>
              <a:t>That year, Congress re-allocated the $2.6 million budget that had been set aside for firearms research to traumatic brain injury research. • This piece of legislation has effectively halted almost all firearms research by the Centers for Disease Control and Prevention (CDC) for the last two decades.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dirty="0">
                <a:solidFill>
                  <a:schemeClr val="hlink"/>
                </a:solidFill>
                <a:hlinkClick r:id="rId3"/>
              </a:rPr>
              <a:t>https://www.congress.gov/bill/115th-congress/house-bill/1832</a:t>
            </a:r>
            <a:endParaRPr dirty="0"/>
          </a:p>
          <a:p>
            <a:pPr marL="0" lvl="0" indent="0">
              <a:spcBef>
                <a:spcPts val="0"/>
              </a:spcBef>
              <a:spcAft>
                <a:spcPts val="0"/>
              </a:spcAft>
              <a:buNone/>
            </a:pPr>
            <a:r>
              <a:rPr lang="en" u="sng" dirty="0">
                <a:solidFill>
                  <a:schemeClr val="hlink"/>
                </a:solidFill>
                <a:hlinkClick r:id="rId4"/>
              </a:rPr>
              <a:t>https://www.congress.gov/bill/115th-congress/senate-bill/834/text</a:t>
            </a:r>
            <a:endParaRPr dirty="0"/>
          </a:p>
          <a:p>
            <a:pPr marL="0" lvl="0" indent="0"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82" name="Shape 82"/>
          <p:cNvPicPr preferRelativeResize="0"/>
          <p:nvPr/>
        </p:nvPicPr>
        <p:blipFill>
          <a:blip r:embed="rId2">
            <a:alphaModFix/>
          </a:blip>
          <a:stretch>
            <a:fillRect/>
          </a:stretch>
        </p:blipFill>
        <p:spPr>
          <a:xfrm>
            <a:off x="7644600" y="4439550"/>
            <a:ext cx="1338775" cy="542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usa.gov/elected-official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apha.org/-/media/files/pdf/advocacy/phact/phact_twitter_guide.ashx?la=en&amp;hash=1D7B0B11651A8B108449AF5F811EC4D2BB6660F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Gabriella.witte@apha.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gress.gov/bill/115th-congress/house-bill/183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congress.gov/bill/115th-congress/senate-bill/834/text"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000"/>
              <a:t>Preventing Gun Violence: </a:t>
            </a:r>
            <a:endParaRPr sz="4000"/>
          </a:p>
          <a:p>
            <a:pPr marL="0" lvl="0" indent="0" rtl="0">
              <a:spcBef>
                <a:spcPts val="0"/>
              </a:spcBef>
              <a:spcAft>
                <a:spcPts val="0"/>
              </a:spcAft>
              <a:buNone/>
            </a:pPr>
            <a:r>
              <a:rPr lang="en" sz="4000"/>
              <a:t>The Path Forward </a:t>
            </a:r>
            <a:endParaRPr sz="4000"/>
          </a:p>
        </p:txBody>
      </p:sp>
      <p:sp>
        <p:nvSpPr>
          <p:cNvPr id="88" name="Shape 88"/>
          <p:cNvSpPr txBox="1">
            <a:spLocks noGrp="1"/>
          </p:cNvSpPr>
          <p:nvPr>
            <p:ph type="subTitle" idx="1"/>
          </p:nvPr>
        </p:nvSpPr>
        <p:spPr>
          <a:xfrm>
            <a:off x="729625" y="3172900"/>
            <a:ext cx="3293100" cy="113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dirty="0"/>
              <a:t>Gaby Witte</a:t>
            </a:r>
            <a:endParaRPr sz="1400" dirty="0"/>
          </a:p>
          <a:p>
            <a:pPr marL="0" lvl="0" indent="0">
              <a:spcBef>
                <a:spcPts val="0"/>
              </a:spcBef>
              <a:spcAft>
                <a:spcPts val="0"/>
              </a:spcAft>
              <a:buNone/>
            </a:pPr>
            <a:r>
              <a:rPr lang="en" sz="1400" dirty="0"/>
              <a:t>American Public Health Association </a:t>
            </a:r>
            <a:endParaRPr sz="1400" dirty="0"/>
          </a:p>
          <a:p>
            <a:pPr marL="0" lvl="0" indent="0">
              <a:spcBef>
                <a:spcPts val="0"/>
              </a:spcBef>
              <a:spcAft>
                <a:spcPts val="0"/>
              </a:spcAft>
              <a:buNone/>
            </a:pPr>
            <a:endParaRPr sz="1400" dirty="0"/>
          </a:p>
          <a:p>
            <a:pPr marL="0" lvl="0" indent="0" rtl="0">
              <a:spcBef>
                <a:spcPts val="0"/>
              </a:spcBef>
              <a:spcAft>
                <a:spcPts val="0"/>
              </a:spcAft>
              <a:buNone/>
            </a:pPr>
            <a:r>
              <a:rPr lang="en" sz="1400" dirty="0"/>
              <a:t>June 4, 2018</a:t>
            </a:r>
            <a:endParaRPr sz="1400" dirty="0"/>
          </a:p>
        </p:txBody>
      </p:sp>
      <p:pic>
        <p:nvPicPr>
          <p:cNvPr id="89" name="Shape 89"/>
          <p:cNvPicPr preferRelativeResize="0"/>
          <p:nvPr/>
        </p:nvPicPr>
        <p:blipFill>
          <a:blip r:embed="rId3">
            <a:alphaModFix/>
          </a:blip>
          <a:stretch>
            <a:fillRect/>
          </a:stretch>
        </p:blipFill>
        <p:spPr>
          <a:xfrm>
            <a:off x="6878628" y="4034689"/>
            <a:ext cx="2072375" cy="8393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a:solidFill>
                  <a:schemeClr val="dk1"/>
                </a:solidFill>
              </a:rPr>
              <a:t>What can you do? </a:t>
            </a:r>
            <a:endParaRPr sz="2400" b="0">
              <a:solidFill>
                <a:schemeClr val="dk1"/>
              </a:solidFill>
            </a:endParaRPr>
          </a:p>
        </p:txBody>
      </p:sp>
      <p:pic>
        <p:nvPicPr>
          <p:cNvPr id="161" name="Shape 161"/>
          <p:cNvPicPr preferRelativeResize="0"/>
          <p:nvPr/>
        </p:nvPicPr>
        <p:blipFill>
          <a:blip r:embed="rId3">
            <a:alphaModFix/>
          </a:blip>
          <a:stretch>
            <a:fillRect/>
          </a:stretch>
        </p:blipFill>
        <p:spPr>
          <a:xfrm>
            <a:off x="4572000" y="674225"/>
            <a:ext cx="4183426" cy="4183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9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l="26250" t="16296" r="33333" b="17870"/>
          <a:stretch>
            <a:fillRect/>
          </a:stretch>
        </p:blipFill>
        <p:spPr bwMode="auto">
          <a:xfrm>
            <a:off x="1569720" y="458289"/>
            <a:ext cx="5710334" cy="4316416"/>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34167" t="50124" r="48333" b="47902"/>
          <a:stretch>
            <a:fillRect/>
          </a:stretch>
        </p:blipFill>
        <p:spPr bwMode="auto">
          <a:xfrm>
            <a:off x="5900057" y="4426510"/>
            <a:ext cx="1295400" cy="82248"/>
          </a:xfrm>
          <a:prstGeom prst="rect">
            <a:avLst/>
          </a:prstGeom>
          <a:noFill/>
          <a:ln w="9525">
            <a:noFill/>
            <a:miter lim="800000"/>
            <a:headEnd/>
            <a:tailEnd/>
          </a:ln>
        </p:spPr>
      </p:pic>
      <p:sp>
        <p:nvSpPr>
          <p:cNvPr id="3" name="Right Arrow 2"/>
          <p:cNvSpPr/>
          <p:nvPr/>
        </p:nvSpPr>
        <p:spPr>
          <a:xfrm>
            <a:off x="827936" y="887957"/>
            <a:ext cx="853440" cy="410547"/>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6999514" y="880175"/>
            <a:ext cx="853440" cy="410547"/>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Conducting a meeting	</a:t>
            </a:r>
            <a:endParaRPr lang="en-US" dirty="0"/>
          </a:p>
        </p:txBody>
      </p:sp>
      <p:sp>
        <p:nvSpPr>
          <p:cNvPr id="7" name="Text Placeholder 6"/>
          <p:cNvSpPr>
            <a:spLocks noGrp="1"/>
          </p:cNvSpPr>
          <p:nvPr>
            <p:ph type="body" idx="1"/>
          </p:nvPr>
        </p:nvSpPr>
        <p:spPr>
          <a:xfrm>
            <a:off x="766773" y="1873602"/>
            <a:ext cx="7688700" cy="2261100"/>
          </a:xfrm>
        </p:spPr>
        <p:txBody>
          <a:bodyPr/>
          <a:lstStyle/>
          <a:p>
            <a:pPr>
              <a:lnSpc>
                <a:spcPct val="150000"/>
              </a:lnSpc>
            </a:pPr>
            <a:r>
              <a:rPr lang="en-US" sz="1800" dirty="0" smtClean="0">
                <a:solidFill>
                  <a:schemeClr val="bg2">
                    <a:lumMod val="90000"/>
                    <a:lumOff val="10000"/>
                  </a:schemeClr>
                </a:solidFill>
                <a:latin typeface="Raleway" panose="020B0604020202020204" charset="0"/>
              </a:rPr>
              <a:t>Be on time </a:t>
            </a:r>
          </a:p>
          <a:p>
            <a:pPr>
              <a:lnSpc>
                <a:spcPct val="150000"/>
              </a:lnSpc>
            </a:pPr>
            <a:r>
              <a:rPr lang="en-US" sz="1800" dirty="0" smtClean="0">
                <a:solidFill>
                  <a:schemeClr val="bg2">
                    <a:lumMod val="90000"/>
                    <a:lumOff val="10000"/>
                  </a:schemeClr>
                </a:solidFill>
                <a:latin typeface="Raleway" panose="020B0604020202020204" charset="0"/>
              </a:rPr>
              <a:t>Be flexible </a:t>
            </a:r>
          </a:p>
          <a:p>
            <a:pPr>
              <a:lnSpc>
                <a:spcPct val="150000"/>
              </a:lnSpc>
            </a:pPr>
            <a:r>
              <a:rPr lang="en-US" sz="1800" dirty="0" smtClean="0">
                <a:solidFill>
                  <a:schemeClr val="bg2">
                    <a:lumMod val="90000"/>
                    <a:lumOff val="10000"/>
                  </a:schemeClr>
                </a:solidFill>
                <a:latin typeface="Raleway" panose="020B0604020202020204" charset="0"/>
              </a:rPr>
              <a:t>Stay on topic </a:t>
            </a:r>
          </a:p>
          <a:p>
            <a:pPr>
              <a:lnSpc>
                <a:spcPct val="150000"/>
              </a:lnSpc>
            </a:pPr>
            <a:r>
              <a:rPr lang="en-US" sz="1800" dirty="0" smtClean="0">
                <a:solidFill>
                  <a:schemeClr val="bg2">
                    <a:lumMod val="90000"/>
                    <a:lumOff val="10000"/>
                  </a:schemeClr>
                </a:solidFill>
                <a:latin typeface="Raleway" panose="020B0604020202020204" charset="0"/>
              </a:rPr>
              <a:t>Stay apolitical </a:t>
            </a:r>
          </a:p>
          <a:p>
            <a:pPr>
              <a:lnSpc>
                <a:spcPct val="150000"/>
              </a:lnSpc>
            </a:pPr>
            <a:r>
              <a:rPr lang="en-US" sz="1800" dirty="0" smtClean="0">
                <a:solidFill>
                  <a:schemeClr val="bg2">
                    <a:lumMod val="90000"/>
                    <a:lumOff val="10000"/>
                  </a:schemeClr>
                </a:solidFill>
                <a:latin typeface="Raleway" panose="020B0604020202020204" charset="0"/>
              </a:rPr>
              <a:t>Bring leave-behind materials </a:t>
            </a:r>
          </a:p>
          <a:p>
            <a:pPr>
              <a:lnSpc>
                <a:spcPct val="150000"/>
              </a:lnSpc>
            </a:pPr>
            <a:r>
              <a:rPr lang="en-US" sz="1800" dirty="0" smtClean="0">
                <a:solidFill>
                  <a:schemeClr val="bg2">
                    <a:lumMod val="90000"/>
                    <a:lumOff val="10000"/>
                  </a:schemeClr>
                </a:solidFill>
                <a:latin typeface="Raleway" panose="020B0604020202020204" charset="0"/>
              </a:rPr>
              <a:t>Be a resource</a:t>
            </a:r>
          </a:p>
          <a:p>
            <a:endParaRPr lang="en-US" sz="1800" dirty="0" smtClean="0">
              <a:solidFill>
                <a:schemeClr val="bg2">
                  <a:lumMod val="90000"/>
                  <a:lumOff val="10000"/>
                </a:schemeClr>
              </a:solidFill>
              <a:latin typeface="Raleway" panose="020B0604020202020204" charset="0"/>
            </a:endParaRPr>
          </a:p>
          <a:p>
            <a:endParaRPr lang="en-US" sz="1800" dirty="0">
              <a:solidFill>
                <a:schemeClr val="bg2">
                  <a:lumMod val="90000"/>
                  <a:lumOff val="10000"/>
                </a:schemeClr>
              </a:solidFill>
              <a:latin typeface="Raleway" panose="020B0604020202020204" charset="0"/>
            </a:endParaRPr>
          </a:p>
        </p:txBody>
      </p:sp>
      <p:pic>
        <p:nvPicPr>
          <p:cNvPr id="8" name="Shape 110"/>
          <p:cNvPicPr preferRelativeResize="0"/>
          <p:nvPr/>
        </p:nvPicPr>
        <p:blipFill>
          <a:blip r:embed="rId3">
            <a:alphaModFix/>
          </a:blip>
          <a:stretch>
            <a:fillRect/>
          </a:stretch>
        </p:blipFill>
        <p:spPr>
          <a:xfrm>
            <a:off x="7561350" y="4382815"/>
            <a:ext cx="1367850" cy="554000"/>
          </a:xfrm>
          <a:prstGeom prst="rect">
            <a:avLst/>
          </a:prstGeom>
          <a:noFill/>
          <a:ln>
            <a:noFill/>
          </a:ln>
        </p:spPr>
      </p:pic>
    </p:spTree>
    <p:extLst>
      <p:ext uri="{BB962C8B-B14F-4D97-AF65-F5344CB8AC3E}">
        <p14:creationId xmlns:p14="http://schemas.microsoft.com/office/powerpoint/2010/main" val="3733061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20" t="5335" r="4086" b="1650"/>
          <a:stretch/>
        </p:blipFill>
        <p:spPr>
          <a:xfrm>
            <a:off x="4740509" y="326571"/>
            <a:ext cx="4277208" cy="3806890"/>
          </a:xfrm>
          <a:prstGeom prst="rect">
            <a:avLst/>
          </a:prstGeom>
        </p:spPr>
      </p:pic>
      <p:sp>
        <p:nvSpPr>
          <p:cNvPr id="21" name="Title 20"/>
          <p:cNvSpPr>
            <a:spLocks noGrp="1"/>
          </p:cNvSpPr>
          <p:nvPr>
            <p:ph type="title"/>
          </p:nvPr>
        </p:nvSpPr>
        <p:spPr/>
        <p:txBody>
          <a:bodyPr/>
          <a:lstStyle/>
          <a:p>
            <a:r>
              <a:rPr lang="en-US" dirty="0" smtClean="0"/>
              <a:t>Build a relationship </a:t>
            </a:r>
            <a:endParaRPr lang="en-US" dirty="0"/>
          </a:p>
        </p:txBody>
      </p:sp>
      <p:sp>
        <p:nvSpPr>
          <p:cNvPr id="22" name="Subtitle 21"/>
          <p:cNvSpPr>
            <a:spLocks noGrp="1"/>
          </p:cNvSpPr>
          <p:nvPr>
            <p:ph type="subTitle" idx="1"/>
          </p:nvPr>
        </p:nvSpPr>
        <p:spPr/>
        <p:txBody>
          <a:bodyPr/>
          <a:lstStyle/>
          <a:p>
            <a:endParaRPr lang="en-US"/>
          </a:p>
        </p:txBody>
      </p:sp>
      <p:pic>
        <p:nvPicPr>
          <p:cNvPr id="24" name="Shape 110"/>
          <p:cNvPicPr preferRelativeResize="0"/>
          <p:nvPr/>
        </p:nvPicPr>
        <p:blipFill>
          <a:blip r:embed="rId4">
            <a:alphaModFix/>
          </a:blip>
          <a:stretch>
            <a:fillRect/>
          </a:stretch>
        </p:blipFill>
        <p:spPr>
          <a:xfrm>
            <a:off x="7561350" y="4382815"/>
            <a:ext cx="1367850" cy="554000"/>
          </a:xfrm>
          <a:prstGeom prst="rect">
            <a:avLst/>
          </a:prstGeom>
          <a:noFill/>
          <a:ln>
            <a:noFill/>
          </a:ln>
        </p:spPr>
      </p:pic>
    </p:spTree>
    <p:extLst>
      <p:ext uri="{BB962C8B-B14F-4D97-AF65-F5344CB8AC3E}">
        <p14:creationId xmlns:p14="http://schemas.microsoft.com/office/powerpoint/2010/main" val="28119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200" dirty="0" smtClean="0"/>
              <a:t>Tell </a:t>
            </a:r>
            <a:r>
              <a:rPr lang="en-US" sz="3200" u="sng" dirty="0" smtClean="0"/>
              <a:t>your</a:t>
            </a:r>
            <a:r>
              <a:rPr lang="en-US" sz="3200" dirty="0" smtClean="0"/>
              <a:t> story </a:t>
            </a:r>
            <a:endParaRPr lang="en-US" sz="3200" dirty="0"/>
          </a:p>
        </p:txBody>
      </p:sp>
      <p:sp>
        <p:nvSpPr>
          <p:cNvPr id="22" name="Subtitle 21"/>
          <p:cNvSpPr>
            <a:spLocks noGrp="1"/>
          </p:cNvSpPr>
          <p:nvPr>
            <p:ph type="subTitle" idx="1"/>
          </p:nvPr>
        </p:nvSpPr>
        <p:spPr/>
        <p:txBody>
          <a:bodyPr/>
          <a:lstStyle/>
          <a:p>
            <a:endParaRPr lang="en-US"/>
          </a:p>
        </p:txBody>
      </p:sp>
      <p:pic>
        <p:nvPicPr>
          <p:cNvPr id="24" name="Shape 110"/>
          <p:cNvPicPr preferRelativeResize="0"/>
          <p:nvPr/>
        </p:nvPicPr>
        <p:blipFill>
          <a:blip r:embed="rId3">
            <a:alphaModFix/>
          </a:blip>
          <a:stretch>
            <a:fillRect/>
          </a:stretch>
        </p:blipFill>
        <p:spPr>
          <a:xfrm>
            <a:off x="7561350" y="4382815"/>
            <a:ext cx="1367850" cy="554000"/>
          </a:xfrm>
          <a:prstGeom prst="rect">
            <a:avLst/>
          </a:prstGeom>
          <a:noFill/>
          <a:ln>
            <a:no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790" t="2540" r="3037" b="1496"/>
          <a:stretch/>
        </p:blipFill>
        <p:spPr>
          <a:xfrm>
            <a:off x="4699575" y="270586"/>
            <a:ext cx="4229625" cy="3909527"/>
          </a:xfrm>
          <a:prstGeom prst="rect">
            <a:avLst/>
          </a:prstGeom>
        </p:spPr>
      </p:pic>
    </p:spTree>
    <p:extLst>
      <p:ext uri="{BB962C8B-B14F-4D97-AF65-F5344CB8AC3E}">
        <p14:creationId xmlns:p14="http://schemas.microsoft.com/office/powerpoint/2010/main" val="3274961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t>
            </a:r>
            <a:endParaRPr lang="en-US" dirty="0"/>
          </a:p>
        </p:txBody>
      </p:sp>
      <p:sp>
        <p:nvSpPr>
          <p:cNvPr id="3" name="Text Placeholder 2"/>
          <p:cNvSpPr>
            <a:spLocks noGrp="1"/>
          </p:cNvSpPr>
          <p:nvPr>
            <p:ph type="body" idx="2"/>
          </p:nvPr>
        </p:nvSpPr>
        <p:spPr>
          <a:xfrm>
            <a:off x="4935894" y="531845"/>
            <a:ext cx="3862678" cy="3610144"/>
          </a:xfrm>
        </p:spPr>
        <p:txBody>
          <a:bodyPr/>
          <a:lstStyle/>
          <a:p>
            <a:r>
              <a:rPr lang="en-US" dirty="0" smtClean="0">
                <a:solidFill>
                  <a:schemeClr val="bg2"/>
                </a:solidFill>
                <a:latin typeface="Raleway" panose="020B0604020202020204" charset="0"/>
              </a:rPr>
              <a:t>All 100 Senators and almost all Representatives use Twitter, Facebook, and other forms of social media</a:t>
            </a:r>
            <a:endParaRPr lang="en-US" dirty="0">
              <a:solidFill>
                <a:schemeClr val="bg2"/>
              </a:solidFill>
              <a:latin typeface="Raleway" panose="020B0604020202020204" charset="0"/>
            </a:endParaRPr>
          </a:p>
          <a:p>
            <a:endParaRPr lang="en-US" dirty="0" smtClean="0">
              <a:solidFill>
                <a:schemeClr val="bg2"/>
              </a:solidFill>
              <a:latin typeface="Raleway" panose="020B0604020202020204" charset="0"/>
            </a:endParaRPr>
          </a:p>
          <a:p>
            <a:r>
              <a:rPr lang="en-US" dirty="0" smtClean="0">
                <a:solidFill>
                  <a:schemeClr val="bg2"/>
                </a:solidFill>
                <a:latin typeface="Raleway" panose="020B0604020202020204" charset="0"/>
              </a:rPr>
              <a:t>78%  of Congressional staffers said social </a:t>
            </a:r>
            <a:r>
              <a:rPr lang="en-US" dirty="0">
                <a:solidFill>
                  <a:schemeClr val="bg2"/>
                </a:solidFill>
                <a:latin typeface="Raleway" panose="020B0604020202020204" charset="0"/>
              </a:rPr>
              <a:t>media posts </a:t>
            </a:r>
            <a:r>
              <a:rPr lang="en-US" dirty="0" smtClean="0">
                <a:solidFill>
                  <a:schemeClr val="bg2"/>
                </a:solidFill>
                <a:latin typeface="Raleway" panose="020B0604020202020204" charset="0"/>
              </a:rPr>
              <a:t>directed to </a:t>
            </a:r>
            <a:r>
              <a:rPr lang="en-US" dirty="0">
                <a:solidFill>
                  <a:schemeClr val="bg2"/>
                </a:solidFill>
                <a:latin typeface="Raleway" panose="020B0604020202020204" charset="0"/>
              </a:rPr>
              <a:t>their office from “multiple constituents affiliated with </a:t>
            </a:r>
            <a:r>
              <a:rPr lang="en-US" dirty="0" smtClean="0">
                <a:solidFill>
                  <a:schemeClr val="bg2"/>
                </a:solidFill>
                <a:latin typeface="Raleway" panose="020B0604020202020204" charset="0"/>
              </a:rPr>
              <a:t>a specific group or </a:t>
            </a:r>
            <a:r>
              <a:rPr lang="en-US" dirty="0">
                <a:solidFill>
                  <a:schemeClr val="bg2"/>
                </a:solidFill>
                <a:latin typeface="Raleway" panose="020B0604020202020204" charset="0"/>
              </a:rPr>
              <a:t>cause” would </a:t>
            </a:r>
            <a:r>
              <a:rPr lang="en-US" dirty="0" smtClean="0">
                <a:solidFill>
                  <a:schemeClr val="bg2"/>
                </a:solidFill>
                <a:latin typeface="Raleway" panose="020B0604020202020204" charset="0"/>
              </a:rPr>
              <a:t>influence an undecided Member </a:t>
            </a:r>
          </a:p>
          <a:p>
            <a:endParaRPr lang="en-US" dirty="0">
              <a:solidFill>
                <a:schemeClr val="bg2"/>
              </a:solidFill>
              <a:latin typeface="Raleway" panose="020B0604020202020204" charset="0"/>
            </a:endParaRPr>
          </a:p>
          <a:p>
            <a:r>
              <a:rPr lang="en-US" dirty="0" smtClean="0">
                <a:solidFill>
                  <a:schemeClr val="bg2"/>
                </a:solidFill>
                <a:latin typeface="Raleway" panose="020B0604020202020204" charset="0"/>
              </a:rPr>
              <a:t>Find </a:t>
            </a:r>
            <a:r>
              <a:rPr lang="en-US" dirty="0">
                <a:solidFill>
                  <a:schemeClr val="bg2"/>
                </a:solidFill>
                <a:latin typeface="Raleway" panose="020B0604020202020204" charset="0"/>
              </a:rPr>
              <a:t>your </a:t>
            </a:r>
            <a:r>
              <a:rPr lang="en-US" dirty="0" smtClean="0">
                <a:solidFill>
                  <a:schemeClr val="bg2"/>
                </a:solidFill>
                <a:latin typeface="Raleway" panose="020B0604020202020204" charset="0"/>
              </a:rPr>
              <a:t>member on social media: </a:t>
            </a:r>
            <a:r>
              <a:rPr lang="en-US" dirty="0">
                <a:solidFill>
                  <a:schemeClr val="bg2"/>
                </a:solidFill>
                <a:latin typeface="Raleway" panose="020B0604020202020204" charset="0"/>
                <a:hlinkClick r:id="rId3"/>
              </a:rPr>
              <a:t>https://</a:t>
            </a:r>
            <a:r>
              <a:rPr lang="en-US" dirty="0" smtClean="0">
                <a:solidFill>
                  <a:schemeClr val="bg2"/>
                </a:solidFill>
                <a:latin typeface="Raleway" panose="020B0604020202020204" charset="0"/>
                <a:hlinkClick r:id="rId3"/>
              </a:rPr>
              <a:t>www.usa.gov/elected-officials</a:t>
            </a:r>
            <a:endParaRPr lang="en-US" dirty="0" smtClean="0">
              <a:solidFill>
                <a:schemeClr val="bg2"/>
              </a:solidFill>
              <a:latin typeface="Raleway" panose="020B0604020202020204" charset="0"/>
            </a:endParaRPr>
          </a:p>
          <a:p>
            <a:endParaRPr lang="en-US" dirty="0">
              <a:solidFill>
                <a:schemeClr val="bg2"/>
              </a:solidFill>
              <a:latin typeface="Raleway" panose="020B0604020202020204" charset="0"/>
            </a:endParaRPr>
          </a:p>
          <a:p>
            <a:r>
              <a:rPr lang="en-US" dirty="0" smtClean="0">
                <a:solidFill>
                  <a:schemeClr val="bg2"/>
                </a:solidFill>
                <a:latin typeface="Raleway" panose="020B0604020202020204" charset="0"/>
                <a:hlinkClick r:id="rId4"/>
              </a:rPr>
              <a:t>Using Twitter in Advocacy </a:t>
            </a:r>
            <a:endParaRPr lang="en-US" dirty="0" smtClean="0">
              <a:solidFill>
                <a:schemeClr val="bg2"/>
              </a:solidFill>
              <a:latin typeface="Raleway" panose="020B0604020202020204" charset="0"/>
            </a:endParaRPr>
          </a:p>
          <a:p>
            <a:endParaRPr lang="en-US" dirty="0">
              <a:solidFill>
                <a:schemeClr val="bg2"/>
              </a:solidFill>
              <a:latin typeface="Raleway" panose="020B0604020202020204" charset="0"/>
            </a:endParaRPr>
          </a:p>
          <a:p>
            <a:endParaRPr lang="en-US" dirty="0" smtClean="0">
              <a:solidFill>
                <a:schemeClr val="bg2"/>
              </a:solidFill>
              <a:latin typeface="Raleway" panose="020B0604020202020204" charset="0"/>
            </a:endParaRPr>
          </a:p>
          <a:p>
            <a:endParaRPr lang="en-US" dirty="0">
              <a:solidFill>
                <a:schemeClr val="bg2"/>
              </a:solidFill>
              <a:latin typeface="Raleway" panose="020B0604020202020204" charset="0"/>
            </a:endParaRPr>
          </a:p>
          <a:p>
            <a:pPr marL="146050" indent="0">
              <a:buNone/>
            </a:pPr>
            <a:endParaRPr lang="en-US" dirty="0">
              <a:solidFill>
                <a:schemeClr val="bg2"/>
              </a:solidFill>
              <a:latin typeface="Raleway" panose="020B0604020202020204" charset="0"/>
            </a:endParaRPr>
          </a:p>
          <a:p>
            <a:endParaRPr lang="en-US" dirty="0" smtClean="0">
              <a:solidFill>
                <a:schemeClr val="bg2"/>
              </a:solidFill>
              <a:latin typeface="Raleway" panose="020B0604020202020204" charset="0"/>
            </a:endParaRPr>
          </a:p>
          <a:p>
            <a:endParaRPr lang="en-US" dirty="0" smtClean="0">
              <a:solidFill>
                <a:schemeClr val="bg2"/>
              </a:solidFill>
              <a:latin typeface="Raleway" panose="020B0604020202020204" charset="0"/>
            </a:endParaRPr>
          </a:p>
          <a:p>
            <a:pPr marL="146050" indent="0">
              <a:buNone/>
            </a:pPr>
            <a:endParaRPr lang="en-US" dirty="0" smtClean="0">
              <a:solidFill>
                <a:schemeClr val="bg2"/>
              </a:solidFill>
              <a:latin typeface="Raleway" panose="020B0604020202020204" charset="0"/>
            </a:endParaRPr>
          </a:p>
          <a:p>
            <a:endParaRPr lang="en-US" dirty="0" smtClean="0">
              <a:solidFill>
                <a:schemeClr val="bg2"/>
              </a:solidFill>
              <a:latin typeface="Raleway" panose="020B0604020202020204" charset="0"/>
            </a:endParaRPr>
          </a:p>
          <a:p>
            <a:endParaRPr lang="en-US" dirty="0" smtClean="0">
              <a:solidFill>
                <a:schemeClr val="bg2"/>
              </a:solidFill>
              <a:latin typeface="Raleway" panose="020B0604020202020204" charset="0"/>
            </a:endParaRPr>
          </a:p>
          <a:p>
            <a:endParaRPr lang="en-US" dirty="0" smtClean="0">
              <a:solidFill>
                <a:schemeClr val="bg2"/>
              </a:solidFill>
              <a:latin typeface="Raleway" panose="020B0604020202020204" charset="0"/>
            </a:endParaRPr>
          </a:p>
          <a:p>
            <a:endParaRPr lang="en-US" dirty="0">
              <a:solidFill>
                <a:schemeClr val="bg2"/>
              </a:solidFill>
              <a:latin typeface="Raleway" panose="020B0604020202020204" charset="0"/>
            </a:endParaRPr>
          </a:p>
        </p:txBody>
      </p:sp>
      <p:pic>
        <p:nvPicPr>
          <p:cNvPr id="7" name="Shape 110"/>
          <p:cNvPicPr preferRelativeResize="0"/>
          <p:nvPr/>
        </p:nvPicPr>
        <p:blipFill>
          <a:blip r:embed="rId5">
            <a:alphaModFix/>
          </a:blip>
          <a:stretch>
            <a:fillRect/>
          </a:stretch>
        </p:blipFill>
        <p:spPr>
          <a:xfrm>
            <a:off x="7561350" y="4382815"/>
            <a:ext cx="1367850" cy="554000"/>
          </a:xfrm>
          <a:prstGeom prst="rect">
            <a:avLst/>
          </a:prstGeom>
          <a:noFill/>
          <a:ln>
            <a:noFill/>
          </a:ln>
        </p:spPr>
      </p:pic>
      <p:sp>
        <p:nvSpPr>
          <p:cNvPr id="10" name="TextBox 9"/>
          <p:cNvSpPr txBox="1"/>
          <p:nvPr/>
        </p:nvSpPr>
        <p:spPr>
          <a:xfrm>
            <a:off x="821093" y="2090057"/>
            <a:ext cx="3517641" cy="1723549"/>
          </a:xfrm>
          <a:prstGeom prst="rect">
            <a:avLst/>
          </a:prstGeom>
          <a:noFill/>
        </p:spPr>
        <p:txBody>
          <a:bodyPr wrap="square" rtlCol="0">
            <a:spAutoFit/>
          </a:bodyPr>
          <a:lstStyle/>
          <a:p>
            <a:r>
              <a:rPr lang="en-US" sz="1600" dirty="0">
                <a:latin typeface="Raleway" panose="020B0604020202020204" charset="0"/>
              </a:rPr>
              <a:t>“Social media is the ultimate equalizer. It gives voice and a platform to anyone willing to engage” </a:t>
            </a:r>
            <a:endParaRPr lang="en-US" sz="1600" dirty="0" smtClean="0">
              <a:latin typeface="Raleway" panose="020B0604020202020204" charset="0"/>
            </a:endParaRPr>
          </a:p>
          <a:p>
            <a:endParaRPr lang="en-US" dirty="0" smtClean="0">
              <a:latin typeface="Raleway" panose="020B0604020202020204" charset="0"/>
            </a:endParaRPr>
          </a:p>
          <a:p>
            <a:r>
              <a:rPr lang="en-US" dirty="0" smtClean="0">
                <a:latin typeface="Raleway" panose="020B0604020202020204" charset="0"/>
              </a:rPr>
              <a:t>– </a:t>
            </a:r>
            <a:r>
              <a:rPr lang="en-US" sz="1000" i="1" dirty="0" smtClean="0">
                <a:latin typeface="Raleway" panose="020B0604020202020204" charset="0"/>
              </a:rPr>
              <a:t>Amy Jo Martin, Founder of Digital Royalty </a:t>
            </a:r>
            <a:endParaRPr lang="en-US" sz="1000" dirty="0">
              <a:latin typeface="Raleway" panose="020B0604020202020204" charset="0"/>
            </a:endParaRPr>
          </a:p>
          <a:p>
            <a:endParaRPr lang="en-US" dirty="0">
              <a:latin typeface="Raleway" panose="020B0604020202020204" charset="0"/>
            </a:endParaRPr>
          </a:p>
        </p:txBody>
      </p:sp>
    </p:spTree>
    <p:extLst>
      <p:ext uri="{BB962C8B-B14F-4D97-AF65-F5344CB8AC3E}">
        <p14:creationId xmlns:p14="http://schemas.microsoft.com/office/powerpoint/2010/main" val="2583903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17032" y="1314726"/>
            <a:ext cx="7689850" cy="534987"/>
          </a:xfrm>
        </p:spPr>
        <p:txBody>
          <a:bodyPr>
            <a:noAutofit/>
          </a:bodyPr>
          <a:lstStyle/>
          <a:p>
            <a:pPr algn="ctr"/>
            <a:r>
              <a:rPr lang="en-US" sz="4000" dirty="0" smtClean="0">
                <a:solidFill>
                  <a:schemeClr val="tx1"/>
                </a:solidFill>
              </a:rPr>
              <a:t>Do what you can, where you are, with what you have. </a:t>
            </a:r>
            <a:endParaRPr lang="en-US" sz="4000" dirty="0">
              <a:solidFill>
                <a:schemeClr val="tx1"/>
              </a:solidFill>
            </a:endParaRPr>
          </a:p>
        </p:txBody>
      </p:sp>
      <p:sp>
        <p:nvSpPr>
          <p:cNvPr id="8" name="TextBox 7"/>
          <p:cNvSpPr txBox="1"/>
          <p:nvPr/>
        </p:nvSpPr>
        <p:spPr>
          <a:xfrm>
            <a:off x="-74645" y="1039662"/>
            <a:ext cx="1660849" cy="1261884"/>
          </a:xfrm>
          <a:prstGeom prst="rect">
            <a:avLst/>
          </a:prstGeom>
          <a:noFill/>
        </p:spPr>
        <p:txBody>
          <a:bodyPr wrap="square" rtlCol="0">
            <a:spAutoFit/>
          </a:bodyPr>
          <a:lstStyle/>
          <a:p>
            <a:pPr algn="ctr"/>
            <a:r>
              <a:rPr lang="en-US" sz="7600" b="1" dirty="0" smtClean="0">
                <a:solidFill>
                  <a:srgbClr val="FFC000"/>
                </a:solidFill>
                <a:latin typeface="Times New Roman" panose="02020603050405020304" pitchFamily="18" charset="0"/>
                <a:cs typeface="Times New Roman" panose="02020603050405020304" pitchFamily="18" charset="0"/>
              </a:rPr>
              <a:t>“</a:t>
            </a:r>
            <a:endParaRPr lang="en-US" sz="7600" b="1"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113037" y="1713717"/>
            <a:ext cx="1660849" cy="2431435"/>
          </a:xfrm>
          <a:prstGeom prst="rect">
            <a:avLst/>
          </a:prstGeom>
          <a:noFill/>
        </p:spPr>
        <p:txBody>
          <a:bodyPr wrap="square" rtlCol="0">
            <a:spAutoFit/>
          </a:bodyPr>
          <a:lstStyle/>
          <a:p>
            <a:pPr algn="ctr"/>
            <a:r>
              <a:rPr lang="en-US" sz="7600" b="1" dirty="0" smtClean="0">
                <a:solidFill>
                  <a:srgbClr val="FFC000"/>
                </a:solidFill>
                <a:latin typeface="Times New Roman" panose="02020603050405020304" pitchFamily="18" charset="0"/>
                <a:cs typeface="Times New Roman" panose="02020603050405020304" pitchFamily="18" charset="0"/>
              </a:rPr>
              <a:t>”</a:t>
            </a:r>
            <a:r>
              <a:rPr lang="en-US" sz="7600" b="1" dirty="0" smtClean="0">
                <a:solidFill>
                  <a:schemeClr val="tx1"/>
                </a:solidFill>
                <a:latin typeface="Times New Roman" panose="02020603050405020304" pitchFamily="18" charset="0"/>
                <a:cs typeface="Times New Roman" panose="02020603050405020304" pitchFamily="18" charset="0"/>
              </a:rPr>
              <a:t/>
            </a:r>
            <a:br>
              <a:rPr lang="en-US" sz="7600" b="1" dirty="0" smtClean="0">
                <a:solidFill>
                  <a:schemeClr val="tx1"/>
                </a:solidFill>
                <a:latin typeface="Times New Roman" panose="02020603050405020304" pitchFamily="18" charset="0"/>
                <a:cs typeface="Times New Roman" panose="02020603050405020304" pitchFamily="18" charset="0"/>
              </a:rPr>
            </a:br>
            <a:endParaRPr lang="en-US" sz="7600" b="1" dirty="0">
              <a:solidFill>
                <a:schemeClr val="tx1"/>
              </a:solidFill>
              <a:latin typeface="Times New Roman" panose="02020603050405020304" pitchFamily="18" charset="0"/>
              <a:cs typeface="Times New Roman" panose="02020603050405020304" pitchFamily="18" charset="0"/>
            </a:endParaRPr>
          </a:p>
        </p:txBody>
      </p:sp>
      <p:pic>
        <p:nvPicPr>
          <p:cNvPr id="10" name="Shape 110"/>
          <p:cNvPicPr preferRelativeResize="0"/>
          <p:nvPr/>
        </p:nvPicPr>
        <p:blipFill>
          <a:blip r:embed="rId2">
            <a:alphaModFix/>
          </a:blip>
          <a:stretch>
            <a:fillRect/>
          </a:stretch>
        </p:blipFill>
        <p:spPr>
          <a:xfrm>
            <a:off x="7296539" y="4292082"/>
            <a:ext cx="1632661" cy="644733"/>
          </a:xfrm>
          <a:prstGeom prst="rect">
            <a:avLst/>
          </a:prstGeom>
          <a:noFill/>
          <a:ln>
            <a:noFill/>
          </a:ln>
        </p:spPr>
      </p:pic>
      <p:sp>
        <p:nvSpPr>
          <p:cNvPr id="11" name="TextBox 10"/>
          <p:cNvSpPr txBox="1"/>
          <p:nvPr/>
        </p:nvSpPr>
        <p:spPr>
          <a:xfrm>
            <a:off x="2267338" y="2775545"/>
            <a:ext cx="4929674" cy="307777"/>
          </a:xfrm>
          <a:prstGeom prst="rect">
            <a:avLst/>
          </a:prstGeom>
          <a:noFill/>
        </p:spPr>
        <p:txBody>
          <a:bodyPr wrap="square" rtlCol="0">
            <a:spAutoFit/>
          </a:bodyPr>
          <a:lstStyle/>
          <a:p>
            <a:pPr algn="ctr"/>
            <a:r>
              <a:rPr lang="en-US" dirty="0" smtClean="0">
                <a:solidFill>
                  <a:schemeClr val="tx2">
                    <a:lumMod val="50000"/>
                  </a:schemeClr>
                </a:solidFill>
                <a:latin typeface="Raleway" panose="020B0604020202020204" charset="0"/>
              </a:rPr>
              <a:t>- </a:t>
            </a:r>
            <a:r>
              <a:rPr lang="en-US" i="1" dirty="0" smtClean="0">
                <a:solidFill>
                  <a:schemeClr val="tx2">
                    <a:lumMod val="50000"/>
                  </a:schemeClr>
                </a:solidFill>
                <a:latin typeface="Raleway" panose="020B0604020202020204" charset="0"/>
              </a:rPr>
              <a:t>Teddy Roosevelt</a:t>
            </a:r>
            <a:endParaRPr lang="en-US" dirty="0">
              <a:solidFill>
                <a:schemeClr val="tx2">
                  <a:lumMod val="50000"/>
                </a:schemeClr>
              </a:solidFill>
              <a:latin typeface="Raleway" panose="020B0604020202020204" charset="0"/>
            </a:endParaRPr>
          </a:p>
        </p:txBody>
      </p:sp>
    </p:spTree>
    <p:extLst>
      <p:ext uri="{BB962C8B-B14F-4D97-AF65-F5344CB8AC3E}">
        <p14:creationId xmlns:p14="http://schemas.microsoft.com/office/powerpoint/2010/main" val="1081408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smtClean="0"/>
              <a:t>Questions?</a:t>
            </a:r>
            <a:endParaRPr lang="en-US" sz="8000" dirty="0"/>
          </a:p>
        </p:txBody>
      </p:sp>
    </p:spTree>
    <p:extLst>
      <p:ext uri="{BB962C8B-B14F-4D97-AF65-F5344CB8AC3E}">
        <p14:creationId xmlns:p14="http://schemas.microsoft.com/office/powerpoint/2010/main" val="2170099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4820" y="2417862"/>
            <a:ext cx="234360" cy="307777"/>
          </a:xfrm>
          <a:prstGeom prst="rect">
            <a:avLst/>
          </a:prstGeom>
        </p:spPr>
        <p:txBody>
          <a:bodyPr wrap="none">
            <a:spAutoFit/>
          </a:bodyPr>
          <a:lstStyle/>
          <a:p>
            <a:r>
              <a:rPr lang="en-US" dirty="0"/>
              <a:t> </a:t>
            </a:r>
          </a:p>
        </p:txBody>
      </p:sp>
      <p:sp>
        <p:nvSpPr>
          <p:cNvPr id="9" name="Rectangle 8"/>
          <p:cNvSpPr/>
          <p:nvPr/>
        </p:nvSpPr>
        <p:spPr>
          <a:xfrm>
            <a:off x="0" y="652247"/>
            <a:ext cx="9144000" cy="32470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297"/>
          <p:cNvSpPr txBox="1">
            <a:spLocks/>
          </p:cNvSpPr>
          <p:nvPr/>
        </p:nvSpPr>
        <p:spPr>
          <a:xfrm>
            <a:off x="726780" y="1466850"/>
            <a:ext cx="7924800" cy="2209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lt1"/>
              </a:buClr>
              <a:buSzPts val="1800"/>
            </a:pPr>
            <a:r>
              <a:rPr lang="en-US" sz="1800" dirty="0" smtClean="0">
                <a:solidFill>
                  <a:schemeClr val="bg1"/>
                </a:solidFill>
                <a:latin typeface="Raleway" panose="020B0604020202020204" charset="0"/>
                <a:ea typeface="Comfortaa"/>
                <a:cs typeface="Comfortaa"/>
                <a:sym typeface="Comfortaa"/>
              </a:rPr>
              <a:t>The American Public Health Association champions the health of all </a:t>
            </a:r>
          </a:p>
          <a:p>
            <a:pPr marL="342900" indent="-342900">
              <a:spcBef>
                <a:spcPts val="600"/>
              </a:spcBef>
              <a:buClr>
                <a:schemeClr val="lt1"/>
              </a:buClr>
              <a:buSzPts val="1800"/>
            </a:pPr>
            <a:r>
              <a:rPr lang="en-US" sz="1800" dirty="0" smtClean="0">
                <a:solidFill>
                  <a:schemeClr val="bg1"/>
                </a:solidFill>
                <a:latin typeface="Raleway" panose="020B0604020202020204" charset="0"/>
                <a:ea typeface="Comfortaa"/>
                <a:cs typeface="Comfortaa"/>
                <a:sym typeface="Comfortaa"/>
              </a:rPr>
              <a:t>people and all communities. We strengthen the profession of public </a:t>
            </a:r>
          </a:p>
          <a:p>
            <a:pPr marL="342900" indent="-342900">
              <a:spcBef>
                <a:spcPts val="600"/>
              </a:spcBef>
              <a:buClr>
                <a:schemeClr val="lt1"/>
              </a:buClr>
              <a:buSzPts val="1800"/>
            </a:pPr>
            <a:r>
              <a:rPr lang="en-US" sz="1800" dirty="0" smtClean="0">
                <a:solidFill>
                  <a:schemeClr val="bg1"/>
                </a:solidFill>
                <a:latin typeface="Raleway" panose="020B0604020202020204" charset="0"/>
                <a:ea typeface="Comfortaa"/>
                <a:cs typeface="Comfortaa"/>
                <a:sym typeface="Comfortaa"/>
              </a:rPr>
              <a:t>health, promote best practices and share the latest public health </a:t>
            </a:r>
          </a:p>
          <a:p>
            <a:pPr marL="342900" indent="-342900">
              <a:spcBef>
                <a:spcPts val="600"/>
              </a:spcBef>
              <a:buClr>
                <a:schemeClr val="lt1"/>
              </a:buClr>
              <a:buSzPts val="1800"/>
            </a:pPr>
            <a:r>
              <a:rPr lang="en-US" sz="1800" dirty="0" smtClean="0">
                <a:solidFill>
                  <a:schemeClr val="bg1"/>
                </a:solidFill>
                <a:latin typeface="Raleway" panose="020B0604020202020204" charset="0"/>
                <a:ea typeface="Comfortaa"/>
                <a:cs typeface="Comfortaa"/>
                <a:sym typeface="Comfortaa"/>
              </a:rPr>
              <a:t>research and information. We are the only organization that influences </a:t>
            </a:r>
          </a:p>
          <a:p>
            <a:pPr marL="342900" indent="-342900">
              <a:spcBef>
                <a:spcPts val="600"/>
              </a:spcBef>
              <a:buClr>
                <a:schemeClr val="lt1"/>
              </a:buClr>
              <a:buSzPts val="1800"/>
            </a:pPr>
            <a:r>
              <a:rPr lang="en-US" sz="1800" dirty="0" smtClean="0">
                <a:solidFill>
                  <a:schemeClr val="bg1"/>
                </a:solidFill>
                <a:latin typeface="Raleway" panose="020B0604020202020204" charset="0"/>
                <a:ea typeface="Comfortaa"/>
                <a:cs typeface="Comfortaa"/>
                <a:sym typeface="Comfortaa"/>
              </a:rPr>
              <a:t>federal policy, has a nearly 150 year perspective and brings together </a:t>
            </a:r>
          </a:p>
          <a:p>
            <a:pPr marL="342900" indent="-342900">
              <a:spcBef>
                <a:spcPts val="600"/>
              </a:spcBef>
              <a:buClr>
                <a:schemeClr val="lt1"/>
              </a:buClr>
              <a:buSzPts val="1800"/>
            </a:pPr>
            <a:r>
              <a:rPr lang="en-US" sz="1800" dirty="0" smtClean="0">
                <a:solidFill>
                  <a:schemeClr val="bg1"/>
                </a:solidFill>
                <a:latin typeface="Raleway" panose="020B0604020202020204" charset="0"/>
                <a:ea typeface="Comfortaa"/>
                <a:cs typeface="Comfortaa"/>
                <a:sym typeface="Comfortaa"/>
              </a:rPr>
              <a:t>members from all fields of public health. Learn more at www.apha.org.</a:t>
            </a:r>
          </a:p>
          <a:p>
            <a:pPr marL="342900" indent="-342900">
              <a:spcBef>
                <a:spcPts val="360"/>
              </a:spcBef>
              <a:buClr>
                <a:schemeClr val="lt1"/>
              </a:buClr>
              <a:buSzPts val="1800"/>
            </a:pPr>
            <a:endParaRPr lang="en-US" sz="1800" dirty="0">
              <a:solidFill>
                <a:schemeClr val="bg1"/>
              </a:solidFill>
              <a:latin typeface="Raleway" panose="020B0604020202020204" charset="0"/>
              <a:ea typeface="Comfortaa"/>
              <a:cs typeface="Comfortaa"/>
              <a:sym typeface="Comfortaa"/>
            </a:endParaRPr>
          </a:p>
        </p:txBody>
      </p:sp>
      <p:sp>
        <p:nvSpPr>
          <p:cNvPr id="10" name="Shape 298"/>
          <p:cNvSpPr txBox="1">
            <a:spLocks/>
          </p:cNvSpPr>
          <p:nvPr/>
        </p:nvSpPr>
        <p:spPr>
          <a:xfrm>
            <a:off x="726780" y="784549"/>
            <a:ext cx="3962400" cy="53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lt1"/>
              </a:buClr>
              <a:buSzPts val="2400"/>
            </a:pPr>
            <a:r>
              <a:rPr lang="en-US" sz="2400" dirty="0" smtClean="0">
                <a:solidFill>
                  <a:schemeClr val="lt1"/>
                </a:solidFill>
                <a:latin typeface="Raleway" panose="020B0604020202020204" charset="0"/>
                <a:ea typeface="Comfortaa"/>
                <a:cs typeface="Comfortaa"/>
                <a:sym typeface="Comfortaa"/>
              </a:rPr>
              <a:t>About APHA</a:t>
            </a:r>
            <a:endParaRPr lang="en-US" sz="2400" dirty="0">
              <a:solidFill>
                <a:schemeClr val="lt1"/>
              </a:solidFill>
              <a:latin typeface="Raleway" panose="020B0604020202020204" charset="0"/>
              <a:ea typeface="Comfortaa"/>
              <a:cs typeface="Comfortaa"/>
              <a:sym typeface="Comfortaa"/>
            </a:endParaRPr>
          </a:p>
        </p:txBody>
      </p:sp>
      <p:sp>
        <p:nvSpPr>
          <p:cNvPr id="13" name="Shape 88"/>
          <p:cNvSpPr txBox="1">
            <a:spLocks/>
          </p:cNvSpPr>
          <p:nvPr/>
        </p:nvSpPr>
        <p:spPr>
          <a:xfrm>
            <a:off x="726780" y="4111037"/>
            <a:ext cx="3293100" cy="8362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r>
              <a:rPr lang="en-US" sz="1100" b="1" dirty="0" smtClean="0">
                <a:latin typeface="Raleway" panose="020B0604020202020204" charset="0"/>
              </a:rPr>
              <a:t>Gaby Witte</a:t>
            </a:r>
          </a:p>
          <a:p>
            <a:pPr marL="0" indent="0"/>
            <a:r>
              <a:rPr lang="en-US" sz="1100" dirty="0" smtClean="0">
                <a:latin typeface="Raleway" panose="020B0604020202020204" charset="0"/>
              </a:rPr>
              <a:t>Senior Manager, Government Relations</a:t>
            </a:r>
          </a:p>
          <a:p>
            <a:pPr marL="0" indent="0"/>
            <a:r>
              <a:rPr lang="en-US" sz="1100" dirty="0" smtClean="0">
                <a:latin typeface="Raleway" panose="020B0604020202020204" charset="0"/>
                <a:hlinkClick r:id="rId3"/>
              </a:rPr>
              <a:t>Gabriella.witte@apha.org</a:t>
            </a:r>
            <a:endParaRPr lang="en-US" sz="1100" dirty="0" smtClean="0">
              <a:latin typeface="Raleway" panose="020B0604020202020204" charset="0"/>
            </a:endParaRPr>
          </a:p>
          <a:p>
            <a:pPr marL="0" indent="0"/>
            <a:r>
              <a:rPr lang="en-US" sz="1100" dirty="0" smtClean="0">
                <a:latin typeface="Raleway" panose="020B0604020202020204" charset="0"/>
              </a:rPr>
              <a:t>(202) 777-2513</a:t>
            </a:r>
          </a:p>
        </p:txBody>
      </p:sp>
      <p:pic>
        <p:nvPicPr>
          <p:cNvPr id="14" name="Shape 110"/>
          <p:cNvPicPr preferRelativeResize="0"/>
          <p:nvPr/>
        </p:nvPicPr>
        <p:blipFill>
          <a:blip r:embed="rId4">
            <a:alphaModFix/>
          </a:blip>
          <a:stretch>
            <a:fillRect/>
          </a:stretch>
        </p:blipFill>
        <p:spPr>
          <a:xfrm>
            <a:off x="7561350" y="4252186"/>
            <a:ext cx="1367850" cy="554000"/>
          </a:xfrm>
          <a:prstGeom prst="rect">
            <a:avLst/>
          </a:prstGeom>
          <a:noFill/>
          <a:ln>
            <a:noFill/>
          </a:ln>
        </p:spPr>
      </p:pic>
    </p:spTree>
    <p:extLst>
      <p:ext uri="{BB962C8B-B14F-4D97-AF65-F5344CB8AC3E}">
        <p14:creationId xmlns:p14="http://schemas.microsoft.com/office/powerpoint/2010/main" val="2911207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idx="4294967295"/>
          </p:nvPr>
        </p:nvSpPr>
        <p:spPr>
          <a:xfrm>
            <a:off x="535775" y="2869725"/>
            <a:ext cx="2368200" cy="1677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700">
                <a:latin typeface="Lato"/>
                <a:ea typeface="Lato"/>
                <a:cs typeface="Lato"/>
                <a:sym typeface="Lato"/>
              </a:rPr>
              <a:t>sdfaf</a:t>
            </a:r>
            <a:endParaRPr sz="1700">
              <a:latin typeface="Lato"/>
              <a:ea typeface="Lato"/>
              <a:cs typeface="Lato"/>
              <a:sym typeface="Lato"/>
            </a:endParaRPr>
          </a:p>
        </p:txBody>
      </p:sp>
      <p:pic>
        <p:nvPicPr>
          <p:cNvPr id="95" name="Shape 95"/>
          <p:cNvPicPr preferRelativeResize="0"/>
          <p:nvPr/>
        </p:nvPicPr>
        <p:blipFill>
          <a:blip r:embed="rId3">
            <a:alphaModFix/>
          </a:blip>
          <a:stretch>
            <a:fillRect/>
          </a:stretch>
        </p:blipFill>
        <p:spPr>
          <a:xfrm>
            <a:off x="410725" y="279950"/>
            <a:ext cx="4596700" cy="4596700"/>
          </a:xfrm>
          <a:prstGeom prst="rect">
            <a:avLst/>
          </a:prstGeom>
          <a:noFill/>
          <a:ln>
            <a:noFill/>
          </a:ln>
        </p:spPr>
      </p:pic>
      <p:sp>
        <p:nvSpPr>
          <p:cNvPr id="96" name="Shape 96"/>
          <p:cNvSpPr txBox="1"/>
          <p:nvPr/>
        </p:nvSpPr>
        <p:spPr>
          <a:xfrm>
            <a:off x="1076850" y="1179025"/>
            <a:ext cx="3274800" cy="296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900" b="1" dirty="0">
                <a:solidFill>
                  <a:srgbClr val="2B2B2B"/>
                </a:solidFill>
                <a:latin typeface="Raleway"/>
                <a:ea typeface="Raleway"/>
                <a:cs typeface="Raleway"/>
                <a:sym typeface="Raleway"/>
              </a:rPr>
              <a:t>For the first time in decades, there is growing bipartisan consensus for sensible gun policy, a polarizing issue that has deeply divided Republicans and Democrats.</a:t>
            </a:r>
            <a:endParaRPr sz="1900" b="1" dirty="0">
              <a:solidFill>
                <a:srgbClr val="2B2B2B"/>
              </a:solidFill>
              <a:latin typeface="Raleway"/>
              <a:ea typeface="Raleway"/>
              <a:cs typeface="Raleway"/>
              <a:sym typeface="Raleway"/>
            </a:endParaRPr>
          </a:p>
          <a:p>
            <a:pPr marL="0" lvl="0" indent="0">
              <a:spcBef>
                <a:spcPts val="0"/>
              </a:spcBef>
              <a:spcAft>
                <a:spcPts val="0"/>
              </a:spcAft>
              <a:buNone/>
            </a:pPr>
            <a:endParaRPr sz="1900" b="1" dirty="0">
              <a:solidFill>
                <a:srgbClr val="2B2B2B"/>
              </a:solidFill>
              <a:latin typeface="Raleway"/>
              <a:ea typeface="Raleway"/>
              <a:cs typeface="Raleway"/>
              <a:sym typeface="Raleway"/>
            </a:endParaRPr>
          </a:p>
          <a:p>
            <a:pPr marL="647700" lvl="0" indent="0" rtl="0">
              <a:lnSpc>
                <a:spcPct val="160000"/>
              </a:lnSpc>
              <a:spcBef>
                <a:spcPts val="0"/>
              </a:spcBef>
              <a:spcAft>
                <a:spcPts val="0"/>
              </a:spcAft>
              <a:buNone/>
            </a:pPr>
            <a:r>
              <a:rPr lang="en" dirty="0">
                <a:solidFill>
                  <a:srgbClr val="777777"/>
                </a:solidFill>
                <a:latin typeface="Raleway"/>
                <a:ea typeface="Raleway"/>
                <a:cs typeface="Raleway"/>
                <a:sym typeface="Raleway"/>
              </a:rPr>
              <a:t>Rep. Carlos Curbelo (R-Fla.)</a:t>
            </a:r>
            <a:endParaRPr dirty="0">
              <a:solidFill>
                <a:srgbClr val="777777"/>
              </a:solidFill>
              <a:latin typeface="Raleway"/>
              <a:ea typeface="Raleway"/>
              <a:cs typeface="Raleway"/>
              <a:sym typeface="Raleway"/>
            </a:endParaRPr>
          </a:p>
          <a:p>
            <a:pPr marL="0" lvl="0" indent="0">
              <a:spcBef>
                <a:spcPts val="0"/>
              </a:spcBef>
              <a:spcAft>
                <a:spcPts val="0"/>
              </a:spcAft>
              <a:buNone/>
            </a:pPr>
            <a:endParaRPr dirty="0">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504337" y="995175"/>
            <a:ext cx="6369424" cy="3801025"/>
          </a:xfrm>
          <a:prstGeom prst="rect">
            <a:avLst/>
          </a:prstGeom>
          <a:noFill/>
          <a:ln>
            <a:noFill/>
          </a:ln>
        </p:spPr>
      </p:pic>
      <p:sp>
        <p:nvSpPr>
          <p:cNvPr id="102" name="Shape 102"/>
          <p:cNvSpPr txBox="1"/>
          <p:nvPr/>
        </p:nvSpPr>
        <p:spPr>
          <a:xfrm>
            <a:off x="504325" y="269975"/>
            <a:ext cx="7766700" cy="50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chemeClr val="accent3"/>
                </a:solidFill>
                <a:latin typeface="Raleway"/>
                <a:ea typeface="Raleway"/>
                <a:cs typeface="Raleway"/>
                <a:sym typeface="Raleway"/>
              </a:rPr>
              <a:t>Public Support for Stricter Gun Laws </a:t>
            </a:r>
            <a:endParaRPr sz="2400" b="1">
              <a:solidFill>
                <a:schemeClr val="accent3"/>
              </a:solidFill>
              <a:latin typeface="Raleway"/>
              <a:ea typeface="Raleway"/>
              <a:cs typeface="Raleway"/>
              <a:sym typeface="Raleway"/>
            </a:endParaRPr>
          </a:p>
        </p:txBody>
      </p:sp>
      <p:pic>
        <p:nvPicPr>
          <p:cNvPr id="103" name="Shape 103"/>
          <p:cNvPicPr preferRelativeResize="0"/>
          <p:nvPr/>
        </p:nvPicPr>
        <p:blipFill>
          <a:blip r:embed="rId4">
            <a:alphaModFix/>
          </a:blip>
          <a:stretch>
            <a:fillRect/>
          </a:stretch>
        </p:blipFill>
        <p:spPr>
          <a:xfrm>
            <a:off x="7587100" y="4433050"/>
            <a:ext cx="1367850" cy="554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Shape 108"/>
          <p:cNvSpPr txBox="1"/>
          <p:nvPr/>
        </p:nvSpPr>
        <p:spPr>
          <a:xfrm>
            <a:off x="284825" y="1456625"/>
            <a:ext cx="8550300" cy="33309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4240: Public Safety and Second Amendment Rights Protection Act of 2017</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S. 2009: Background Check Expansion Act</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2598: Gun Violence Restraining Order Act of 2017</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S. 2521: Federal Extreme Risk Protection Order Act of 2018</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1478: Gun Violence Research Act</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3207: Zero Tolerance for Domestic Abusers Act</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5398: Increasing the age to 21 to purchase firearms</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5087: Assault Weapons Ban of 2018</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S. 1945: Keep Americans Safe Act</a:t>
            </a:r>
            <a:endParaRPr sz="1800" dirty="0">
              <a:latin typeface="Raleway"/>
              <a:ea typeface="Raleway"/>
              <a:cs typeface="Raleway"/>
              <a:sym typeface="Raleway"/>
            </a:endParaRPr>
          </a:p>
          <a:p>
            <a:pPr marL="457200" lvl="0" indent="-342900" rtl="0">
              <a:spcBef>
                <a:spcPts val="0"/>
              </a:spcBef>
              <a:spcAft>
                <a:spcPts val="0"/>
              </a:spcAft>
              <a:buSzPts val="1800"/>
              <a:buFont typeface="Raleway"/>
              <a:buChar char="●"/>
            </a:pPr>
            <a:r>
              <a:rPr lang="en" sz="1800" dirty="0">
                <a:latin typeface="Raleway"/>
                <a:ea typeface="Raleway"/>
                <a:cs typeface="Raleway"/>
                <a:sym typeface="Raleway"/>
              </a:rPr>
              <a:t>H.R. 4268: Gun Safety: Not Sorry Act</a:t>
            </a:r>
            <a:endParaRPr sz="1800" dirty="0">
              <a:latin typeface="Raleway"/>
              <a:ea typeface="Raleway"/>
              <a:cs typeface="Raleway"/>
              <a:sym typeface="Raleway"/>
            </a:endParaRPr>
          </a:p>
          <a:p>
            <a:pPr marL="0" lvl="0" indent="0">
              <a:spcBef>
                <a:spcPts val="0"/>
              </a:spcBef>
              <a:spcAft>
                <a:spcPts val="0"/>
              </a:spcAft>
              <a:buNone/>
            </a:pPr>
            <a:endParaRPr sz="1800" dirty="0">
              <a:latin typeface="Raleway"/>
              <a:ea typeface="Raleway"/>
              <a:cs typeface="Raleway"/>
              <a:sym typeface="Raleway"/>
            </a:endParaRPr>
          </a:p>
        </p:txBody>
      </p:sp>
      <p:sp>
        <p:nvSpPr>
          <p:cNvPr id="109" name="Shape 109"/>
          <p:cNvSpPr txBox="1">
            <a:spLocks noGrp="1"/>
          </p:cNvSpPr>
          <p:nvPr>
            <p:ph type="title"/>
          </p:nvPr>
        </p:nvSpPr>
        <p:spPr>
          <a:xfrm>
            <a:off x="727800" y="540475"/>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000000"/>
                </a:solidFill>
              </a:rPr>
              <a:t>Gun Violence Prevention Efforts in the 115th Congress</a:t>
            </a:r>
            <a:endParaRPr sz="2200">
              <a:solidFill>
                <a:srgbClr val="000000"/>
              </a:solidFill>
            </a:endParaRPr>
          </a:p>
          <a:p>
            <a:pPr marL="0" lvl="0" indent="0">
              <a:spcBef>
                <a:spcPts val="0"/>
              </a:spcBef>
              <a:spcAft>
                <a:spcPts val="0"/>
              </a:spcAft>
              <a:buNone/>
            </a:pPr>
            <a:endParaRPr sz="1800">
              <a:solidFill>
                <a:srgbClr val="000000"/>
              </a:solidFill>
            </a:endParaRPr>
          </a:p>
        </p:txBody>
      </p:sp>
      <p:pic>
        <p:nvPicPr>
          <p:cNvPr id="110" name="Shape 110"/>
          <p:cNvPicPr preferRelativeResize="0"/>
          <p:nvPr/>
        </p:nvPicPr>
        <p:blipFill>
          <a:blip r:embed="rId3">
            <a:alphaModFix/>
          </a:blip>
          <a:stretch>
            <a:fillRect/>
          </a:stretch>
        </p:blipFill>
        <p:spPr>
          <a:xfrm>
            <a:off x="7561350" y="4382815"/>
            <a:ext cx="1367850" cy="55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animEffect transition="in" filter="fade">
                                      <p:cBhvr>
                                        <p:cTn id="11" dur="1000"/>
                                        <p:tgtEl>
                                          <p:spTgt spid="10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animEffect transition="in" filter="fade">
                                      <p:cBhvr>
                                        <p:cTn id="15" dur="1000"/>
                                        <p:tgtEl>
                                          <p:spTgt spid="108">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8">
                                            <p:txEl>
                                              <p:pRg st="3" end="3"/>
                                            </p:txEl>
                                          </p:spTgt>
                                        </p:tgtEl>
                                        <p:attrNameLst>
                                          <p:attrName>style.visibility</p:attrName>
                                        </p:attrNameLst>
                                      </p:cBhvr>
                                      <p:to>
                                        <p:strVal val="visible"/>
                                      </p:to>
                                    </p:set>
                                    <p:animEffect transition="in" filter="fade">
                                      <p:cBhvr>
                                        <p:cTn id="19" dur="1000"/>
                                        <p:tgtEl>
                                          <p:spTgt spid="108">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8">
                                            <p:txEl>
                                              <p:pRg st="4" end="4"/>
                                            </p:txEl>
                                          </p:spTgt>
                                        </p:tgtEl>
                                        <p:attrNameLst>
                                          <p:attrName>style.visibility</p:attrName>
                                        </p:attrNameLst>
                                      </p:cBhvr>
                                      <p:to>
                                        <p:strVal val="visible"/>
                                      </p:to>
                                    </p:set>
                                    <p:animEffect transition="in" filter="fade">
                                      <p:cBhvr>
                                        <p:cTn id="23" dur="1000"/>
                                        <p:tgtEl>
                                          <p:spTgt spid="108">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8">
                                            <p:txEl>
                                              <p:pRg st="5" end="5"/>
                                            </p:txEl>
                                          </p:spTgt>
                                        </p:tgtEl>
                                        <p:attrNameLst>
                                          <p:attrName>style.visibility</p:attrName>
                                        </p:attrNameLst>
                                      </p:cBhvr>
                                      <p:to>
                                        <p:strVal val="visible"/>
                                      </p:to>
                                    </p:set>
                                    <p:animEffect transition="in" filter="fade">
                                      <p:cBhvr>
                                        <p:cTn id="27" dur="1000"/>
                                        <p:tgtEl>
                                          <p:spTgt spid="108">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8">
                                            <p:txEl>
                                              <p:pRg st="6" end="6"/>
                                            </p:txEl>
                                          </p:spTgt>
                                        </p:tgtEl>
                                        <p:attrNameLst>
                                          <p:attrName>style.visibility</p:attrName>
                                        </p:attrNameLst>
                                      </p:cBhvr>
                                      <p:to>
                                        <p:strVal val="visible"/>
                                      </p:to>
                                    </p:set>
                                    <p:animEffect transition="in" filter="fade">
                                      <p:cBhvr>
                                        <p:cTn id="31" dur="1000"/>
                                        <p:tgtEl>
                                          <p:spTgt spid="108">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08">
                                            <p:txEl>
                                              <p:pRg st="7" end="7"/>
                                            </p:txEl>
                                          </p:spTgt>
                                        </p:tgtEl>
                                        <p:attrNameLst>
                                          <p:attrName>style.visibility</p:attrName>
                                        </p:attrNameLst>
                                      </p:cBhvr>
                                      <p:to>
                                        <p:strVal val="visible"/>
                                      </p:to>
                                    </p:set>
                                    <p:animEffect transition="in" filter="fade">
                                      <p:cBhvr>
                                        <p:cTn id="35" dur="1000"/>
                                        <p:tgtEl>
                                          <p:spTgt spid="108">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08">
                                            <p:txEl>
                                              <p:pRg st="8" end="8"/>
                                            </p:txEl>
                                          </p:spTgt>
                                        </p:tgtEl>
                                        <p:attrNameLst>
                                          <p:attrName>style.visibility</p:attrName>
                                        </p:attrNameLst>
                                      </p:cBhvr>
                                      <p:to>
                                        <p:strVal val="visible"/>
                                      </p:to>
                                    </p:set>
                                    <p:animEffect transition="in" filter="fade">
                                      <p:cBhvr>
                                        <p:cTn id="39" dur="1000"/>
                                        <p:tgtEl>
                                          <p:spTgt spid="108">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08">
                                            <p:txEl>
                                              <p:pRg st="9" end="9"/>
                                            </p:txEl>
                                          </p:spTgt>
                                        </p:tgtEl>
                                        <p:attrNameLst>
                                          <p:attrName>style.visibility</p:attrName>
                                        </p:attrNameLst>
                                      </p:cBhvr>
                                      <p:to>
                                        <p:strVal val="visible"/>
                                      </p:to>
                                    </p:set>
                                    <p:animEffect transition="in" filter="fade">
                                      <p:cBhvr>
                                        <p:cTn id="43" dur="1000"/>
                                        <p:tgtEl>
                                          <p:spTgt spid="108">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08">
                                            <p:txEl>
                                              <p:pRg st="10" end="10"/>
                                            </p:txEl>
                                          </p:spTgt>
                                        </p:tgtEl>
                                        <p:attrNameLst>
                                          <p:attrName>style.visibility</p:attrName>
                                        </p:attrNameLst>
                                      </p:cBhvr>
                                      <p:to>
                                        <p:strVal val="visible"/>
                                      </p:to>
                                    </p:set>
                                    <p:animEffect transition="in" filter="fade">
                                      <p:cBhvr>
                                        <p:cTn id="47" dur="1000"/>
                                        <p:tgtEl>
                                          <p:spTgt spid="1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27800" y="1632150"/>
            <a:ext cx="7688400" cy="1518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a:t>What’s the path forward? </a:t>
            </a:r>
            <a:endParaRPr sz="4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What </a:t>
            </a:r>
            <a:r>
              <a:rPr lang="en" u="sng" dirty="0"/>
              <a:t>do</a:t>
            </a:r>
            <a:r>
              <a:rPr lang="en" dirty="0"/>
              <a:t> we know about gun violence? </a:t>
            </a:r>
            <a:endParaRPr dirty="0"/>
          </a:p>
        </p:txBody>
      </p:sp>
      <p:sp>
        <p:nvSpPr>
          <p:cNvPr id="122" name="Shape 122"/>
          <p:cNvSpPr/>
          <p:nvPr/>
        </p:nvSpPr>
        <p:spPr>
          <a:xfrm>
            <a:off x="4846525" y="408475"/>
            <a:ext cx="4100100" cy="116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4846525" y="1902600"/>
            <a:ext cx="4100100" cy="11667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4846525" y="3492125"/>
            <a:ext cx="4100100" cy="1166700"/>
          </a:xfrm>
          <a:prstGeom prst="rect">
            <a:avLst/>
          </a:prstGeom>
          <a:solidFill>
            <a:srgbClr val="F0AB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txBox="1"/>
          <p:nvPr/>
        </p:nvSpPr>
        <p:spPr>
          <a:xfrm>
            <a:off x="5000925" y="484675"/>
            <a:ext cx="3774300" cy="99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solidFill>
                  <a:srgbClr val="F3F3F3"/>
                </a:solidFill>
                <a:latin typeface="Raleway"/>
                <a:ea typeface="Raleway"/>
                <a:cs typeface="Raleway"/>
                <a:sym typeface="Raleway"/>
              </a:rPr>
              <a:t>Each year </a:t>
            </a:r>
            <a:r>
              <a:rPr lang="en" sz="1600" b="1">
                <a:solidFill>
                  <a:srgbClr val="F3F3F3"/>
                </a:solidFill>
                <a:latin typeface="Raleway"/>
                <a:ea typeface="Raleway"/>
                <a:cs typeface="Raleway"/>
                <a:sym typeface="Raleway"/>
              </a:rPr>
              <a:t>38,000 die</a:t>
            </a:r>
            <a:r>
              <a:rPr lang="en" sz="1600">
                <a:solidFill>
                  <a:srgbClr val="F3F3F3"/>
                </a:solidFill>
                <a:latin typeface="Raleway"/>
                <a:ea typeface="Raleway"/>
                <a:cs typeface="Raleway"/>
                <a:sym typeface="Raleway"/>
              </a:rPr>
              <a:t> and </a:t>
            </a:r>
            <a:r>
              <a:rPr lang="en" sz="1600" b="1">
                <a:solidFill>
                  <a:srgbClr val="F3F3F3"/>
                </a:solidFill>
                <a:latin typeface="Raleway"/>
                <a:ea typeface="Raleway"/>
                <a:cs typeface="Raleway"/>
                <a:sym typeface="Raleway"/>
              </a:rPr>
              <a:t>85,000 more are injured</a:t>
            </a:r>
            <a:r>
              <a:rPr lang="en" sz="1600">
                <a:solidFill>
                  <a:srgbClr val="F3F3F3"/>
                </a:solidFill>
                <a:latin typeface="Raleway"/>
                <a:ea typeface="Raleway"/>
                <a:cs typeface="Raleway"/>
                <a:sym typeface="Raleway"/>
              </a:rPr>
              <a:t> in the United States as a result of gun violence  </a:t>
            </a:r>
            <a:endParaRPr sz="1600">
              <a:solidFill>
                <a:srgbClr val="F3F3F3"/>
              </a:solidFill>
              <a:latin typeface="Raleway"/>
              <a:ea typeface="Raleway"/>
              <a:cs typeface="Raleway"/>
              <a:sym typeface="Raleway"/>
            </a:endParaRPr>
          </a:p>
        </p:txBody>
      </p:sp>
      <p:sp>
        <p:nvSpPr>
          <p:cNvPr id="126" name="Shape 126"/>
          <p:cNvSpPr txBox="1"/>
          <p:nvPr/>
        </p:nvSpPr>
        <p:spPr>
          <a:xfrm>
            <a:off x="5009425" y="1988400"/>
            <a:ext cx="3774300" cy="99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solidFill>
                  <a:srgbClr val="F3F3F3"/>
                </a:solidFill>
                <a:latin typeface="Raleway"/>
                <a:ea typeface="Raleway"/>
                <a:cs typeface="Raleway"/>
                <a:sym typeface="Raleway"/>
              </a:rPr>
              <a:t>The U.S. </a:t>
            </a:r>
            <a:r>
              <a:rPr lang="en" sz="1600" b="1">
                <a:solidFill>
                  <a:srgbClr val="F3F3F3"/>
                </a:solidFill>
                <a:latin typeface="Raleway"/>
                <a:ea typeface="Raleway"/>
                <a:cs typeface="Raleway"/>
                <a:sym typeface="Raleway"/>
              </a:rPr>
              <a:t>gun homicide rate is 25 times higher </a:t>
            </a:r>
            <a:r>
              <a:rPr lang="en" sz="1600">
                <a:solidFill>
                  <a:srgbClr val="F3F3F3"/>
                </a:solidFill>
                <a:latin typeface="Raleway"/>
                <a:ea typeface="Raleway"/>
                <a:cs typeface="Raleway"/>
                <a:sym typeface="Raleway"/>
              </a:rPr>
              <a:t>than in other affluent countries</a:t>
            </a:r>
            <a:endParaRPr/>
          </a:p>
        </p:txBody>
      </p:sp>
      <p:sp>
        <p:nvSpPr>
          <p:cNvPr id="127" name="Shape 127"/>
          <p:cNvSpPr txBox="1"/>
          <p:nvPr/>
        </p:nvSpPr>
        <p:spPr>
          <a:xfrm>
            <a:off x="5009425" y="3587525"/>
            <a:ext cx="3774300" cy="99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dirty="0">
                <a:solidFill>
                  <a:srgbClr val="F3F3F3"/>
                </a:solidFill>
                <a:latin typeface="Raleway"/>
                <a:ea typeface="Raleway"/>
                <a:cs typeface="Raleway"/>
                <a:sym typeface="Raleway"/>
              </a:rPr>
              <a:t>The U.S. </a:t>
            </a:r>
            <a:r>
              <a:rPr lang="en" sz="1600" b="1" dirty="0">
                <a:solidFill>
                  <a:srgbClr val="F3F3F3"/>
                </a:solidFill>
                <a:latin typeface="Raleway"/>
                <a:ea typeface="Raleway"/>
                <a:cs typeface="Raleway"/>
                <a:sym typeface="Raleway"/>
              </a:rPr>
              <a:t>firearm-related suicide rate is 8 times higher </a:t>
            </a:r>
            <a:r>
              <a:rPr lang="en" sz="1600" dirty="0">
                <a:solidFill>
                  <a:srgbClr val="F3F3F3"/>
                </a:solidFill>
                <a:latin typeface="Raleway"/>
                <a:ea typeface="Raleway"/>
                <a:cs typeface="Raleway"/>
                <a:sym typeface="Raleway"/>
              </a:rPr>
              <a:t>than in other affluent countries</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What </a:t>
            </a:r>
            <a:r>
              <a:rPr lang="en" u="sng" dirty="0"/>
              <a:t>don’t</a:t>
            </a:r>
            <a:r>
              <a:rPr lang="en" dirty="0"/>
              <a:t> we know about about gun violence? 	</a:t>
            </a:r>
            <a:endParaRPr dirty="0"/>
          </a:p>
        </p:txBody>
      </p:sp>
      <p:sp>
        <p:nvSpPr>
          <p:cNvPr id="133" name="Shape 133"/>
          <p:cNvSpPr txBox="1">
            <a:spLocks noGrp="1"/>
          </p:cNvSpPr>
          <p:nvPr>
            <p:ph type="body" idx="2"/>
          </p:nvPr>
        </p:nvSpPr>
        <p:spPr>
          <a:xfrm>
            <a:off x="4923725" y="1352625"/>
            <a:ext cx="3911400" cy="1653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b="1">
                <a:solidFill>
                  <a:schemeClr val="dk1"/>
                </a:solidFill>
                <a:latin typeface="Raleway"/>
                <a:ea typeface="Raleway"/>
                <a:cs typeface="Raleway"/>
                <a:sym typeface="Raleway"/>
              </a:rPr>
              <a:t>Almost everything</a:t>
            </a:r>
            <a:endParaRPr sz="1400">
              <a:solidFill>
                <a:srgbClr val="666666"/>
              </a:solidFill>
              <a:latin typeface="Raleway"/>
              <a:ea typeface="Raleway"/>
              <a:cs typeface="Raleway"/>
              <a:sym typeface="Raleway"/>
            </a:endParaRPr>
          </a:p>
        </p:txBody>
      </p:sp>
      <p:sp>
        <p:nvSpPr>
          <p:cNvPr id="135" name="Shape 135"/>
          <p:cNvSpPr txBox="1"/>
          <p:nvPr/>
        </p:nvSpPr>
        <p:spPr>
          <a:xfrm>
            <a:off x="4709275" y="3335400"/>
            <a:ext cx="4297500" cy="64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Raleway"/>
                <a:ea typeface="Raleway"/>
                <a:cs typeface="Raleway"/>
                <a:sym typeface="Raleway"/>
              </a:rPr>
              <a:t>David Hemenway, Director of Harvard Injury Control Research Center </a:t>
            </a:r>
            <a:endParaRPr>
              <a:solidFill>
                <a:srgbClr val="666666"/>
              </a:solidFill>
              <a:latin typeface="Raleway"/>
              <a:ea typeface="Raleway"/>
              <a:cs typeface="Raleway"/>
              <a:sym typeface="Raleway"/>
            </a:endParaRPr>
          </a:p>
          <a:p>
            <a:pPr marL="0" lvl="0" indent="0">
              <a:spcBef>
                <a:spcPts val="1600"/>
              </a:spcBef>
              <a:spcAft>
                <a:spcPts val="0"/>
              </a:spcAft>
              <a:buNone/>
            </a:pPr>
            <a:endParaRPr/>
          </a:p>
        </p:txBody>
      </p:sp>
      <p:sp>
        <p:nvSpPr>
          <p:cNvPr id="136" name="Shape 136"/>
          <p:cNvSpPr txBox="1"/>
          <p:nvPr/>
        </p:nvSpPr>
        <p:spPr>
          <a:xfrm>
            <a:off x="6583475" y="844950"/>
            <a:ext cx="591900" cy="554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4800" b="1">
                <a:solidFill>
                  <a:schemeClr val="dk1"/>
                </a:solidFill>
                <a:latin typeface="Raleway"/>
                <a:ea typeface="Raleway"/>
                <a:cs typeface="Raleway"/>
                <a:sym typeface="Raleway"/>
              </a:rPr>
              <a:t>“</a:t>
            </a:r>
            <a:endParaRPr/>
          </a:p>
        </p:txBody>
      </p:sp>
      <p:pic>
        <p:nvPicPr>
          <p:cNvPr id="7" name="Shape 110"/>
          <p:cNvPicPr preferRelativeResize="0"/>
          <p:nvPr/>
        </p:nvPicPr>
        <p:blipFill>
          <a:blip r:embed="rId3">
            <a:alphaModFix/>
          </a:blip>
          <a:stretch>
            <a:fillRect/>
          </a:stretch>
        </p:blipFill>
        <p:spPr>
          <a:xfrm>
            <a:off x="7561350" y="4382815"/>
            <a:ext cx="1367850" cy="554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Shape 141"/>
          <p:cNvSpPr/>
          <p:nvPr/>
        </p:nvSpPr>
        <p:spPr>
          <a:xfrm>
            <a:off x="372198" y="1247655"/>
            <a:ext cx="2741100" cy="27576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txBox="1">
            <a:spLocks noGrp="1"/>
          </p:cNvSpPr>
          <p:nvPr>
            <p:ph type="ctrTitle" idx="4294967295"/>
          </p:nvPr>
        </p:nvSpPr>
        <p:spPr>
          <a:xfrm>
            <a:off x="740898" y="2196105"/>
            <a:ext cx="1998300" cy="86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solidFill>
                  <a:srgbClr val="FFFFFF"/>
                </a:solidFill>
              </a:rPr>
              <a:t>WHY?</a:t>
            </a:r>
            <a:endParaRPr sz="4800">
              <a:solidFill>
                <a:srgbClr val="FFFFFF"/>
              </a:solidFill>
            </a:endParaRPr>
          </a:p>
        </p:txBody>
      </p:sp>
      <p:sp>
        <p:nvSpPr>
          <p:cNvPr id="143" name="Shape 143"/>
          <p:cNvSpPr/>
          <p:nvPr/>
        </p:nvSpPr>
        <p:spPr>
          <a:xfrm>
            <a:off x="5111563" y="660600"/>
            <a:ext cx="3783000" cy="4203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txBox="1"/>
          <p:nvPr/>
        </p:nvSpPr>
        <p:spPr>
          <a:xfrm>
            <a:off x="5193763" y="184475"/>
            <a:ext cx="3618600" cy="489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chemeClr val="dk1"/>
                </a:solidFill>
                <a:latin typeface="Raleway"/>
                <a:ea typeface="Raleway"/>
                <a:cs typeface="Raleway"/>
                <a:sym typeface="Raleway"/>
              </a:rPr>
              <a:t>The Dickey Amendment, 1996 </a:t>
            </a:r>
            <a:endParaRPr sz="1800" b="1">
              <a:solidFill>
                <a:schemeClr val="dk1"/>
              </a:solidFill>
              <a:latin typeface="Raleway"/>
              <a:ea typeface="Raleway"/>
              <a:cs typeface="Raleway"/>
              <a:sym typeface="Raleway"/>
            </a:endParaRPr>
          </a:p>
        </p:txBody>
      </p:sp>
      <p:pic>
        <p:nvPicPr>
          <p:cNvPr id="146" name="Shape 146"/>
          <p:cNvPicPr preferRelativeResize="0"/>
          <p:nvPr/>
        </p:nvPicPr>
        <p:blipFill rotWithShape="1">
          <a:blip r:embed="rId3">
            <a:alphaModFix/>
          </a:blip>
          <a:srcRect l="6844" t="2718" r="8027" b="2557"/>
          <a:stretch/>
        </p:blipFill>
        <p:spPr>
          <a:xfrm>
            <a:off x="5193756" y="733500"/>
            <a:ext cx="3618620" cy="4057224"/>
          </a:xfrm>
          <a:prstGeom prst="rect">
            <a:avLst/>
          </a:prstGeom>
          <a:noFill/>
          <a:ln>
            <a:noFill/>
          </a:ln>
        </p:spPr>
      </p:pic>
      <p:sp>
        <p:nvSpPr>
          <p:cNvPr id="147" name="Shape 147"/>
          <p:cNvSpPr/>
          <p:nvPr/>
        </p:nvSpPr>
        <p:spPr>
          <a:xfrm>
            <a:off x="3338023" y="2257605"/>
            <a:ext cx="1635193" cy="7377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200"/>
                                        <p:tgtEl>
                                          <p:spTgt spid="147"/>
                                        </p:tgtEl>
                                      </p:cBhvr>
                                    </p:animEffect>
                                  </p:childTnLst>
                                </p:cTn>
                              </p:par>
                            </p:childTnLst>
                          </p:cTn>
                        </p:par>
                        <p:par>
                          <p:cTn id="8" fill="hold">
                            <p:stCondLst>
                              <p:cond delay="1200"/>
                            </p:stCondLst>
                            <p:childTnLst>
                              <p:par>
                                <p:cTn id="9" presetID="10" presetClass="entr" presetSubtype="0" fill="hold"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fade">
                                      <p:cBhvr>
                                        <p:cTn id="11" dur="1200"/>
                                        <p:tgtEl>
                                          <p:spTgt spid="144"/>
                                        </p:tgtEl>
                                      </p:cBhvr>
                                    </p:animEffect>
                                  </p:childTnLst>
                                </p:cTn>
                              </p:par>
                            </p:childTnLst>
                          </p:cTn>
                        </p:par>
                        <p:par>
                          <p:cTn id="12" fill="hold">
                            <p:stCondLst>
                              <p:cond delay="2400"/>
                            </p:stCondLst>
                            <p:childTnLst>
                              <p:par>
                                <p:cTn id="13" presetID="10" presetClass="entr" presetSubtype="0" fill="hold"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500"/>
                                        <p:tgtEl>
                                          <p:spTgt spid="143"/>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chemeClr val="dk1"/>
                </a:solidFill>
                <a:highlight>
                  <a:srgbClr val="FFFFFF"/>
                </a:highlight>
              </a:rPr>
              <a:t>In both the House and Senate, bills have been introduced to repeal the Dickey amendment and authorize $50,000,000 between 2018 and 2023 for the CDC to research firearm safety and gun violence prevention research.</a:t>
            </a:r>
            <a:endParaRPr sz="2400">
              <a:solidFill>
                <a:schemeClr val="dk1"/>
              </a:solidFill>
            </a:endParaRPr>
          </a:p>
        </p:txBody>
      </p:sp>
      <p:sp>
        <p:nvSpPr>
          <p:cNvPr id="153" name="Shape 153"/>
          <p:cNvSpPr txBox="1">
            <a:spLocks noGrp="1"/>
          </p:cNvSpPr>
          <p:nvPr>
            <p:ph type="body" idx="2"/>
          </p:nvPr>
        </p:nvSpPr>
        <p:spPr>
          <a:xfrm>
            <a:off x="822644" y="3385876"/>
            <a:ext cx="3195600" cy="840893"/>
          </a:xfrm>
          <a:prstGeom prst="rect">
            <a:avLst/>
          </a:prstGeom>
          <a:solidFill>
            <a:schemeClr val="accent3"/>
          </a:solidFill>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FFFFFF"/>
                </a:solidFill>
                <a:latin typeface="Raleway"/>
                <a:ea typeface="Raleway"/>
                <a:cs typeface="Raleway"/>
                <a:sym typeface="Raleway"/>
                <a:hlinkClick r:id="rId3"/>
              </a:rPr>
              <a:t>H.R. 1832 </a:t>
            </a:r>
            <a:endParaRPr lang="en" b="1" dirty="0">
              <a:solidFill>
                <a:srgbClr val="FFFFFF"/>
              </a:solidFill>
              <a:latin typeface="Raleway"/>
              <a:ea typeface="Raleway"/>
              <a:cs typeface="Raleway"/>
              <a:sym typeface="Raleway"/>
            </a:endParaRPr>
          </a:p>
          <a:p>
            <a:pPr marL="0" lvl="0" indent="0">
              <a:spcBef>
                <a:spcPts val="0"/>
              </a:spcBef>
              <a:spcAft>
                <a:spcPts val="0"/>
              </a:spcAft>
              <a:buNone/>
            </a:pPr>
            <a:r>
              <a:rPr lang="en" b="1" dirty="0" smtClean="0">
                <a:solidFill>
                  <a:srgbClr val="FFFFFF"/>
                </a:solidFill>
                <a:latin typeface="Raleway"/>
                <a:ea typeface="Raleway"/>
                <a:cs typeface="Raleway"/>
                <a:sym typeface="Raleway"/>
              </a:rPr>
              <a:t>Introduced </a:t>
            </a:r>
            <a:r>
              <a:rPr lang="en" b="1" dirty="0">
                <a:solidFill>
                  <a:srgbClr val="FFFFFF"/>
                </a:solidFill>
                <a:latin typeface="Raleway"/>
                <a:ea typeface="Raleway"/>
                <a:cs typeface="Raleway"/>
                <a:sym typeface="Raleway"/>
              </a:rPr>
              <a:t>by Rep. Carolyn Maloney (D-NY) </a:t>
            </a:r>
            <a:endParaRPr b="1" dirty="0">
              <a:solidFill>
                <a:srgbClr val="FFFFFF"/>
              </a:solidFill>
              <a:latin typeface="Raleway"/>
              <a:ea typeface="Raleway"/>
              <a:cs typeface="Raleway"/>
              <a:sym typeface="Raleway"/>
            </a:endParaRPr>
          </a:p>
          <a:p>
            <a:pPr marL="0" lvl="0" indent="0">
              <a:spcBef>
                <a:spcPts val="1600"/>
              </a:spcBef>
              <a:spcAft>
                <a:spcPts val="1600"/>
              </a:spcAft>
              <a:buNone/>
            </a:pPr>
            <a:endParaRPr dirty="0"/>
          </a:p>
        </p:txBody>
      </p:sp>
      <p:pic>
        <p:nvPicPr>
          <p:cNvPr id="6" name="Shape 110"/>
          <p:cNvPicPr preferRelativeResize="0"/>
          <p:nvPr/>
        </p:nvPicPr>
        <p:blipFill>
          <a:blip r:embed="rId4">
            <a:alphaModFix/>
          </a:blip>
          <a:stretch>
            <a:fillRect/>
          </a:stretch>
        </p:blipFill>
        <p:spPr>
          <a:xfrm>
            <a:off x="7561350" y="4382815"/>
            <a:ext cx="1367850" cy="554000"/>
          </a:xfrm>
          <a:prstGeom prst="rect">
            <a:avLst/>
          </a:prstGeom>
          <a:noFill/>
          <a:ln>
            <a:noFill/>
          </a:ln>
        </p:spPr>
      </p:pic>
      <p:sp>
        <p:nvSpPr>
          <p:cNvPr id="8" name="Shape 153"/>
          <p:cNvSpPr txBox="1">
            <a:spLocks noGrp="1"/>
          </p:cNvSpPr>
          <p:nvPr>
            <p:ph type="body" idx="2"/>
          </p:nvPr>
        </p:nvSpPr>
        <p:spPr>
          <a:xfrm>
            <a:off x="4875241" y="3380383"/>
            <a:ext cx="3195600" cy="840893"/>
          </a:xfrm>
          <a:prstGeom prst="rect">
            <a:avLst/>
          </a:prstGeom>
          <a:solidFill>
            <a:srgbClr val="FFC000"/>
          </a:solidFill>
          <a:ln>
            <a:solidFill>
              <a:srgbClr val="FFC000"/>
            </a:solidFill>
          </a:ln>
        </p:spPr>
        <p:txBody>
          <a:bodyPr spcFirstLastPara="1" wrap="square" lIns="91425" tIns="91425" rIns="91425" bIns="91425" anchor="t" anchorCtr="0">
            <a:noAutofit/>
          </a:bodyPr>
          <a:lstStyle/>
          <a:p>
            <a:pPr marL="0" lvl="0" indent="0">
              <a:buNone/>
            </a:pPr>
            <a:r>
              <a:rPr lang="en" b="1" u="sng" dirty="0">
                <a:solidFill>
                  <a:schemeClr val="lt1"/>
                </a:solidFill>
                <a:latin typeface="Raleway"/>
                <a:ea typeface="Raleway"/>
                <a:cs typeface="Raleway"/>
                <a:sym typeface="Raleway"/>
                <a:hlinkClick r:id="rId5"/>
              </a:rPr>
              <a:t>S.834</a:t>
            </a:r>
            <a:endParaRPr lang="en" b="1" dirty="0">
              <a:solidFill>
                <a:schemeClr val="lt1"/>
              </a:solidFill>
              <a:latin typeface="Raleway"/>
              <a:ea typeface="Raleway"/>
              <a:cs typeface="Raleway"/>
              <a:sym typeface="Raleway"/>
            </a:endParaRPr>
          </a:p>
          <a:p>
            <a:pPr marL="0" lvl="0" indent="0">
              <a:buNone/>
            </a:pPr>
            <a:r>
              <a:rPr lang="en-US" b="1" dirty="0">
                <a:solidFill>
                  <a:srgbClr val="FFFFFF"/>
                </a:solidFill>
                <a:latin typeface="Raleway"/>
                <a:ea typeface="Raleway"/>
                <a:cs typeface="Raleway"/>
                <a:sym typeface="Raleway"/>
              </a:rPr>
              <a:t>Introduced by Senator Edward Markey (D-MA) </a:t>
            </a:r>
          </a:p>
          <a:p>
            <a:pPr marL="0" lvl="0" indent="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857</Words>
  <Application>Microsoft Office PowerPoint</Application>
  <PresentationFormat>On-screen Show (16:9)</PresentationFormat>
  <Paragraphs>106</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Raleway</vt:lpstr>
      <vt:lpstr>Merriweather</vt:lpstr>
      <vt:lpstr>Lato</vt:lpstr>
      <vt:lpstr>Times New Roman</vt:lpstr>
      <vt:lpstr>Comfortaa</vt:lpstr>
      <vt:lpstr>Streamline</vt:lpstr>
      <vt:lpstr>Preventing Gun Violence:  The Path Forward </vt:lpstr>
      <vt:lpstr>sdfaf</vt:lpstr>
      <vt:lpstr>PowerPoint Presentation</vt:lpstr>
      <vt:lpstr>Gun Violence Prevention Efforts in the 115th Congress </vt:lpstr>
      <vt:lpstr>What’s the path forward? </vt:lpstr>
      <vt:lpstr>What do we know about gun violence? </vt:lpstr>
      <vt:lpstr>What don’t we know about about gun violence?  </vt:lpstr>
      <vt:lpstr>WHY?</vt:lpstr>
      <vt:lpstr>In both the House and Senate, bills have been introduced to repeal the Dickey amendment and authorize $50,000,000 between 2018 and 2023 for the CDC to research firearm safety and gun violence prevention research.</vt:lpstr>
      <vt:lpstr>What can you do? </vt:lpstr>
      <vt:lpstr>PowerPoint Presentation</vt:lpstr>
      <vt:lpstr>Conducting a meeting </vt:lpstr>
      <vt:lpstr>Build a relationship </vt:lpstr>
      <vt:lpstr>Tell your story </vt:lpstr>
      <vt:lpstr>Social Media  </vt:lpstr>
      <vt:lpstr>Do what you can, where you are, with what you have. </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Gun Violence:  The Path Forward</dc:title>
  <dc:creator>Gabriella Witte</dc:creator>
  <cp:lastModifiedBy>Gaby Witte</cp:lastModifiedBy>
  <cp:revision>21</cp:revision>
  <dcterms:modified xsi:type="dcterms:W3CDTF">2018-05-29T19:13:28Z</dcterms:modified>
</cp:coreProperties>
</file>