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76"/>
  </p:normalViewPr>
  <p:slideViewPr>
    <p:cSldViewPr snapToGrid="0" snapToObjects="1">
      <p:cViewPr>
        <p:scale>
          <a:sx n="80" d="100"/>
          <a:sy n="80" d="100"/>
        </p:scale>
        <p:origin x="-96" y="-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5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8679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56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151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28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52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26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6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78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41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7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6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2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4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06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885324-F026-D84F-B79A-EF816847A4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Enforcing Staffing Ratios</a:t>
            </a:r>
            <a:br>
              <a:rPr lang="en-US" dirty="0"/>
            </a:br>
            <a:r>
              <a:rPr lang="en-US" dirty="0"/>
              <a:t>Collective Bargaining</a:t>
            </a:r>
            <a:br>
              <a:rPr lang="en-US" dirty="0"/>
            </a:br>
            <a:r>
              <a:rPr lang="en-US" dirty="0"/>
              <a:t>Legislation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6BCB257-75F4-B24E-9722-959681D802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Alice L Barden MSN, RNC-MNN</a:t>
            </a:r>
          </a:p>
        </p:txBody>
      </p:sp>
    </p:spTree>
    <p:extLst>
      <p:ext uri="{BB962C8B-B14F-4D97-AF65-F5344CB8AC3E}">
        <p14:creationId xmlns:p14="http://schemas.microsoft.com/office/powerpoint/2010/main" val="3885871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F0DE91-8335-0542-B36A-3F053E10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NJ Safe Staffing Bill</a:t>
            </a:r>
            <a:br>
              <a:rPr lang="en-US" dirty="0"/>
            </a:br>
            <a:r>
              <a:rPr lang="en-US" dirty="0"/>
              <a:t>NJ A1470/NJ S989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5E2E7-3917-F241-9FB0-8A243F2FF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Hospitals, Ambulatory Surgery Facilities, State Developmental Centers, Psychiatrics Hospitals</a:t>
            </a:r>
          </a:p>
          <a:p>
            <a:r>
              <a:rPr lang="en-US" dirty="0"/>
              <a:t>Direct care registered professional nurse</a:t>
            </a:r>
          </a:p>
          <a:p>
            <a:r>
              <a:rPr lang="en-US" dirty="0"/>
              <a:t>Staffing Ratios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Based on type of unit/care being provided </a:t>
            </a:r>
          </a:p>
          <a:p>
            <a:r>
              <a:rPr lang="en-US" dirty="0"/>
              <a:t>Acuity System &amp; Staffing System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Pt classification/acuity, professional standards, skill mix, staff nurse/BU buy in, forecasting, operational factors, contingency plans</a:t>
            </a:r>
          </a:p>
          <a:p>
            <a:r>
              <a:rPr lang="en-US" dirty="0"/>
              <a:t>DOH to monitor &amp; enforce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Periodic inspection, complaint</a:t>
            </a:r>
          </a:p>
        </p:txBody>
      </p:sp>
    </p:spTree>
    <p:extLst>
      <p:ext uri="{BB962C8B-B14F-4D97-AF65-F5344CB8AC3E}">
        <p14:creationId xmlns:p14="http://schemas.microsoft.com/office/powerpoint/2010/main" val="155979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E20914-0F0D-E94A-A9E3-F57E8034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Safe Staffing Plan</a:t>
            </a:r>
            <a:br>
              <a:rPr lang="en-US" dirty="0"/>
            </a:br>
            <a:r>
              <a:rPr lang="en-US" dirty="0"/>
              <a:t>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64F913-1298-DF4C-B0E1-CCEAD55C5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Non-nursing services </a:t>
            </a:r>
          </a:p>
          <a:p>
            <a:r>
              <a:rPr lang="en-US" dirty="0"/>
              <a:t>Core Staffing</a:t>
            </a:r>
          </a:p>
          <a:p>
            <a:r>
              <a:rPr lang="en-US" dirty="0"/>
              <a:t>Acuity System</a:t>
            </a:r>
          </a:p>
          <a:p>
            <a:r>
              <a:rPr lang="en-US" dirty="0"/>
              <a:t>Positions</a:t>
            </a:r>
          </a:p>
          <a:p>
            <a:r>
              <a:rPr lang="en-US" dirty="0"/>
              <a:t>Work availability</a:t>
            </a:r>
          </a:p>
          <a:p>
            <a:r>
              <a:rPr lang="en-US" dirty="0"/>
              <a:t>Staffing Data</a:t>
            </a:r>
          </a:p>
          <a:p>
            <a:r>
              <a:rPr lang="en-US" dirty="0"/>
              <a:t>Floating</a:t>
            </a:r>
          </a:p>
        </p:txBody>
      </p:sp>
    </p:spTree>
    <p:extLst>
      <p:ext uri="{BB962C8B-B14F-4D97-AF65-F5344CB8AC3E}">
        <p14:creationId xmlns:p14="http://schemas.microsoft.com/office/powerpoint/2010/main" val="155977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5367AA-B503-4443-AA11-863AE8421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084230-E2EC-4540-8735-EC84B95EA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Non-nursing services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Environmental services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Washing/maintaining equipment, cleaning rooms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Transport services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Transporting patients or equipment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Dietary services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Distributing and/or collection of food trays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Secretarial coverage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Monitor tech coverage</a:t>
            </a:r>
          </a:p>
        </p:txBody>
      </p:sp>
    </p:spTree>
    <p:extLst>
      <p:ext uri="{BB962C8B-B14F-4D97-AF65-F5344CB8AC3E}">
        <p14:creationId xmlns:p14="http://schemas.microsoft.com/office/powerpoint/2010/main" val="468469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BF56F-43A8-8346-829A-19DB05ECB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AB5625-651D-9045-B9E3-8C8ED414A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Staffing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Guidelines from NJDOHSS &amp; Joint Commission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Professional standards from specialty organizations (ENA, AWHON)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Core staffing - minimum acceptable staffing levels (Schedule J-1)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Staffing ratios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Shortfall will not exceed 1 RN</a:t>
            </a:r>
          </a:p>
        </p:txBody>
      </p:sp>
    </p:spTree>
    <p:extLst>
      <p:ext uri="{BB962C8B-B14F-4D97-AF65-F5344CB8AC3E}">
        <p14:creationId xmlns:p14="http://schemas.microsoft.com/office/powerpoint/2010/main" val="167331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11156E-2FCF-C240-9C44-E4DB80AB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C9D70D-E15F-F646-9EAB-26994D5BA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Acuity System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Committee of 50% union 50% management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Cross divisional, cross shift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Review acuity data regularly to determine validity and reliability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Pt data indicators, </a:t>
            </a:r>
            <a:r>
              <a:rPr lang="en-US" dirty="0" err="1"/>
              <a:t>pt</a:t>
            </a:r>
            <a:r>
              <a:rPr lang="en-US" dirty="0"/>
              <a:t> focused indicators, structure indicators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Dispute resolution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B07EC5-AAE6-5C42-BFA0-3E825B305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4A1622-9030-1449-A5B4-CE0ADA48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Positions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The Medical Center will be required to post positions on units when the need is established through the regular use of overtime or per diems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Notification to Union regarding positions every 14 days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Internal for 14 days then becomes external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If position in specialty area posted and advertised external remains vacant for more than 6 months, Medical center may repost for internal bidding and offer required education and training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Positions with staggered start must state stagger and cannot be more than a 2 hour stagger</a:t>
            </a:r>
          </a:p>
        </p:txBody>
      </p:sp>
    </p:spTree>
    <p:extLst>
      <p:ext uri="{BB962C8B-B14F-4D97-AF65-F5344CB8AC3E}">
        <p14:creationId xmlns:p14="http://schemas.microsoft.com/office/powerpoint/2010/main" val="1063807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28B7D5-D272-2846-97C8-5EA4846F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972EBB-C0EC-314E-B33F-D0C0E27A3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Availability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Prior to posted schedules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Time od posted schedule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Additional availability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Cancellation notice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/>
              <a:t>Unplanned needs</a:t>
            </a:r>
          </a:p>
        </p:txBody>
      </p:sp>
    </p:spTree>
    <p:extLst>
      <p:ext uri="{BB962C8B-B14F-4D97-AF65-F5344CB8AC3E}">
        <p14:creationId xmlns:p14="http://schemas.microsoft.com/office/powerpoint/2010/main" val="324303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84209-E90F-2F42-BACB-27E333C0F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9A42E2-60DB-B748-A315-8F4A6874D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Staffing data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Quarterly and annual staffing reports on OT and use of per diems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Per unit and shift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Post schedules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By unit and shift including sick calls, absent calls, LOA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Requests for information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Agency nurse contracts</a:t>
            </a:r>
          </a:p>
          <a:p>
            <a:pPr marL="800100" lvl="1">
              <a:buFont typeface="Wingdings" pitchFamily="2" charset="2"/>
              <a:buChar char="Ø"/>
            </a:pPr>
            <a:r>
              <a:rPr lang="en-US" dirty="0"/>
              <a:t>Daily census data</a:t>
            </a:r>
          </a:p>
          <a:p>
            <a:pPr marL="800100" lvl="1">
              <a:buFont typeface="Wingdings" pitchFamily="2" charset="2"/>
              <a:buChar char="Ø"/>
            </a:pPr>
            <a:r>
              <a:rPr lang="en-US" dirty="0"/>
              <a:t>Floating reports</a:t>
            </a:r>
          </a:p>
          <a:p>
            <a:pPr marL="514350" lvl="1" indent="0">
              <a:buNone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09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152CB8-F24F-4443-B0B4-27DEA316F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HPAE Local 5004 CBA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F40D81-FB04-C140-A0B5-8A8292F46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Floating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Minimize floating</a:t>
            </a:r>
          </a:p>
          <a:p>
            <a:pPr lvl="2">
              <a:buFont typeface="Wingdings" pitchFamily="2" charset="2"/>
              <a:buChar char="v"/>
            </a:pPr>
            <a:r>
              <a:rPr lang="en-US" dirty="0"/>
              <a:t>Float pool, seniority, per diems, OT, extra time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Limited to Area of Clinical Practice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Float pay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New grads don’t float for 8 months after orientation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Transfer to new area won’t float for 2 months after orientation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Current core clinical competencies</a:t>
            </a:r>
          </a:p>
        </p:txBody>
      </p:sp>
    </p:spTree>
    <p:extLst>
      <p:ext uri="{BB962C8B-B14F-4D97-AF65-F5344CB8AC3E}">
        <p14:creationId xmlns:p14="http://schemas.microsoft.com/office/powerpoint/2010/main" val="5818008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{A5CA44D5-3AAF-684F-B474-FDFD4DDCAF66}tf10001060</Template>
  <TotalTime>139</TotalTime>
  <Words>420</Words>
  <Application>Microsoft Office PowerPoint</Application>
  <PresentationFormat>Custom</PresentationFormat>
  <Paragraphs>77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Enforcing Staffing Ratios Collective Bargaining Legislation</vt:lpstr>
      <vt:lpstr>HPAE Local 5004 Safe Staffing Plan CBA language</vt:lpstr>
      <vt:lpstr>HPAE Local 5004 CBA language</vt:lpstr>
      <vt:lpstr>HPAE Local 5004 CBA language</vt:lpstr>
      <vt:lpstr>HPAE Local 5004 CBA language</vt:lpstr>
      <vt:lpstr>HPAE Local 5004 CBA language</vt:lpstr>
      <vt:lpstr>HPAE Local 5004 CBA language</vt:lpstr>
      <vt:lpstr>HPAE Local 5004 CBA language</vt:lpstr>
      <vt:lpstr>HPAE Local 5004 CBA language</vt:lpstr>
      <vt:lpstr>NJ Safe Staffing Bill NJ A1470/NJ S989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Enforcing Staffing Ratios</dc:title>
  <dc:creator>Alice Barden</dc:creator>
  <cp:lastModifiedBy>Sara Markle, AFT Health, Safety &amp; Well-Being</cp:lastModifiedBy>
  <cp:revision>13</cp:revision>
  <dcterms:created xsi:type="dcterms:W3CDTF">2018-04-21T00:28:34Z</dcterms:created>
  <dcterms:modified xsi:type="dcterms:W3CDTF">2018-06-13T16:35:28Z</dcterms:modified>
</cp:coreProperties>
</file>