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86" r:id="rId3"/>
    <p:sldId id="287" r:id="rId4"/>
    <p:sldId id="288" r:id="rId5"/>
    <p:sldId id="289" r:id="rId6"/>
    <p:sldId id="293" r:id="rId7"/>
    <p:sldId id="291" r:id="rId8"/>
    <p:sldId id="292" r:id="rId9"/>
    <p:sldId id="261" r:id="rId10"/>
    <p:sldId id="281" r:id="rId11"/>
    <p:sldId id="279" r:id="rId12"/>
    <p:sldId id="260" r:id="rId13"/>
    <p:sldId id="295" r:id="rId14"/>
    <p:sldId id="294" r:id="rId15"/>
    <p:sldId id="263" r:id="rId16"/>
    <p:sldId id="280" r:id="rId1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l.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99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89789" autoAdjust="0"/>
  </p:normalViewPr>
  <p:slideViewPr>
    <p:cSldViewPr>
      <p:cViewPr varScale="1">
        <p:scale>
          <a:sx n="74" d="100"/>
          <a:sy n="74" d="100"/>
        </p:scale>
        <p:origin x="-17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150" y="-6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29" tIns="45714" rIns="91429" bIns="4571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29" tIns="45714" rIns="91429" bIns="45714" rtlCol="0"/>
          <a:lstStyle>
            <a:lvl1pPr algn="r" fontAlgn="auto">
              <a:spcBef>
                <a:spcPts val="0"/>
              </a:spcBef>
              <a:spcAft>
                <a:spcPts val="0"/>
              </a:spcAft>
              <a:defRPr sz="1200">
                <a:latin typeface="+mn-lt"/>
              </a:defRPr>
            </a:lvl1pPr>
          </a:lstStyle>
          <a:p>
            <a:pPr>
              <a:defRPr/>
            </a:pPr>
            <a:fld id="{1B99E601-930E-4209-8324-6EE0D5EA257E}" type="datetimeFigureOut">
              <a:rPr lang="en-US"/>
              <a:pPr>
                <a:defRPr/>
              </a:pPr>
              <a:t>12/04/2014</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29" tIns="45714" rIns="91429" bIns="45714"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29" tIns="45714" rIns="91429" bIns="45714" rtlCol="0" anchor="b"/>
          <a:lstStyle>
            <a:lvl1pPr algn="r" fontAlgn="auto">
              <a:spcBef>
                <a:spcPts val="0"/>
              </a:spcBef>
              <a:spcAft>
                <a:spcPts val="0"/>
              </a:spcAft>
              <a:defRPr sz="1200">
                <a:latin typeface="+mn-lt"/>
              </a:defRPr>
            </a:lvl1pPr>
          </a:lstStyle>
          <a:p>
            <a:pPr>
              <a:defRPr/>
            </a:pPr>
            <a:fld id="{5AF4EE0A-094B-434D-A8D3-1093C325F5B1}" type="slidenum">
              <a:rPr lang="en-US"/>
              <a:pPr>
                <a:defRPr/>
              </a:pPr>
              <a:t>‹#›</a:t>
            </a:fld>
            <a:endParaRPr lang="en-US"/>
          </a:p>
        </p:txBody>
      </p:sp>
    </p:spTree>
    <p:extLst>
      <p:ext uri="{BB962C8B-B14F-4D97-AF65-F5344CB8AC3E}">
        <p14:creationId xmlns:p14="http://schemas.microsoft.com/office/powerpoint/2010/main" val="3883784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29" tIns="45714" rIns="91429" bIns="4571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29" tIns="45714" rIns="91429" bIns="45714" rtlCol="0"/>
          <a:lstStyle>
            <a:lvl1pPr algn="r" fontAlgn="auto">
              <a:spcBef>
                <a:spcPts val="0"/>
              </a:spcBef>
              <a:spcAft>
                <a:spcPts val="0"/>
              </a:spcAft>
              <a:defRPr sz="1200">
                <a:latin typeface="+mn-lt"/>
              </a:defRPr>
            </a:lvl1pPr>
          </a:lstStyle>
          <a:p>
            <a:pPr>
              <a:defRPr/>
            </a:pPr>
            <a:fld id="{26B80613-3179-4899-963D-944E8498A7F8}" type="datetimeFigureOut">
              <a:rPr lang="en-US"/>
              <a:pPr>
                <a:defRPr/>
              </a:pPr>
              <a:t>12/04/2014</a:t>
            </a:fld>
            <a:endParaRPr lang="en-US"/>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1429" tIns="45714" rIns="91429" bIns="45714"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29" tIns="45714" rIns="91429" bIns="457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29" tIns="45714" rIns="91429" bIns="45714"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29" tIns="45714" rIns="91429" bIns="45714" rtlCol="0" anchor="b"/>
          <a:lstStyle>
            <a:lvl1pPr algn="r" fontAlgn="auto">
              <a:spcBef>
                <a:spcPts val="0"/>
              </a:spcBef>
              <a:spcAft>
                <a:spcPts val="0"/>
              </a:spcAft>
              <a:defRPr sz="1200">
                <a:latin typeface="+mn-lt"/>
              </a:defRPr>
            </a:lvl1pPr>
          </a:lstStyle>
          <a:p>
            <a:pPr>
              <a:defRPr/>
            </a:pPr>
            <a:fld id="{A80D3A76-AFF0-4105-B596-20BC5FF2DEF6}" type="slidenum">
              <a:rPr lang="en-US"/>
              <a:pPr>
                <a:defRPr/>
              </a:pPr>
              <a:t>‹#›</a:t>
            </a:fld>
            <a:endParaRPr lang="en-US"/>
          </a:p>
        </p:txBody>
      </p:sp>
    </p:spTree>
    <p:extLst>
      <p:ext uri="{BB962C8B-B14F-4D97-AF65-F5344CB8AC3E}">
        <p14:creationId xmlns:p14="http://schemas.microsoft.com/office/powerpoint/2010/main" val="3373570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ED351B-62FA-4E8D-B647-C9FFB21CE341}" type="slidenum">
              <a:rPr lang="en-US"/>
              <a:pPr fontAlgn="base">
                <a:spcBef>
                  <a:spcPct val="0"/>
                </a:spcBef>
                <a:spcAft>
                  <a:spcPct val="0"/>
                </a:spcAft>
                <a:defRPr/>
              </a:pPr>
              <a:t>1</a:t>
            </a:fld>
            <a:endParaRPr lang="en-US"/>
          </a:p>
        </p:txBody>
      </p:sp>
    </p:spTree>
    <p:extLst>
      <p:ext uri="{BB962C8B-B14F-4D97-AF65-F5344CB8AC3E}">
        <p14:creationId xmlns:p14="http://schemas.microsoft.com/office/powerpoint/2010/main" val="2481315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xfrm>
            <a:off x="304800" y="4416425"/>
            <a:ext cx="6324600" cy="4575175"/>
          </a:xfrm>
          <a:noFill/>
        </p:spPr>
        <p:txBody>
          <a:bodyPr wrap="square" numCol="1" anchor="t" anchorCtr="0" compatLnSpc="1">
            <a:prstTxWarp prst="textNoShape">
              <a:avLst/>
            </a:prstTxWarp>
          </a:bodyPr>
          <a:lstStyle/>
          <a:p>
            <a:pPr eaLnBrk="1" hangingPunct="1">
              <a:spcBef>
                <a:spcPct val="0"/>
              </a:spcBef>
            </a:pPr>
            <a:endParaRPr lang="en-US" b="1"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6B5441-FBBE-4D97-8400-A26D2D85811F}" type="slidenum">
              <a:rPr lang="en-US"/>
              <a:pPr fontAlgn="base">
                <a:spcBef>
                  <a:spcPct val="0"/>
                </a:spcBef>
                <a:spcAft>
                  <a:spcPct val="0"/>
                </a:spcAft>
                <a:defRPr/>
              </a:pPr>
              <a:t>9</a:t>
            </a:fld>
            <a:endParaRPr lang="en-US"/>
          </a:p>
        </p:txBody>
      </p:sp>
    </p:spTree>
    <p:extLst>
      <p:ext uri="{BB962C8B-B14F-4D97-AF65-F5344CB8AC3E}">
        <p14:creationId xmlns:p14="http://schemas.microsoft.com/office/powerpoint/2010/main" val="2477402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xfrm>
            <a:off x="304800" y="4416425"/>
            <a:ext cx="6248400" cy="4183063"/>
          </a:xfrm>
          <a:noFill/>
        </p:spPr>
        <p:txBody>
          <a:bodyPr wrap="square" numCol="1" anchor="t" anchorCtr="0" compatLnSpc="1">
            <a:prstTxWarp prst="textNoShape">
              <a:avLst/>
            </a:prstTxWarp>
          </a:bodyPr>
          <a:lstStyle/>
          <a:p>
            <a:pPr eaLnBrk="1" hangingPunct="1">
              <a:spcBef>
                <a:spcPct val="0"/>
              </a:spcBef>
            </a:pPr>
            <a:r>
              <a:rPr lang="en-US" b="1" u="sng" smtClean="0"/>
              <a:t>Key Discussion Points</a:t>
            </a:r>
            <a:r>
              <a:rPr lang="en-US" b="1" smtClean="0"/>
              <a:t>:</a:t>
            </a:r>
          </a:p>
          <a:p>
            <a:pPr eaLnBrk="1" hangingPunct="1">
              <a:spcBef>
                <a:spcPct val="0"/>
              </a:spcBef>
            </a:pPr>
            <a:endParaRPr lang="en-US" b="1" smtClean="0"/>
          </a:p>
          <a:p>
            <a:pPr eaLnBrk="1" hangingPunct="1">
              <a:spcBef>
                <a:spcPct val="0"/>
              </a:spcBef>
            </a:pPr>
            <a:r>
              <a:rPr lang="en-US" b="1" smtClean="0"/>
              <a:t>Inform attendees that:</a:t>
            </a:r>
          </a:p>
          <a:p>
            <a:pPr lvl="1" eaLnBrk="1" hangingPunct="1">
              <a:spcBef>
                <a:spcPct val="0"/>
              </a:spcBef>
              <a:buFont typeface="Wingdings" pitchFamily="2" charset="2"/>
              <a:buChar char="Ø"/>
            </a:pPr>
            <a:r>
              <a:rPr lang="en-US" b="1" smtClean="0"/>
              <a:t>ONA is the largest Professional Association for Registered Nurses in Ohio;</a:t>
            </a:r>
          </a:p>
          <a:p>
            <a:pPr lvl="1" eaLnBrk="1" hangingPunct="1">
              <a:spcBef>
                <a:spcPct val="0"/>
              </a:spcBef>
              <a:buFont typeface="Wingdings" pitchFamily="2" charset="2"/>
              <a:buChar char="Ø"/>
            </a:pPr>
            <a:r>
              <a:rPr lang="en-US" b="1" smtClean="0"/>
              <a:t>ONA’s founding purpose was to secure Ohio’s Nurse Practice Act, the law that regulates nursing practice in Ohio;</a:t>
            </a:r>
          </a:p>
          <a:p>
            <a:pPr lvl="1" eaLnBrk="1" hangingPunct="1">
              <a:spcBef>
                <a:spcPct val="0"/>
              </a:spcBef>
              <a:buFont typeface="Wingdings" pitchFamily="2" charset="2"/>
              <a:buChar char="Ø"/>
            </a:pPr>
            <a:r>
              <a:rPr lang="en-US" b="1" smtClean="0"/>
              <a:t>Because of ONA’s sound reputation and strong advocacy, ONA is the most trusted voice for the nursing profession;</a:t>
            </a:r>
          </a:p>
          <a:p>
            <a:pPr lvl="1" eaLnBrk="1" hangingPunct="1">
              <a:spcBef>
                <a:spcPct val="0"/>
              </a:spcBef>
              <a:buFont typeface="Wingdings" pitchFamily="2" charset="2"/>
              <a:buChar char="Ø"/>
            </a:pPr>
            <a:r>
              <a:rPr lang="en-US" b="1" smtClean="0"/>
              <a:t>ONA is an organization devoted exclusively to Registered Nurses, both unionized and unrepresented nurses come together to make the most powerful voice for nurses in Ohio.</a:t>
            </a:r>
            <a:endParaRPr lang="en-US" b="1" u="sng" smtClean="0"/>
          </a:p>
          <a:p>
            <a:pPr lvl="1" eaLnBrk="1" hangingPunct="1">
              <a:spcBef>
                <a:spcPct val="0"/>
              </a:spcBef>
              <a:buFont typeface="Wingdings" pitchFamily="2" charset="2"/>
              <a:buNone/>
            </a:pPr>
            <a:endParaRPr lang="en-US" b="1" smtClean="0"/>
          </a:p>
          <a:p>
            <a:pPr eaLnBrk="1" hangingPunct="1">
              <a:spcBef>
                <a:spcPct val="0"/>
              </a:spcBef>
            </a:pPr>
            <a:endParaRPr lang="en-US" b="1" smtClean="0"/>
          </a:p>
          <a:p>
            <a:pPr eaLnBrk="1" hangingPunct="1">
              <a:spcBef>
                <a:spcPct val="0"/>
              </a:spcBef>
            </a:pPr>
            <a:r>
              <a:rPr lang="en-US" b="1" smtClean="0"/>
              <a:t>Tell attendees that ONA is truly a RN-driven organization.  Explain ONA’s governance structure to attendees:</a:t>
            </a:r>
          </a:p>
          <a:p>
            <a:pPr lvl="1" eaLnBrk="1" hangingPunct="1">
              <a:spcBef>
                <a:spcPct val="0"/>
              </a:spcBef>
              <a:buFont typeface="Wingdings" pitchFamily="2" charset="2"/>
              <a:buChar char="Ø"/>
            </a:pPr>
            <a:r>
              <a:rPr lang="en-US" b="1" smtClean="0"/>
              <a:t>ONA House of Delegates is the ultimate decision-making body</a:t>
            </a:r>
          </a:p>
          <a:p>
            <a:pPr lvl="2" eaLnBrk="1" hangingPunct="1">
              <a:spcBef>
                <a:spcPct val="0"/>
              </a:spcBef>
              <a:buFont typeface="Wingdings" pitchFamily="2" charset="2"/>
              <a:buChar char="Ø"/>
            </a:pPr>
            <a:r>
              <a:rPr lang="en-US" b="1" smtClean="0"/>
              <a:t>Required to be all RN’s</a:t>
            </a:r>
          </a:p>
          <a:p>
            <a:pPr lvl="1" eaLnBrk="1" hangingPunct="1">
              <a:spcBef>
                <a:spcPct val="0"/>
              </a:spcBef>
              <a:buFont typeface="Wingdings" pitchFamily="2" charset="2"/>
              <a:buChar char="Ø"/>
            </a:pPr>
            <a:r>
              <a:rPr lang="en-US" b="1" smtClean="0"/>
              <a:t>Elected Board of Directors is charged with governance between House of Delegates meetings (held biennially)</a:t>
            </a:r>
          </a:p>
          <a:p>
            <a:pPr lvl="2" eaLnBrk="1" hangingPunct="1">
              <a:spcBef>
                <a:spcPct val="0"/>
              </a:spcBef>
              <a:buFont typeface="Wingdings" pitchFamily="2" charset="2"/>
              <a:buChar char="Ø"/>
            </a:pPr>
            <a:r>
              <a:rPr lang="en-US" b="1" smtClean="0"/>
              <a:t>Required to be all RN’s</a:t>
            </a:r>
          </a:p>
          <a:p>
            <a:pPr lvl="1" eaLnBrk="1" hangingPunct="1">
              <a:spcBef>
                <a:spcPct val="0"/>
              </a:spcBef>
              <a:buFont typeface="Wingdings" pitchFamily="2" charset="2"/>
              <a:buChar char="Ø"/>
            </a:pPr>
            <a:endParaRPr lang="en-US" b="1"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306E31-998A-45A7-B580-BC9DA276D032}" type="slidenum">
              <a:rPr lang="en-US"/>
              <a:pPr fontAlgn="base">
                <a:spcBef>
                  <a:spcPct val="0"/>
                </a:spcBef>
                <a:spcAft>
                  <a:spcPct val="0"/>
                </a:spcAft>
                <a:defRPr/>
              </a:pPr>
              <a:t>12</a:t>
            </a:fld>
            <a:endParaRPr lang="en-US"/>
          </a:p>
        </p:txBody>
      </p:sp>
    </p:spTree>
    <p:extLst>
      <p:ext uri="{BB962C8B-B14F-4D97-AF65-F5344CB8AC3E}">
        <p14:creationId xmlns:p14="http://schemas.microsoft.com/office/powerpoint/2010/main" val="2009666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xfrm>
            <a:off x="304800" y="4416425"/>
            <a:ext cx="6324600" cy="4879975"/>
          </a:xfrm>
          <a:noFill/>
        </p:spPr>
        <p:txBody>
          <a:bodyPr wrap="square" numCol="1" anchor="t" anchorCtr="0" compatLnSpc="1">
            <a:prstTxWarp prst="textNoShape">
              <a:avLst/>
            </a:prstTxWarp>
          </a:bodyPr>
          <a:lstStyle/>
          <a:p>
            <a:pPr eaLnBrk="1" hangingPunct="1">
              <a:spcBef>
                <a:spcPct val="0"/>
              </a:spcBef>
            </a:pPr>
            <a:endParaRPr lang="en-US" sz="1100" b="1" u="sng"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770116-F52B-45E6-82B5-FFAF4641373A}" type="slidenum">
              <a:rPr lang="en-US"/>
              <a:pPr fontAlgn="base">
                <a:spcBef>
                  <a:spcPct val="0"/>
                </a:spcBef>
                <a:spcAft>
                  <a:spcPct val="0"/>
                </a:spcAft>
                <a:defRPr/>
              </a:pPr>
              <a:t>14</a:t>
            </a:fld>
            <a:endParaRPr lang="en-US"/>
          </a:p>
        </p:txBody>
      </p:sp>
    </p:spTree>
    <p:extLst>
      <p:ext uri="{BB962C8B-B14F-4D97-AF65-F5344CB8AC3E}">
        <p14:creationId xmlns:p14="http://schemas.microsoft.com/office/powerpoint/2010/main" val="3993928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1" u="sng" smtClean="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077055-C8E8-458B-8755-5F12E255AD41}" type="slidenum">
              <a:rPr lang="en-US"/>
              <a:pPr fontAlgn="base">
                <a:spcBef>
                  <a:spcPct val="0"/>
                </a:spcBef>
                <a:spcAft>
                  <a:spcPct val="0"/>
                </a:spcAft>
                <a:defRPr/>
              </a:pPr>
              <a:t>15</a:t>
            </a:fld>
            <a:endParaRPr lang="en-US"/>
          </a:p>
        </p:txBody>
      </p:sp>
    </p:spTree>
    <p:extLst>
      <p:ext uri="{BB962C8B-B14F-4D97-AF65-F5344CB8AC3E}">
        <p14:creationId xmlns:p14="http://schemas.microsoft.com/office/powerpoint/2010/main" val="3749698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1115"/>
            <a:ext cx="9145184"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Subtitle 2"/>
          <p:cNvSpPr>
            <a:spLocks noGrp="1"/>
          </p:cNvSpPr>
          <p:nvPr>
            <p:ph type="subTitle" idx="1"/>
          </p:nvPr>
        </p:nvSpPr>
        <p:spPr>
          <a:xfrm>
            <a:off x="914400" y="4140200"/>
            <a:ext cx="73152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905001"/>
            <a:ext cx="9144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914400" y="1905002"/>
            <a:ext cx="7315200" cy="2147926"/>
          </a:xfrm>
        </p:spPr>
        <p:txBody>
          <a:bodyPr anchor="ctr">
            <a:normAutofit/>
          </a:bodyPr>
          <a:lstStyle>
            <a:lvl1pPr algn="ctr">
              <a:defRPr sz="4400" cap="all" normalizeH="0" baseline="0"/>
            </a:lvl1pPr>
          </a:lstStyle>
          <a:p>
            <a:r>
              <a:rPr lang="en-US" smtClean="0"/>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1115"/>
            <a:ext cx="5715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5867400" y="482600"/>
            <a:ext cx="2971800" cy="1422400"/>
          </a:xfrm>
        </p:spPr>
        <p:txBody>
          <a:bodyPr anchor="b" anchorCtr="0">
            <a:norm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381000" y="482600"/>
            <a:ext cx="495300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5867400" y="2108200"/>
            <a:ext cx="2971800"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F902BE8C-48D1-4B31-A81F-6C14570134C5}" type="datetimeFigureOut">
              <a:rPr lang="en-US" smtClean="0"/>
              <a:pPr>
                <a:defRPr/>
              </a:pPr>
              <a:t>12/04/2014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305C1D-7304-4790-BA7D-6666174EEBC2}"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482599"/>
            <a:ext cx="1383347" cy="57912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482599"/>
            <a:ext cx="6781800" cy="57912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4D36BB12-F41D-47BA-A7D6-3BECB06B79BC}" type="datetimeFigureOut">
              <a:rPr lang="en-US" smtClean="0"/>
              <a:pPr>
                <a:defRPr/>
              </a:pPr>
              <a:t>12/04/2014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8EC8F2-1F6B-4FF7-BD04-9E47049B70CF}"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ADA03C5F-4B73-4029-A63C-B2CB53C2CF6A}" type="datetimeFigureOut">
              <a:rPr lang="en-US" smtClean="0"/>
              <a:pPr>
                <a:defRPr/>
              </a:pPr>
              <a:t>12/04/2014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06259F1-483E-435D-808A-33C5CFF82110}"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1115"/>
            <a:ext cx="9145184"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914400" y="1524001"/>
            <a:ext cx="7315200" cy="1992597"/>
          </a:xfrm>
        </p:spPr>
        <p:txBody>
          <a:bodyPr anchor="b" anchorCtr="0">
            <a:noAutofit/>
          </a:bodyPr>
          <a:lstStyle>
            <a:lvl1pPr algn="ctr">
              <a:defRPr sz="44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3632200"/>
            <a:ext cx="731520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FCC30EA-36E5-414A-AFBE-FA2155FBEDA7}" type="datetimeFigureOut">
              <a:rPr lang="en-US" smtClean="0"/>
              <a:pPr>
                <a:defRPr/>
              </a:pPr>
              <a:t>12/04/2014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63AC3A8-C86B-4B05-9A88-13EAFCE466DB}"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803401"/>
            <a:ext cx="3733800"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803401"/>
            <a:ext cx="3733800"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7CA6A64B-A216-4145-A5BA-AC449538F1FC}" type="datetimeFigureOut">
              <a:rPr lang="en-US" smtClean="0"/>
              <a:pPr>
                <a:defRPr/>
              </a:pPr>
              <a:t>12/04/2014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27314A2-A499-422C-B367-74F6EBF80877}"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803400"/>
            <a:ext cx="37338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85800" y="2717800"/>
            <a:ext cx="37338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803400"/>
            <a:ext cx="37338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4724400" y="2717800"/>
            <a:ext cx="37338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pPr>
              <a:defRPr/>
            </a:pPr>
            <a:fld id="{66BD2B03-22D3-4FC9-BE49-6AE2333AEA6A}" type="datetimeFigureOut">
              <a:rPr lang="en-US" smtClean="0"/>
              <a:pPr>
                <a:defRPr/>
              </a:pPr>
              <a:t>12/04/2014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B89B4A2-A0E9-460D-AB9C-D6337739899D}"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a:defRPr/>
            </a:pPr>
            <a:fld id="{4E00ED19-F6D9-4C00-AE3A-C67C3BE3CA02}" type="datetimeFigureOut">
              <a:rPr lang="en-US" smtClean="0"/>
              <a:pPr>
                <a:defRPr/>
              </a:pPr>
              <a:t>12/04/2014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258E7A2-61DE-491A-88CC-5F70CCAB6F32}"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1115"/>
            <a:ext cx="5715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5867400" y="482600"/>
            <a:ext cx="2971800" cy="1422400"/>
          </a:xfrm>
        </p:spPr>
        <p:txBody>
          <a:bodyPr anchor="b">
            <a:no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bwMode="white">
          <a:xfrm>
            <a:off x="381000" y="482600"/>
            <a:ext cx="495300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2108200"/>
            <a:ext cx="2971800"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1115"/>
            <a:ext cx="9145184"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a:xfrm>
            <a:off x="0" y="-1115"/>
            <a:ext cx="457138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4800600" y="1905000"/>
            <a:ext cx="3886200" cy="1727200"/>
          </a:xfrm>
        </p:spPr>
        <p:txBody>
          <a:bodyPr anchor="b" anchorCtr="0">
            <a:norm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381001" y="482601"/>
            <a:ext cx="3809386"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4800600" y="3733800"/>
            <a:ext cx="3886200"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482600"/>
            <a:ext cx="7772400"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803401"/>
            <a:ext cx="7772400" cy="4470400"/>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53200" y="6375400"/>
            <a:ext cx="1066800" cy="195072"/>
          </a:xfrm>
          <a:prstGeom prst="rect">
            <a:avLst/>
          </a:prstGeom>
        </p:spPr>
        <p:txBody>
          <a:bodyPr vert="horz" lIns="121899" tIns="60949" rIns="121899" bIns="60949" rtlCol="0" anchor="ctr"/>
          <a:lstStyle>
            <a:lvl1pPr algn="r">
              <a:defRPr sz="1100">
                <a:solidFill>
                  <a:schemeClr val="tx1"/>
                </a:solidFill>
              </a:defRPr>
            </a:lvl1pPr>
          </a:lstStyle>
          <a:p>
            <a:pPr>
              <a:defRPr/>
            </a:pPr>
            <a:fld id="{055889A3-BC2C-4CF9-80C9-EB0418A7F33E}" type="datetimeFigureOut">
              <a:rPr lang="en-US" smtClean="0"/>
              <a:pPr>
                <a:defRPr/>
              </a:pPr>
              <a:t>12/04/2014</a:t>
            </a:fld>
            <a:endParaRPr lang="en-US"/>
          </a:p>
        </p:txBody>
      </p:sp>
      <p:sp>
        <p:nvSpPr>
          <p:cNvPr id="5" name="Footer Placeholder 4"/>
          <p:cNvSpPr>
            <a:spLocks noGrp="1"/>
          </p:cNvSpPr>
          <p:nvPr>
            <p:ph type="ftr" sz="quarter" idx="3"/>
          </p:nvPr>
        </p:nvSpPr>
        <p:spPr>
          <a:xfrm>
            <a:off x="685801" y="6375400"/>
            <a:ext cx="5562600" cy="195072"/>
          </a:xfrm>
          <a:prstGeom prst="rect">
            <a:avLst/>
          </a:prstGeom>
        </p:spPr>
        <p:txBody>
          <a:bodyPr vert="horz" lIns="121899" tIns="60949" rIns="121899" bIns="60949" rtlCol="0" anchor="ctr"/>
          <a:lstStyle>
            <a:lvl1pPr algn="l">
              <a:defRPr sz="110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7833360" y="6375400"/>
            <a:ext cx="624840" cy="195072"/>
          </a:xfrm>
          <a:prstGeom prst="rect">
            <a:avLst/>
          </a:prstGeom>
        </p:spPr>
        <p:txBody>
          <a:bodyPr vert="horz" lIns="121899" tIns="60949" rIns="121899" bIns="60949" rtlCol="0" anchor="ctr"/>
          <a:lstStyle>
            <a:lvl1pPr algn="r">
              <a:defRPr sz="1100">
                <a:solidFill>
                  <a:schemeClr val="tx1"/>
                </a:solidFill>
              </a:defRPr>
            </a:lvl1pPr>
          </a:lstStyle>
          <a:p>
            <a:pPr>
              <a:defRPr/>
            </a:pPr>
            <a:fld id="{2F79BF96-CDD5-47E6-857C-47CE8739109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gif"/><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15.gif"/></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7.jpe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cincynurses.org/"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2.gif"/><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http://link.brightcove.com/services/player/bcpid1242998670001?bckey=AQ~~,AAAAAC3mzbE~,dCIK-jAZidqZbNR94vj6uok1KgxwxBk4&amp;bctid=2698301145001"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975" y="2339975"/>
            <a:ext cx="7772400" cy="1470025"/>
          </a:xfrm>
        </p:spPr>
        <p:txBody>
          <a:bodyPr rtlCol="0">
            <a:noAutofit/>
          </a:bodyPr>
          <a:lstStyle/>
          <a:p>
            <a:pPr eaLnBrk="1" fontAlgn="auto" hangingPunct="1">
              <a:spcAft>
                <a:spcPts val="0"/>
              </a:spcAft>
              <a:defRPr/>
            </a:pPr>
            <a:r>
              <a:rPr lang="en-US" sz="8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New Member Orientation</a:t>
            </a:r>
            <a:endParaRPr lang="en-US" sz="8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15364" name="TextBox 8"/>
          <p:cNvSpPr txBox="1">
            <a:spLocks noChangeArrowheads="1"/>
          </p:cNvSpPr>
          <p:nvPr/>
        </p:nvSpPr>
        <p:spPr bwMode="auto">
          <a:xfrm>
            <a:off x="1981200" y="3962400"/>
            <a:ext cx="5257800" cy="914400"/>
          </a:xfrm>
          <a:prstGeom prst="rect">
            <a:avLst/>
          </a:prstGeom>
          <a:noFill/>
          <a:ln w="9525">
            <a:noFill/>
            <a:miter lim="800000"/>
            <a:headEnd/>
            <a:tailEnd/>
          </a:ln>
        </p:spPr>
        <p:txBody>
          <a:bodyPr>
            <a:spAutoFit/>
          </a:bodyPr>
          <a:lstStyle/>
          <a:p>
            <a:pPr algn="ctr"/>
            <a:r>
              <a:rPr lang="en-US" sz="5400" b="1" dirty="0">
                <a:solidFill>
                  <a:schemeClr val="bg1"/>
                </a:solidFill>
                <a:latin typeface="Bradley Hand ITC" pitchFamily="66" charset="0"/>
              </a:rPr>
              <a:t>Welcome!</a:t>
            </a:r>
          </a:p>
        </p:txBody>
      </p:sp>
      <p:pic>
        <p:nvPicPr>
          <p:cNvPr id="6" name="Picture 5"/>
          <p:cNvPicPr>
            <a:picLocks noChangeAspect="1"/>
          </p:cNvPicPr>
          <p:nvPr/>
        </p:nvPicPr>
        <p:blipFill>
          <a:blip r:embed="rId3"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pic>
        <p:nvPicPr>
          <p:cNvPr id="7" name="Picture 6" descr="WHITETransparent-ONA-Logo.gif"/>
          <p:cNvPicPr>
            <a:picLocks noChangeAspect="1"/>
          </p:cNvPicPr>
          <p:nvPr/>
        </p:nvPicPr>
        <p:blipFill>
          <a:blip r:embed="rId4" cstate="print"/>
          <a:stretch>
            <a:fillRect/>
          </a:stretch>
        </p:blipFill>
        <p:spPr>
          <a:xfrm>
            <a:off x="228600" y="5567189"/>
            <a:ext cx="1447800" cy="1193800"/>
          </a:xfrm>
          <a:prstGeom prst="rect">
            <a:avLst/>
          </a:prstGeom>
          <a:effectLst>
            <a:outerShdw blurRad="50800" dist="38100" dir="2700000" algn="tl" rotWithShape="0">
              <a:prstClr val="black">
                <a:alpha val="40000"/>
              </a:prstClr>
            </a:outerShdw>
          </a:effec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772400" cy="2895600"/>
          </a:xfrm>
        </p:spPr>
        <p:txBody>
          <a:bodyPr numCol="2">
            <a:noAutofit/>
          </a:bodyPr>
          <a:lstStyle/>
          <a:p>
            <a:pPr algn="ctr">
              <a:buNone/>
            </a:pPr>
            <a:r>
              <a:rPr lang="en-US" sz="3200" dirty="0" smtClean="0"/>
              <a:t>Article7</a:t>
            </a:r>
          </a:p>
          <a:p>
            <a:pPr algn="ctr">
              <a:buNone/>
            </a:pPr>
            <a:r>
              <a:rPr lang="en-US" sz="2400" dirty="0" smtClean="0"/>
              <a:t>Probationary Period</a:t>
            </a:r>
          </a:p>
          <a:p>
            <a:pPr algn="ctr">
              <a:buNone/>
            </a:pPr>
            <a:endParaRPr lang="en-US" sz="2400" dirty="0" smtClean="0"/>
          </a:p>
          <a:p>
            <a:pPr algn="ctr">
              <a:buNone/>
            </a:pPr>
            <a:r>
              <a:rPr lang="en-US" sz="3200" dirty="0" smtClean="0"/>
              <a:t>Article 9</a:t>
            </a:r>
            <a:endParaRPr lang="en-US" sz="2400" dirty="0" smtClean="0"/>
          </a:p>
          <a:p>
            <a:pPr algn="ctr">
              <a:buNone/>
            </a:pPr>
            <a:r>
              <a:rPr lang="en-US" sz="2400" dirty="0" smtClean="0"/>
              <a:t>Holidays</a:t>
            </a:r>
          </a:p>
          <a:p>
            <a:pPr algn="ctr">
              <a:buNone/>
            </a:pPr>
            <a:r>
              <a:rPr lang="en-US" sz="3200" dirty="0" smtClean="0"/>
              <a:t>Article 11</a:t>
            </a:r>
          </a:p>
          <a:p>
            <a:pPr algn="ctr">
              <a:buNone/>
            </a:pPr>
            <a:r>
              <a:rPr lang="en-US" sz="2400" dirty="0" smtClean="0"/>
              <a:t>Hours and Scheduling</a:t>
            </a:r>
          </a:p>
          <a:p>
            <a:pPr algn="ctr">
              <a:buNone/>
            </a:pPr>
            <a:endParaRPr lang="en-US" sz="2400" dirty="0" smtClean="0"/>
          </a:p>
          <a:p>
            <a:pPr algn="ctr">
              <a:buNone/>
            </a:pPr>
            <a:r>
              <a:rPr lang="en-US" sz="3200" dirty="0" smtClean="0"/>
              <a:t>Article 16</a:t>
            </a:r>
          </a:p>
          <a:p>
            <a:pPr algn="ctr">
              <a:buNone/>
            </a:pPr>
            <a:r>
              <a:rPr lang="en-US" sz="2400" dirty="0" smtClean="0"/>
              <a:t>Seniority</a:t>
            </a:r>
          </a:p>
        </p:txBody>
      </p:sp>
      <p:sp>
        <p:nvSpPr>
          <p:cNvPr id="4" name="Rectangle 3"/>
          <p:cNvSpPr/>
          <p:nvPr/>
        </p:nvSpPr>
        <p:spPr>
          <a:xfrm>
            <a:off x="2179003" y="381000"/>
            <a:ext cx="4813755" cy="830997"/>
          </a:xfrm>
          <a:prstGeom prst="rect">
            <a:avLst/>
          </a:prstGeom>
          <a:noFill/>
        </p:spPr>
        <p:txBody>
          <a:bodyPr wrap="none">
            <a:spAutoFit/>
          </a:bodyPr>
          <a:lstStyle/>
          <a:p>
            <a:pPr algn="ctr" fontAlgn="auto">
              <a:spcBef>
                <a:spcPts val="0"/>
              </a:spcBef>
              <a:spcAft>
                <a:spcPts val="0"/>
              </a:spcAft>
              <a:defRPr/>
            </a:pPr>
            <a:r>
              <a:rPr lang="en-US" sz="4800" b="1" dirty="0" smtClean="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RNA Contract…</a:t>
            </a:r>
            <a:endParaRPr lang="en-US" sz="48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endParaRPr>
          </a:p>
        </p:txBody>
      </p:sp>
      <p:pic>
        <p:nvPicPr>
          <p:cNvPr id="5" name="Picture 4" descr="WHITETransparent-ONA-Logo.gif"/>
          <p:cNvPicPr>
            <a:picLocks noChangeAspect="1"/>
          </p:cNvPicPr>
          <p:nvPr/>
        </p:nvPicPr>
        <p:blipFill>
          <a:blip r:embed="rId2" cstate="print"/>
          <a:stretch>
            <a:fillRect/>
          </a:stretch>
        </p:blipFill>
        <p:spPr>
          <a:xfrm>
            <a:off x="152232" y="5594110"/>
            <a:ext cx="1447800" cy="1193800"/>
          </a:xfrm>
          <a:prstGeom prst="rect">
            <a:avLst/>
          </a:prstGeom>
          <a:effectLst>
            <a:outerShdw blurRad="50800" dist="38100" dir="2700000" algn="tl" rotWithShape="0">
              <a:prstClr val="black">
                <a:alpha val="40000"/>
              </a:prstClr>
            </a:outerShdw>
          </a:effectLst>
        </p:spPr>
      </p:pic>
      <p:sp>
        <p:nvSpPr>
          <p:cNvPr id="7" name="TextBox 6"/>
          <p:cNvSpPr txBox="1"/>
          <p:nvPr/>
        </p:nvSpPr>
        <p:spPr>
          <a:xfrm>
            <a:off x="457200" y="4770870"/>
            <a:ext cx="8229600" cy="867930"/>
          </a:xfrm>
          <a:prstGeom prst="rect">
            <a:avLst/>
          </a:prstGeom>
          <a:noFill/>
        </p:spPr>
        <p:txBody>
          <a:bodyPr wrap="square" rtlCol="0">
            <a:spAutoFit/>
          </a:bodyPr>
          <a:lstStyle/>
          <a:p>
            <a:pPr algn="ctr">
              <a:lnSpc>
                <a:spcPct val="90000"/>
              </a:lnSpc>
            </a:pPr>
            <a:r>
              <a:rPr lang="en-US" sz="3200" dirty="0" smtClean="0"/>
              <a:t>Article 17</a:t>
            </a:r>
          </a:p>
          <a:p>
            <a:pPr algn="ctr">
              <a:lnSpc>
                <a:spcPct val="90000"/>
              </a:lnSpc>
            </a:pPr>
            <a:r>
              <a:rPr lang="en-US" sz="2400" dirty="0" smtClean="0"/>
              <a:t>Salary and Economic Benefit</a:t>
            </a:r>
            <a:endParaRPr lang="en-US" sz="2400" dirty="0"/>
          </a:p>
        </p:txBody>
      </p:sp>
      <p:pic>
        <p:nvPicPr>
          <p:cNvPr id="6" name="Picture 5"/>
          <p:cNvPicPr>
            <a:picLocks noChangeAspect="1"/>
          </p:cNvPicPr>
          <p:nvPr/>
        </p:nvPicPr>
        <p:blipFill>
          <a:blip r:embed="rId3"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621" y="304800"/>
            <a:ext cx="8856527" cy="830997"/>
          </a:xfrm>
          <a:prstGeom prst="rect">
            <a:avLst/>
          </a:prstGeom>
          <a:noFill/>
        </p:spPr>
        <p:txBody>
          <a:bodyPr wrap="none">
            <a:spAutoFit/>
          </a:bodyPr>
          <a:lstStyle/>
          <a:p>
            <a:pPr algn="ctr" fontAlgn="auto">
              <a:spcBef>
                <a:spcPts val="0"/>
              </a:spcBef>
              <a:spcAft>
                <a:spcPts val="0"/>
              </a:spcAft>
              <a:defRPr/>
            </a:pPr>
            <a:r>
              <a:rPr lang="en-US" sz="4800" b="1" dirty="0" smtClean="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RNA and the Bigger Picture…</a:t>
            </a:r>
            <a:endParaRPr lang="en-US" sz="48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endParaRPr>
          </a:p>
        </p:txBody>
      </p:sp>
      <p:sp>
        <p:nvSpPr>
          <p:cNvPr id="5" name="Down Arrow 4"/>
          <p:cNvSpPr/>
          <p:nvPr/>
        </p:nvSpPr>
        <p:spPr>
          <a:xfrm>
            <a:off x="4419600" y="2209800"/>
            <a:ext cx="274319" cy="381000"/>
          </a:xfrm>
          <a:prstGeom prst="downArrow">
            <a:avLst/>
          </a:prstGeom>
          <a:solidFill>
            <a:schemeClr val="tx1"/>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419600" y="3505200"/>
            <a:ext cx="274319" cy="381000"/>
          </a:xfrm>
          <a:prstGeom prst="downArrow">
            <a:avLst/>
          </a:prstGeom>
          <a:solidFill>
            <a:schemeClr val="tx1"/>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4450081" y="5105400"/>
            <a:ext cx="274319" cy="381000"/>
          </a:xfrm>
          <a:prstGeom prst="downArrow">
            <a:avLst/>
          </a:prstGeom>
          <a:solidFill>
            <a:schemeClr val="tx1"/>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www.cincynurses.org/logo.gif"/>
          <p:cNvPicPr>
            <a:picLocks noChangeAspect="1" noChangeArrowheads="1"/>
          </p:cNvPicPr>
          <p:nvPr/>
        </p:nvPicPr>
        <p:blipFill>
          <a:blip r:embed="rId2" cstate="print"/>
          <a:srcRect/>
          <a:stretch>
            <a:fillRect/>
          </a:stretch>
        </p:blipFill>
        <p:spPr bwMode="auto">
          <a:xfrm>
            <a:off x="2819400" y="2667000"/>
            <a:ext cx="3463631" cy="762000"/>
          </a:xfrm>
          <a:prstGeom prst="rect">
            <a:avLst/>
          </a:prstGeom>
          <a:noFill/>
        </p:spPr>
      </p:pic>
      <p:pic>
        <p:nvPicPr>
          <p:cNvPr id="1030" name="Picture 6" descr="ANA"/>
          <p:cNvPicPr>
            <a:picLocks noChangeAspect="1" noChangeArrowheads="1"/>
          </p:cNvPicPr>
          <p:nvPr/>
        </p:nvPicPr>
        <p:blipFill>
          <a:blip r:embed="rId3" cstate="print"/>
          <a:srcRect/>
          <a:stretch>
            <a:fillRect/>
          </a:stretch>
        </p:blipFill>
        <p:spPr bwMode="auto">
          <a:xfrm>
            <a:off x="4606509" y="5646738"/>
            <a:ext cx="1641891" cy="906462"/>
          </a:xfrm>
          <a:prstGeom prst="rect">
            <a:avLst/>
          </a:prstGeom>
          <a:noFill/>
        </p:spPr>
      </p:pic>
      <p:pic>
        <p:nvPicPr>
          <p:cNvPr id="1032" name="Picture 8" descr="AFT - American Federation of Teachers"/>
          <p:cNvPicPr>
            <a:picLocks noChangeAspect="1" noChangeArrowheads="1"/>
          </p:cNvPicPr>
          <p:nvPr/>
        </p:nvPicPr>
        <p:blipFill>
          <a:blip r:embed="rId4" cstate="print"/>
          <a:srcRect/>
          <a:stretch>
            <a:fillRect/>
          </a:stretch>
        </p:blipFill>
        <p:spPr bwMode="auto">
          <a:xfrm>
            <a:off x="6477000" y="5638800"/>
            <a:ext cx="2533644" cy="838200"/>
          </a:xfrm>
          <a:prstGeom prst="rect">
            <a:avLst/>
          </a:prstGeom>
          <a:noFill/>
        </p:spPr>
      </p:pic>
      <p:pic>
        <p:nvPicPr>
          <p:cNvPr id="1034" name="Picture 10" descr="Cincinnati AFL-CIO"/>
          <p:cNvPicPr>
            <a:picLocks noChangeAspect="1" noChangeArrowheads="1"/>
          </p:cNvPicPr>
          <p:nvPr/>
        </p:nvPicPr>
        <p:blipFill>
          <a:blip r:embed="rId5" cstate="print"/>
          <a:srcRect/>
          <a:stretch>
            <a:fillRect/>
          </a:stretch>
        </p:blipFill>
        <p:spPr bwMode="auto">
          <a:xfrm>
            <a:off x="3429000" y="5638800"/>
            <a:ext cx="990600" cy="923441"/>
          </a:xfrm>
          <a:prstGeom prst="rect">
            <a:avLst/>
          </a:prstGeom>
          <a:noFill/>
        </p:spPr>
      </p:pic>
      <p:pic>
        <p:nvPicPr>
          <p:cNvPr id="23554" name="Picture 2" descr="National Federation of Nurses"/>
          <p:cNvPicPr>
            <a:picLocks noChangeAspect="1" noChangeArrowheads="1"/>
          </p:cNvPicPr>
          <p:nvPr/>
        </p:nvPicPr>
        <p:blipFill>
          <a:blip r:embed="rId6" cstate="print"/>
          <a:srcRect/>
          <a:stretch>
            <a:fillRect/>
          </a:stretch>
        </p:blipFill>
        <p:spPr bwMode="auto">
          <a:xfrm>
            <a:off x="152400" y="5638800"/>
            <a:ext cx="3058731" cy="904876"/>
          </a:xfrm>
          <a:prstGeom prst="rect">
            <a:avLst/>
          </a:prstGeom>
          <a:noFill/>
        </p:spPr>
      </p:pic>
      <p:pic>
        <p:nvPicPr>
          <p:cNvPr id="13" name="Picture 12"/>
          <p:cNvPicPr>
            <a:picLocks noChangeAspect="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938100" y="1023503"/>
            <a:ext cx="1146154" cy="1015779"/>
          </a:xfrm>
          <a:prstGeom prst="rect">
            <a:avLst/>
          </a:prstGeom>
        </p:spPr>
      </p:pic>
      <p:pic>
        <p:nvPicPr>
          <p:cNvPr id="14" name="Picture 13" descr="WHITETransparent-ONA-Logo.gif"/>
          <p:cNvPicPr>
            <a:picLocks noChangeAspect="1"/>
          </p:cNvPicPr>
          <p:nvPr/>
        </p:nvPicPr>
        <p:blipFill>
          <a:blip r:embed="rId8" cstate="print">
            <a:duotone>
              <a:prstClr val="black"/>
              <a:srgbClr val="9499FC">
                <a:tint val="45000"/>
                <a:satMod val="400000"/>
              </a:srgbClr>
            </a:duotone>
          </a:blip>
          <a:stretch>
            <a:fillRect/>
          </a:stretch>
        </p:blipFill>
        <p:spPr>
          <a:xfrm>
            <a:off x="3882609" y="3814119"/>
            <a:ext cx="1447800" cy="1193800"/>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WHITETransparent-ONA-Logo.gif"/>
          <p:cNvPicPr>
            <a:picLocks noChangeAspect="1"/>
          </p:cNvPicPr>
          <p:nvPr/>
        </p:nvPicPr>
        <p:blipFill>
          <a:blip r:embed="rId3" cstate="print"/>
          <a:stretch>
            <a:fillRect/>
          </a:stretch>
        </p:blipFill>
        <p:spPr>
          <a:xfrm>
            <a:off x="228600" y="5487988"/>
            <a:ext cx="1447800" cy="1193800"/>
          </a:xfrm>
          <a:prstGeom prst="rect">
            <a:avLst/>
          </a:prstGeom>
          <a:effectLst>
            <a:outerShdw blurRad="50800" dist="38100" dir="2700000" algn="tl" rotWithShape="0">
              <a:prstClr val="black">
                <a:alpha val="40000"/>
              </a:prstClr>
            </a:outerShdw>
          </a:effectLst>
        </p:spPr>
      </p:pic>
      <p:pic>
        <p:nvPicPr>
          <p:cNvPr id="27652" name="Picture 2" descr="http://nwso.net/wp-content/uploads/2010/08/who-are-you.jpg"/>
          <p:cNvPicPr>
            <a:picLocks noChangeAspect="1" noChangeArrowheads="1"/>
          </p:cNvPicPr>
          <p:nvPr/>
        </p:nvPicPr>
        <p:blipFill>
          <a:blip r:embed="rId4" cstate="print"/>
          <a:srcRect l="16251" t="5595" r="17500" b="4895"/>
          <a:stretch>
            <a:fillRect/>
          </a:stretch>
        </p:blipFill>
        <p:spPr bwMode="auto">
          <a:xfrm rot="1307780">
            <a:off x="6483350" y="360363"/>
            <a:ext cx="2349500" cy="2128837"/>
          </a:xfrm>
          <a:prstGeom prst="rect">
            <a:avLst/>
          </a:prstGeom>
          <a:noFill/>
          <a:ln w="9525">
            <a:noFill/>
            <a:miter lim="800000"/>
            <a:headEnd/>
            <a:tailEnd/>
          </a:ln>
        </p:spPr>
      </p:pic>
      <p:sp>
        <p:nvSpPr>
          <p:cNvPr id="27653" name="Content Placeholder 4"/>
          <p:cNvSpPr>
            <a:spLocks noGrp="1"/>
          </p:cNvSpPr>
          <p:nvPr>
            <p:ph idx="1"/>
          </p:nvPr>
        </p:nvSpPr>
        <p:spPr>
          <a:xfrm>
            <a:off x="0" y="1600200"/>
            <a:ext cx="8229600" cy="4484688"/>
          </a:xfrm>
        </p:spPr>
        <p:txBody>
          <a:bodyPr>
            <a:spAutoFit/>
          </a:bodyPr>
          <a:lstStyle/>
          <a:p>
            <a:pPr eaLnBrk="1" hangingPunct="1">
              <a:spcBef>
                <a:spcPct val="0"/>
              </a:spcBef>
              <a:buFont typeface="Arial" charset="0"/>
              <a:buNone/>
            </a:pPr>
            <a:r>
              <a:rPr lang="en-US" sz="3100" smtClean="0">
                <a:latin typeface="Arial" charset="0"/>
                <a:cs typeface="Arial" charset="0"/>
              </a:rPr>
              <a:t>The </a:t>
            </a:r>
            <a:r>
              <a:rPr lang="en-US" sz="3100" b="1" smtClean="0">
                <a:latin typeface="Arial" charset="0"/>
                <a:cs typeface="Arial" charset="0"/>
              </a:rPr>
              <a:t>Professional Association</a:t>
            </a:r>
            <a:r>
              <a:rPr lang="en-US" sz="3100" smtClean="0">
                <a:latin typeface="Arial" charset="0"/>
                <a:cs typeface="Arial" charset="0"/>
              </a:rPr>
              <a:t> for </a:t>
            </a:r>
          </a:p>
          <a:p>
            <a:pPr eaLnBrk="1" hangingPunct="1">
              <a:spcBef>
                <a:spcPct val="0"/>
              </a:spcBef>
              <a:buFont typeface="Arial" charset="0"/>
              <a:buNone/>
            </a:pPr>
            <a:r>
              <a:rPr lang="en-US" sz="3100" b="1" smtClean="0">
                <a:latin typeface="Arial" charset="0"/>
                <a:cs typeface="Arial" charset="0"/>
              </a:rPr>
              <a:t>Registered Nurses</a:t>
            </a:r>
            <a:r>
              <a:rPr lang="en-US" sz="3100" smtClean="0">
                <a:latin typeface="Arial" charset="0"/>
                <a:cs typeface="Arial" charset="0"/>
              </a:rPr>
              <a:t> in Ohio.</a:t>
            </a:r>
          </a:p>
          <a:p>
            <a:pPr eaLnBrk="1" hangingPunct="1">
              <a:buFont typeface="Arial" charset="0"/>
              <a:buNone/>
            </a:pPr>
            <a:endParaRPr lang="en-US" sz="2500" smtClean="0">
              <a:latin typeface="Arial" charset="0"/>
              <a:cs typeface="Arial" charset="0"/>
            </a:endParaRPr>
          </a:p>
          <a:p>
            <a:pPr eaLnBrk="1" hangingPunct="1">
              <a:buFont typeface="Arial" charset="0"/>
              <a:buNone/>
            </a:pPr>
            <a:r>
              <a:rPr lang="en-US" sz="2500" smtClean="0">
                <a:latin typeface="Arial" charset="0"/>
                <a:cs typeface="Arial" charset="0"/>
              </a:rPr>
              <a:t>Established  in 1904 to secure the Nurse Practice Act</a:t>
            </a:r>
          </a:p>
          <a:p>
            <a:pPr lvl="1" eaLnBrk="1" hangingPunct="1">
              <a:spcBef>
                <a:spcPct val="0"/>
              </a:spcBef>
            </a:pPr>
            <a:r>
              <a:rPr lang="en-US" sz="2500" smtClean="0">
                <a:latin typeface="Arial" charset="0"/>
                <a:cs typeface="Arial" charset="0"/>
              </a:rPr>
              <a:t>Most trusted voice for the profession of nursing</a:t>
            </a:r>
          </a:p>
          <a:p>
            <a:pPr lvl="1" eaLnBrk="1" hangingPunct="1">
              <a:spcBef>
                <a:spcPct val="0"/>
              </a:spcBef>
            </a:pPr>
            <a:r>
              <a:rPr lang="en-US" sz="2500" smtClean="0">
                <a:latin typeface="Arial" charset="0"/>
                <a:cs typeface="Arial" charset="0"/>
              </a:rPr>
              <a:t>100% RN membership</a:t>
            </a:r>
          </a:p>
          <a:p>
            <a:pPr lvl="1" eaLnBrk="1" hangingPunct="1">
              <a:spcBef>
                <a:spcPct val="0"/>
              </a:spcBef>
              <a:buFont typeface="Arial" charset="0"/>
              <a:buNone/>
            </a:pPr>
            <a:r>
              <a:rPr lang="en-US" sz="2500" smtClean="0">
                <a:latin typeface="Arial" charset="0"/>
                <a:cs typeface="Arial" charset="0"/>
              </a:rPr>
              <a:t>    both union and non-union</a:t>
            </a:r>
          </a:p>
          <a:p>
            <a:pPr eaLnBrk="1" hangingPunct="1">
              <a:spcBef>
                <a:spcPct val="0"/>
              </a:spcBef>
              <a:buFont typeface="Arial" charset="0"/>
              <a:buNone/>
            </a:pPr>
            <a:endParaRPr lang="en-US" sz="2500" smtClean="0">
              <a:latin typeface="Arial" charset="0"/>
              <a:cs typeface="Arial" charset="0"/>
            </a:endParaRPr>
          </a:p>
          <a:p>
            <a:pPr eaLnBrk="1" hangingPunct="1">
              <a:spcBef>
                <a:spcPct val="0"/>
              </a:spcBef>
              <a:buFont typeface="Arial" charset="0"/>
              <a:buNone/>
            </a:pPr>
            <a:r>
              <a:rPr lang="en-US" sz="2500" smtClean="0">
                <a:latin typeface="Arial" charset="0"/>
                <a:cs typeface="Arial" charset="0"/>
              </a:rPr>
              <a:t>Governed by Registered Nurses</a:t>
            </a:r>
          </a:p>
          <a:p>
            <a:pPr eaLnBrk="1" hangingPunct="1">
              <a:buFont typeface="Arial" charset="0"/>
              <a:buNone/>
            </a:pPr>
            <a:endParaRPr lang="en-US" smtClean="0">
              <a:latin typeface="Arial" charset="0"/>
              <a:cs typeface="Arial" charset="0"/>
            </a:endParaRPr>
          </a:p>
        </p:txBody>
      </p:sp>
      <p:sp>
        <p:nvSpPr>
          <p:cNvPr id="9" name="Rectangle 8"/>
          <p:cNvSpPr/>
          <p:nvPr/>
        </p:nvSpPr>
        <p:spPr>
          <a:xfrm>
            <a:off x="287622" y="381000"/>
            <a:ext cx="4801314"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What </a:t>
            </a:r>
            <a:r>
              <a:rPr lang="en-US" sz="5400" b="1" i="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is</a:t>
            </a:r>
            <a:r>
              <a:rPr lang="en-US" sz="54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 ONA?</a:t>
            </a:r>
          </a:p>
        </p:txBody>
      </p:sp>
      <p:pic>
        <p:nvPicPr>
          <p:cNvPr id="6" name="Picture 5"/>
          <p:cNvPicPr>
            <a:picLocks noChangeAspect="1"/>
          </p:cNvPicPr>
          <p:nvPr/>
        </p:nvPicPr>
        <p:blipFill>
          <a:blip r:embed="rId5"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ea typeface="+mn-ea"/>
                <a:cs typeface="Arial" pitchFamily="34" charset="0"/>
              </a:rPr>
              <a:t>New Members</a:t>
            </a:r>
            <a:endParaRPr lang="en-US" sz="6000" dirty="0"/>
          </a:p>
        </p:txBody>
      </p:sp>
      <p:sp>
        <p:nvSpPr>
          <p:cNvPr id="3" name="Content Placeholder 2"/>
          <p:cNvSpPr>
            <a:spLocks noGrp="1"/>
          </p:cNvSpPr>
          <p:nvPr>
            <p:ph idx="1"/>
          </p:nvPr>
        </p:nvSpPr>
        <p:spPr/>
        <p:txBody>
          <a:bodyPr>
            <a:normAutofit lnSpcReduction="10000"/>
          </a:bodyPr>
          <a:lstStyle/>
          <a:p>
            <a:pPr algn="ctr"/>
            <a:r>
              <a:rPr lang="en-US" dirty="0" smtClean="0"/>
              <a:t>Providing a personal connection</a:t>
            </a:r>
          </a:p>
          <a:p>
            <a:pPr lvl="1" algn="ctr"/>
            <a:r>
              <a:rPr lang="en-US" dirty="0"/>
              <a:t>2 weeks</a:t>
            </a:r>
          </a:p>
          <a:p>
            <a:pPr lvl="1" algn="ctr"/>
            <a:r>
              <a:rPr lang="en-US" dirty="0"/>
              <a:t>6 </a:t>
            </a:r>
            <a:r>
              <a:rPr lang="en-US" dirty="0" smtClean="0"/>
              <a:t>months</a:t>
            </a:r>
          </a:p>
          <a:p>
            <a:pPr lvl="1" algn="ctr"/>
            <a:r>
              <a:rPr lang="en-US" dirty="0" smtClean="0"/>
              <a:t>Quarterly meet and greet</a:t>
            </a:r>
            <a:endParaRPr lang="en-US" dirty="0"/>
          </a:p>
          <a:p>
            <a:pPr algn="ctr"/>
            <a:r>
              <a:rPr lang="en-US" dirty="0" smtClean="0"/>
              <a:t>Please feel free to reach out to the officers or your unit steward at anytime</a:t>
            </a:r>
          </a:p>
          <a:p>
            <a:pPr lvl="1" algn="ctr"/>
            <a:r>
              <a:rPr lang="en-US" dirty="0" smtClean="0"/>
              <a:t>Concerns/ Issues</a:t>
            </a:r>
          </a:p>
          <a:p>
            <a:pPr lvl="1" algn="ctr"/>
            <a:r>
              <a:rPr lang="en-US" dirty="0" smtClean="0"/>
              <a:t>Policies/ Contract</a:t>
            </a:r>
          </a:p>
          <a:p>
            <a:pPr lvl="1" algn="ctr"/>
            <a:r>
              <a:rPr lang="en-US" dirty="0" smtClean="0"/>
              <a:t>Information/ Understanding</a:t>
            </a:r>
            <a:endParaRPr lang="en-US" dirty="0"/>
          </a:p>
          <a:p>
            <a:pPr algn="ctr"/>
            <a:r>
              <a:rPr lang="en-US" dirty="0" smtClean="0"/>
              <a:t>We are here for each other</a:t>
            </a:r>
          </a:p>
          <a:p>
            <a:endParaRPr lang="en-US" dirty="0" smtClean="0"/>
          </a:p>
          <a:p>
            <a:pPr marL="274320" lvl="1" indent="0">
              <a:buNone/>
            </a:pPr>
            <a:endParaRPr lang="en-US" dirty="0"/>
          </a:p>
        </p:txBody>
      </p:sp>
      <p:pic>
        <p:nvPicPr>
          <p:cNvPr id="4" name="Picture 3"/>
          <p:cNvPicPr>
            <a:picLocks noChangeAspect="1"/>
          </p:cNvPicPr>
          <p:nvPr/>
        </p:nvPicPr>
        <p:blipFill>
          <a:blip r:embed="rId2"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pic>
        <p:nvPicPr>
          <p:cNvPr id="5" name="Picture 4" descr="WHITETransparent-ONA-Logo.gif"/>
          <p:cNvPicPr>
            <a:picLocks noChangeAspect="1"/>
          </p:cNvPicPr>
          <p:nvPr/>
        </p:nvPicPr>
        <p:blipFill>
          <a:blip r:embed="rId3" cstate="print"/>
          <a:stretch>
            <a:fillRect/>
          </a:stretch>
        </p:blipFill>
        <p:spPr>
          <a:xfrm>
            <a:off x="170767" y="5589991"/>
            <a:ext cx="1447800" cy="11938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9269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0" y="1646237"/>
            <a:ext cx="9144000" cy="4525963"/>
          </a:xfrm>
        </p:spPr>
        <p:txBody>
          <a:bodyPr>
            <a:normAutofit/>
          </a:bodyPr>
          <a:lstStyle/>
          <a:p>
            <a:pPr algn="ctr">
              <a:buNone/>
            </a:pPr>
            <a:r>
              <a:rPr lang="en-US" sz="3600" dirty="0"/>
              <a:t>Completing your </a:t>
            </a:r>
            <a:endParaRPr lang="en-US" sz="3600" dirty="0" smtClean="0"/>
          </a:p>
          <a:p>
            <a:pPr algn="ctr">
              <a:buNone/>
            </a:pPr>
            <a:r>
              <a:rPr lang="en-US" sz="3600" dirty="0" smtClean="0"/>
              <a:t>Membership</a:t>
            </a:r>
            <a:r>
              <a:rPr lang="en-US" sz="3600" dirty="0"/>
              <a:t> Application and </a:t>
            </a:r>
            <a:endParaRPr lang="en-US" sz="3600" dirty="0" smtClean="0"/>
          </a:p>
          <a:p>
            <a:pPr algn="ctr">
              <a:buNone/>
            </a:pPr>
            <a:r>
              <a:rPr lang="en-US" sz="3600" dirty="0" smtClean="0"/>
              <a:t>Dues</a:t>
            </a:r>
            <a:r>
              <a:rPr lang="en-US" sz="3600" dirty="0"/>
              <a:t> Deduction Form </a:t>
            </a:r>
            <a:endParaRPr lang="en-US" sz="3600" dirty="0" smtClean="0"/>
          </a:p>
          <a:p>
            <a:pPr algn="ctr">
              <a:buNone/>
            </a:pPr>
            <a:r>
              <a:rPr lang="en-US" sz="3600" dirty="0" smtClean="0"/>
              <a:t>is </a:t>
            </a:r>
            <a:r>
              <a:rPr lang="en-US" sz="3600" dirty="0"/>
              <a:t>the first step toward active ONA membership. </a:t>
            </a:r>
            <a:endParaRPr lang="en-US" sz="3600" dirty="0" smtClean="0"/>
          </a:p>
          <a:p>
            <a:pPr algn="ctr">
              <a:buNone/>
            </a:pPr>
            <a:r>
              <a:rPr lang="en-US" sz="3600" dirty="0" smtClean="0"/>
              <a:t>Come </a:t>
            </a:r>
            <a:r>
              <a:rPr lang="en-US" sz="3600" dirty="0"/>
              <a:t>join our community of colleagues</a:t>
            </a:r>
            <a:r>
              <a:rPr lang="en-US" sz="3600" dirty="0" smtClean="0">
                <a:latin typeface="Arial" charset="0"/>
                <a:cs typeface="Arial" charset="0"/>
              </a:rPr>
              <a:t>.</a:t>
            </a:r>
            <a:endParaRPr lang="en-US" sz="3600" dirty="0" smtClean="0">
              <a:latin typeface="Arial" charset="0"/>
              <a:cs typeface="Arial" charset="0"/>
            </a:endParaRPr>
          </a:p>
        </p:txBody>
      </p:sp>
      <p:pic>
        <p:nvPicPr>
          <p:cNvPr id="6" name="Picture 5" descr="WHITETransparent-ONA-Logo.gif"/>
          <p:cNvPicPr>
            <a:picLocks noChangeAspect="1"/>
          </p:cNvPicPr>
          <p:nvPr/>
        </p:nvPicPr>
        <p:blipFill>
          <a:blip r:embed="rId3" cstate="print"/>
          <a:stretch>
            <a:fillRect/>
          </a:stretch>
        </p:blipFill>
        <p:spPr>
          <a:xfrm>
            <a:off x="152400" y="5589991"/>
            <a:ext cx="1447800" cy="1193800"/>
          </a:xfrm>
          <a:prstGeom prst="rect">
            <a:avLst/>
          </a:prstGeom>
          <a:effectLst>
            <a:outerShdw blurRad="50800" dist="38100" dir="2700000" algn="tl" rotWithShape="0">
              <a:prstClr val="black">
                <a:alpha val="40000"/>
              </a:prstClr>
            </a:outerShdw>
          </a:effectLst>
        </p:spPr>
      </p:pic>
      <p:pic>
        <p:nvPicPr>
          <p:cNvPr id="17413" name="Picture 2" descr="http://upload.wikimedia.org/wikipedia/en/archive/5/54/20051214002236!Unlock-icon.gif"/>
          <p:cNvPicPr>
            <a:picLocks noChangeAspect="1" noChangeArrowheads="1"/>
          </p:cNvPicPr>
          <p:nvPr/>
        </p:nvPicPr>
        <p:blipFill>
          <a:blip r:embed="rId4" cstate="print"/>
          <a:srcRect/>
          <a:stretch>
            <a:fillRect/>
          </a:stretch>
        </p:blipFill>
        <p:spPr bwMode="auto">
          <a:xfrm rot="1033731">
            <a:off x="6599238" y="1971675"/>
            <a:ext cx="2857500" cy="2286000"/>
          </a:xfrm>
          <a:prstGeom prst="rect">
            <a:avLst/>
          </a:prstGeom>
          <a:noFill/>
          <a:ln w="9525">
            <a:noFill/>
            <a:miter lim="800000"/>
            <a:headEnd/>
            <a:tailEnd/>
          </a:ln>
        </p:spPr>
      </p:pic>
      <p:sp>
        <p:nvSpPr>
          <p:cNvPr id="8" name="Rectangle 7"/>
          <p:cNvSpPr/>
          <p:nvPr/>
        </p:nvSpPr>
        <p:spPr>
          <a:xfrm>
            <a:off x="250033" y="381000"/>
            <a:ext cx="8584338"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Membership Applications</a:t>
            </a:r>
          </a:p>
        </p:txBody>
      </p:sp>
      <p:pic>
        <p:nvPicPr>
          <p:cNvPr id="7" name="Picture 6"/>
          <p:cNvPicPr>
            <a:picLocks noChangeAspect="1"/>
          </p:cNvPicPr>
          <p:nvPr/>
        </p:nvPicPr>
        <p:blipFill>
          <a:blip r:embed="rId5"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349291272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WHITETransparent-ONA-Logo.gif"/>
          <p:cNvPicPr>
            <a:picLocks noChangeAspect="1"/>
          </p:cNvPicPr>
          <p:nvPr/>
        </p:nvPicPr>
        <p:blipFill>
          <a:blip r:embed="rId3" cstate="print"/>
          <a:stretch>
            <a:fillRect/>
          </a:stretch>
        </p:blipFill>
        <p:spPr>
          <a:xfrm>
            <a:off x="7584415" y="5333228"/>
            <a:ext cx="1447800" cy="1193800"/>
          </a:xfrm>
          <a:prstGeom prst="rect">
            <a:avLst/>
          </a:prstGeom>
          <a:effectLst>
            <a:outerShdw blurRad="50800" dist="38100" dir="2700000" algn="tl" rotWithShape="0">
              <a:prstClr val="black">
                <a:alpha val="40000"/>
              </a:prstClr>
            </a:outerShdw>
          </a:effectLst>
        </p:spPr>
      </p:pic>
      <p:pic>
        <p:nvPicPr>
          <p:cNvPr id="21508" name="Picture 2" descr="http://unbridledtalent.com/wp-content/uploads/2011/08/leadership2.jpg"/>
          <p:cNvPicPr>
            <a:picLocks noChangeAspect="1" noChangeArrowheads="1"/>
          </p:cNvPicPr>
          <p:nvPr/>
        </p:nvPicPr>
        <p:blipFill>
          <a:blip r:embed="rId4" cstate="print"/>
          <a:srcRect/>
          <a:stretch>
            <a:fillRect/>
          </a:stretch>
        </p:blipFill>
        <p:spPr bwMode="auto">
          <a:xfrm rot="-707254">
            <a:off x="187325" y="4429125"/>
            <a:ext cx="3035300" cy="2141538"/>
          </a:xfrm>
          <a:prstGeom prst="rect">
            <a:avLst/>
          </a:prstGeom>
          <a:noFill/>
          <a:ln w="9525">
            <a:noFill/>
            <a:miter lim="800000"/>
            <a:headEnd/>
            <a:tailEnd/>
          </a:ln>
        </p:spPr>
      </p:pic>
      <p:sp>
        <p:nvSpPr>
          <p:cNvPr id="7" name="Rectangle 6"/>
          <p:cNvSpPr/>
          <p:nvPr/>
        </p:nvSpPr>
        <p:spPr>
          <a:xfrm>
            <a:off x="181715" y="372070"/>
            <a:ext cx="8850500" cy="830997"/>
          </a:xfrm>
          <a:prstGeom prst="rect">
            <a:avLst/>
          </a:prstGeom>
          <a:noFill/>
        </p:spPr>
        <p:txBody>
          <a:bodyPr wrap="none">
            <a:spAutoFit/>
          </a:bodyPr>
          <a:lstStyle/>
          <a:p>
            <a:pPr algn="ctr" fontAlgn="auto">
              <a:spcBef>
                <a:spcPts val="0"/>
              </a:spcBef>
              <a:spcAft>
                <a:spcPts val="0"/>
              </a:spcAft>
              <a:defRPr/>
            </a:pPr>
            <a:r>
              <a:rPr lang="en-US" sz="48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Our Local Unit Leaders are …</a:t>
            </a:r>
          </a:p>
        </p:txBody>
      </p:sp>
      <p:sp>
        <p:nvSpPr>
          <p:cNvPr id="21510" name="TextBox 9"/>
          <p:cNvSpPr txBox="1">
            <a:spLocks noChangeArrowheads="1"/>
          </p:cNvSpPr>
          <p:nvPr/>
        </p:nvSpPr>
        <p:spPr bwMode="auto">
          <a:xfrm>
            <a:off x="0" y="2023408"/>
            <a:ext cx="6858000" cy="1938992"/>
          </a:xfrm>
          <a:prstGeom prst="rect">
            <a:avLst/>
          </a:prstGeom>
          <a:noFill/>
          <a:ln w="9525">
            <a:noFill/>
            <a:miter lim="800000"/>
            <a:headEnd/>
            <a:tailEnd/>
          </a:ln>
        </p:spPr>
        <p:txBody>
          <a:bodyPr>
            <a:spAutoFit/>
          </a:bodyPr>
          <a:lstStyle/>
          <a:p>
            <a:pPr algn="ctr"/>
            <a:r>
              <a:rPr lang="en-US" sz="2400" b="1" dirty="0">
                <a:cs typeface="Arial" charset="0"/>
              </a:rPr>
              <a:t>President- Jeannette Porter (926-2156)</a:t>
            </a:r>
          </a:p>
          <a:p>
            <a:pPr algn="ctr"/>
            <a:r>
              <a:rPr lang="en-US" sz="2400" b="1" dirty="0">
                <a:cs typeface="Arial" charset="0"/>
              </a:rPr>
              <a:t>Vice President- </a:t>
            </a:r>
            <a:r>
              <a:rPr lang="en-US" sz="2400" b="1" dirty="0"/>
              <a:t>Robert Weitzel (926-2161)</a:t>
            </a:r>
          </a:p>
          <a:p>
            <a:pPr algn="ctr"/>
            <a:r>
              <a:rPr lang="en-US" sz="2400" b="1" dirty="0"/>
              <a:t>Secretary- Brian Burger (748-6246)</a:t>
            </a:r>
          </a:p>
          <a:p>
            <a:pPr algn="ctr"/>
            <a:r>
              <a:rPr lang="en-US" sz="2400" b="1" dirty="0">
                <a:cs typeface="Arial" charset="0"/>
              </a:rPr>
              <a:t>Treasurer- Ken Harris (926-2160) </a:t>
            </a:r>
          </a:p>
          <a:p>
            <a:pPr algn="ctr"/>
            <a:r>
              <a:rPr lang="en-US" sz="2400" b="1" dirty="0" smtClean="0">
                <a:cs typeface="Arial" charset="0"/>
              </a:rPr>
              <a:t>Assistant- Jill </a:t>
            </a:r>
            <a:r>
              <a:rPr lang="en-US" sz="2400" b="1" dirty="0">
                <a:cs typeface="Arial" charset="0"/>
              </a:rPr>
              <a:t>Claire</a:t>
            </a:r>
            <a:r>
              <a:rPr lang="en-US" sz="2000" b="1" dirty="0">
                <a:cs typeface="Arial" charset="0"/>
              </a:rPr>
              <a:t> </a:t>
            </a:r>
          </a:p>
        </p:txBody>
      </p:sp>
      <p:sp>
        <p:nvSpPr>
          <p:cNvPr id="21511" name="Text Box 9"/>
          <p:cNvSpPr txBox="1">
            <a:spLocks noChangeArrowheads="1"/>
          </p:cNvSpPr>
          <p:nvPr/>
        </p:nvSpPr>
        <p:spPr bwMode="auto">
          <a:xfrm>
            <a:off x="4343400" y="4038600"/>
            <a:ext cx="4762779" cy="923330"/>
          </a:xfrm>
          <a:prstGeom prst="rect">
            <a:avLst/>
          </a:prstGeom>
          <a:noFill/>
          <a:ln w="9525">
            <a:noFill/>
            <a:miter lim="800000"/>
            <a:headEnd/>
            <a:tailEnd/>
          </a:ln>
        </p:spPr>
        <p:txBody>
          <a:bodyPr wrap="none">
            <a:spAutoFit/>
          </a:bodyPr>
          <a:lstStyle/>
          <a:p>
            <a:pPr algn="ctr"/>
            <a:r>
              <a:rPr lang="en-US" b="1" dirty="0"/>
              <a:t>Office </a:t>
            </a:r>
            <a:r>
              <a:rPr lang="en-US" b="1" dirty="0" smtClean="0"/>
              <a:t>Hours</a:t>
            </a:r>
          </a:p>
          <a:p>
            <a:pPr algn="ctr"/>
            <a:r>
              <a:rPr lang="en-US" b="1" dirty="0" smtClean="0"/>
              <a:t>Monday, Tuesday, </a:t>
            </a:r>
            <a:r>
              <a:rPr lang="en-US" b="1" dirty="0"/>
              <a:t>and Thursday (officers)</a:t>
            </a:r>
          </a:p>
          <a:p>
            <a:pPr algn="ctr"/>
            <a:r>
              <a:rPr lang="en-US" b="1" dirty="0"/>
              <a:t>Wednesday 1000-1400 (assistant)</a:t>
            </a:r>
          </a:p>
        </p:txBody>
      </p:sp>
      <p:sp>
        <p:nvSpPr>
          <p:cNvPr id="21513" name="Text Box 10"/>
          <p:cNvSpPr txBox="1">
            <a:spLocks noChangeArrowheads="1"/>
          </p:cNvSpPr>
          <p:nvPr/>
        </p:nvSpPr>
        <p:spPr bwMode="auto">
          <a:xfrm>
            <a:off x="3505200" y="4724400"/>
            <a:ext cx="5562600" cy="366713"/>
          </a:xfrm>
          <a:prstGeom prst="rect">
            <a:avLst/>
          </a:prstGeom>
          <a:noFill/>
          <a:ln w="9525">
            <a:noFill/>
            <a:miter lim="800000"/>
            <a:headEnd/>
            <a:tailEnd/>
          </a:ln>
        </p:spPr>
        <p:txBody>
          <a:bodyPr>
            <a:spAutoFit/>
          </a:bodyPr>
          <a:lstStyle/>
          <a:p>
            <a:endParaRPr lang="en-US"/>
          </a:p>
        </p:txBody>
      </p:sp>
      <p:sp>
        <p:nvSpPr>
          <p:cNvPr id="21514" name="Rectangle 11"/>
          <p:cNvSpPr>
            <a:spLocks noChangeArrowheads="1"/>
          </p:cNvSpPr>
          <p:nvPr/>
        </p:nvSpPr>
        <p:spPr bwMode="auto">
          <a:xfrm>
            <a:off x="3200400" y="6216650"/>
            <a:ext cx="5029200" cy="641350"/>
          </a:xfrm>
          <a:prstGeom prst="rect">
            <a:avLst/>
          </a:prstGeom>
          <a:noFill/>
          <a:ln w="9525">
            <a:noFill/>
            <a:miter lim="800000"/>
            <a:headEnd/>
            <a:tailEnd/>
          </a:ln>
        </p:spPr>
        <p:txBody>
          <a:bodyPr>
            <a:spAutoFit/>
          </a:bodyPr>
          <a:lstStyle/>
          <a:p>
            <a:r>
              <a:rPr lang="en-US" b="1" dirty="0"/>
              <a:t>Labor </a:t>
            </a:r>
            <a:r>
              <a:rPr lang="en-US" b="1" dirty="0" smtClean="0"/>
              <a:t>Rep- Bob Holt (614-448-1033)</a:t>
            </a:r>
            <a:endParaRPr lang="en-US" b="1" dirty="0"/>
          </a:p>
          <a:p>
            <a:r>
              <a:rPr lang="en-US" b="1" dirty="0"/>
              <a:t>Organizer- Dan Whitehurst (614-448-1021)</a:t>
            </a:r>
          </a:p>
        </p:txBody>
      </p:sp>
      <p:pic>
        <p:nvPicPr>
          <p:cNvPr id="2" name="Picture 1"/>
          <p:cNvPicPr>
            <a:picLocks noChangeAspect="1"/>
          </p:cNvPicPr>
          <p:nvPr/>
        </p:nvPicPr>
        <p:blipFill>
          <a:blip r:embed="rId5" cstate="print">
            <a:clrChange>
              <a:clrFrom>
                <a:srgbClr val="FEFEFE"/>
              </a:clrFrom>
              <a:clrTo>
                <a:srgbClr val="FEFEFE">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858000" y="2120557"/>
            <a:ext cx="1828968" cy="1620923"/>
          </a:xfrm>
          <a:prstGeom prst="rect">
            <a:avLst/>
          </a:prstGeom>
        </p:spPr>
      </p:pic>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normAutofit/>
          </a:bodyPr>
          <a:lstStyle/>
          <a:p>
            <a:pPr algn="ctr">
              <a:buNone/>
            </a:pPr>
            <a:r>
              <a:rPr lang="en-US" sz="5400" dirty="0" smtClean="0"/>
              <a:t>RNA Home Page</a:t>
            </a:r>
            <a:endParaRPr lang="en-US" sz="5400" dirty="0" smtClean="0">
              <a:hlinkClick r:id="rId2"/>
            </a:endParaRPr>
          </a:p>
          <a:p>
            <a:pPr algn="ctr">
              <a:buNone/>
            </a:pPr>
            <a:r>
              <a:rPr lang="en-US" sz="5400" dirty="0" smtClean="0">
                <a:hlinkClick r:id="rId2"/>
              </a:rPr>
              <a:t>www.cincynurses.org</a:t>
            </a:r>
            <a:endParaRPr lang="en-US" sz="5400" dirty="0" smtClean="0"/>
          </a:p>
          <a:p>
            <a:pPr algn="ctr">
              <a:buNone/>
            </a:pPr>
            <a:endParaRPr lang="en-US" sz="4400" dirty="0" smtClean="0"/>
          </a:p>
          <a:p>
            <a:pPr algn="ctr"/>
            <a:endParaRPr lang="en-US" sz="5400" dirty="0"/>
          </a:p>
        </p:txBody>
      </p:sp>
      <p:sp>
        <p:nvSpPr>
          <p:cNvPr id="6" name="Rectangle 5"/>
          <p:cNvSpPr/>
          <p:nvPr/>
        </p:nvSpPr>
        <p:spPr>
          <a:xfrm>
            <a:off x="457436" y="372070"/>
            <a:ext cx="8299068" cy="830997"/>
          </a:xfrm>
          <a:prstGeom prst="rect">
            <a:avLst/>
          </a:prstGeom>
          <a:noFill/>
        </p:spPr>
        <p:txBody>
          <a:bodyPr wrap="none">
            <a:spAutoFit/>
          </a:bodyPr>
          <a:lstStyle/>
          <a:p>
            <a:pPr algn="ctr" fontAlgn="auto">
              <a:spcBef>
                <a:spcPts val="0"/>
              </a:spcBef>
              <a:spcAft>
                <a:spcPts val="0"/>
              </a:spcAft>
              <a:defRPr/>
            </a:pPr>
            <a:r>
              <a:rPr lang="en-US" sz="4800" b="1" dirty="0" smtClean="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Check us out on the WEB…</a:t>
            </a:r>
            <a:endParaRPr lang="en-US" sz="48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endParaRPr>
          </a:p>
        </p:txBody>
      </p:sp>
      <p:pic>
        <p:nvPicPr>
          <p:cNvPr id="46086" name="Picture 6" descr="https://encrypted-tbn3.gstatic.com/images?q=tbn:ANd9GcRihxeyMrnVStkKUazB75EXnc07SYM83DzX_7ChXwbFKTETrdAq5pH9tRIQ"/>
          <p:cNvPicPr>
            <a:picLocks noChangeAspect="1" noChangeArrowheads="1"/>
          </p:cNvPicPr>
          <p:nvPr/>
        </p:nvPicPr>
        <p:blipFill>
          <a:blip r:embed="rId3" cstate="print"/>
          <a:srcRect/>
          <a:stretch>
            <a:fillRect/>
          </a:stretch>
        </p:blipFill>
        <p:spPr bwMode="auto">
          <a:xfrm>
            <a:off x="1371600" y="4267200"/>
            <a:ext cx="2362200" cy="1322832"/>
          </a:xfrm>
          <a:prstGeom prst="rect">
            <a:avLst/>
          </a:prstGeom>
          <a:noFill/>
        </p:spPr>
      </p:pic>
      <p:pic>
        <p:nvPicPr>
          <p:cNvPr id="46088" name="Picture 8" descr="https://encrypted-tbn0.gstatic.com/images?q=tbn:ANd9GcQLeN-JRTVmn_RCSLBt8FttVDHj1PqQmYxsCUjGLWIRF_i9s4gRnWVdDSJh"/>
          <p:cNvPicPr>
            <a:picLocks noChangeAspect="1" noChangeArrowheads="1"/>
          </p:cNvPicPr>
          <p:nvPr/>
        </p:nvPicPr>
        <p:blipFill>
          <a:blip r:embed="rId4" cstate="print"/>
          <a:srcRect/>
          <a:stretch>
            <a:fillRect/>
          </a:stretch>
        </p:blipFill>
        <p:spPr bwMode="auto">
          <a:xfrm>
            <a:off x="4419600" y="4267200"/>
            <a:ext cx="3486150" cy="1314451"/>
          </a:xfrm>
          <a:prstGeom prst="rect">
            <a:avLst/>
          </a:prstGeom>
          <a:noFill/>
        </p:spPr>
      </p:pic>
      <p:pic>
        <p:nvPicPr>
          <p:cNvPr id="11" name="Picture 10" descr="WHITETransparent-ONA-Logo.gif"/>
          <p:cNvPicPr>
            <a:picLocks noChangeAspect="1"/>
          </p:cNvPicPr>
          <p:nvPr/>
        </p:nvPicPr>
        <p:blipFill>
          <a:blip r:embed="rId5" cstate="print"/>
          <a:stretch>
            <a:fillRect/>
          </a:stretch>
        </p:blipFill>
        <p:spPr>
          <a:xfrm>
            <a:off x="304800" y="5544388"/>
            <a:ext cx="1447800" cy="1193800"/>
          </a:xfrm>
          <a:prstGeom prst="rect">
            <a:avLst/>
          </a:prstGeom>
          <a:effectLst>
            <a:outerShdw blurRad="50800" dist="38100" dir="2700000" algn="tl" rotWithShape="0">
              <a:prstClr val="black">
                <a:alpha val="40000"/>
              </a:prstClr>
            </a:outerShdw>
          </a:effectLst>
        </p:spPr>
      </p:pic>
      <p:pic>
        <p:nvPicPr>
          <p:cNvPr id="8" name="Picture 7"/>
          <p:cNvPicPr>
            <a:picLocks noChangeAspect="1"/>
          </p:cNvPicPr>
          <p:nvPr/>
        </p:nvPicPr>
        <p:blipFill>
          <a:blip r:embed="rId6"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2600"/>
            <a:ext cx="7772400" cy="736600"/>
          </a:xfrm>
        </p:spPr>
        <p:txBody>
          <a:bodyPr>
            <a:normAutofit/>
          </a:bodyPr>
          <a:lstStyle/>
          <a:p>
            <a:pPr algn="ctr"/>
            <a:r>
              <a:rPr lang="en-US"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ea typeface="+mn-ea"/>
                <a:cs typeface="Arial" pitchFamily="34" charset="0"/>
              </a:rPr>
              <a:t>Why did we choose Nursing</a:t>
            </a:r>
            <a:endParaRPr lang="en-US" dirty="0"/>
          </a:p>
        </p:txBody>
      </p:sp>
      <p:sp>
        <p:nvSpPr>
          <p:cNvPr id="3" name="Content Placeholder 2"/>
          <p:cNvSpPr>
            <a:spLocks noGrp="1"/>
          </p:cNvSpPr>
          <p:nvPr>
            <p:ph idx="1"/>
          </p:nvPr>
        </p:nvSpPr>
        <p:spPr/>
        <p:txBody>
          <a:bodyPr/>
          <a:lstStyle/>
          <a:p>
            <a:r>
              <a:rPr lang="en-US" dirty="0" smtClean="0"/>
              <a:t>To </a:t>
            </a:r>
            <a:r>
              <a:rPr lang="en-US" dirty="0"/>
              <a:t>help people </a:t>
            </a:r>
          </a:p>
          <a:p>
            <a:r>
              <a:rPr lang="en-US" dirty="0" smtClean="0"/>
              <a:t>To </a:t>
            </a:r>
            <a:r>
              <a:rPr lang="en-US" dirty="0"/>
              <a:t>effect change in healthcare delivery </a:t>
            </a:r>
          </a:p>
          <a:p>
            <a:r>
              <a:rPr lang="en-US" dirty="0" smtClean="0"/>
              <a:t>Stable </a:t>
            </a:r>
            <a:r>
              <a:rPr lang="en-US" dirty="0"/>
              <a:t>industry and potential for job growth </a:t>
            </a:r>
          </a:p>
          <a:p>
            <a:r>
              <a:rPr lang="en-US" dirty="0" smtClean="0"/>
              <a:t>Lifestyle </a:t>
            </a:r>
            <a:r>
              <a:rPr lang="en-US" dirty="0"/>
              <a:t>(flexibility in scheduling) </a:t>
            </a:r>
          </a:p>
          <a:p>
            <a:r>
              <a:rPr lang="en-US" dirty="0" smtClean="0"/>
              <a:t>Job </a:t>
            </a:r>
            <a:r>
              <a:rPr lang="en-US" dirty="0"/>
              <a:t>benefits (pay, benefits; etc.) </a:t>
            </a:r>
          </a:p>
          <a:p>
            <a:endParaRPr lang="en-US" dirty="0"/>
          </a:p>
        </p:txBody>
      </p:sp>
      <p:pic>
        <p:nvPicPr>
          <p:cNvPr id="4" name="Picture 3"/>
          <p:cNvPicPr>
            <a:picLocks noChangeAspect="1"/>
          </p:cNvPicPr>
          <p:nvPr/>
        </p:nvPicPr>
        <p:blipFill>
          <a:blip r:embed="rId2"/>
          <a:stretch>
            <a:fillRect/>
          </a:stretch>
        </p:blipFill>
        <p:spPr>
          <a:xfrm>
            <a:off x="152232" y="5514808"/>
            <a:ext cx="1548518" cy="1298561"/>
          </a:xfrm>
          <a:prstGeom prst="rect">
            <a:avLst/>
          </a:prstGeom>
        </p:spPr>
      </p:pic>
      <p:pic>
        <p:nvPicPr>
          <p:cNvPr id="5" name="Picture 4"/>
          <p:cNvPicPr>
            <a:picLocks noChangeAspect="1"/>
          </p:cNvPicPr>
          <p:nvPr/>
        </p:nvPicPr>
        <p:blipFill>
          <a:blip r:embed="rId3"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218582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What does this have to do with unions?</a:t>
            </a:r>
            <a:endParaRPr lang="en-US" dirty="0"/>
          </a:p>
        </p:txBody>
      </p:sp>
      <p:pic>
        <p:nvPicPr>
          <p:cNvPr id="4" name="Content Placeholder 3"/>
          <p:cNvPicPr>
            <a:picLocks noGrp="1" noChangeAspect="1"/>
          </p:cNvPicPr>
          <p:nvPr>
            <p:ph idx="1"/>
          </p:nvPr>
        </p:nvPicPr>
        <p:blipFill>
          <a:blip r:embed="rId2"/>
          <a:stretch>
            <a:fillRect/>
          </a:stretch>
        </p:blipFill>
        <p:spPr>
          <a:xfrm>
            <a:off x="1450577" y="1804222"/>
            <a:ext cx="6242845" cy="4468755"/>
          </a:xfrm>
          <a:prstGeom prst="rect">
            <a:avLst/>
          </a:prstGeom>
        </p:spPr>
      </p:pic>
      <p:pic>
        <p:nvPicPr>
          <p:cNvPr id="5" name="Picture 4"/>
          <p:cNvPicPr>
            <a:picLocks noChangeAspect="1"/>
          </p:cNvPicPr>
          <p:nvPr/>
        </p:nvPicPr>
        <p:blipFill>
          <a:blip r:embed="rId3"/>
          <a:stretch>
            <a:fillRect/>
          </a:stretch>
        </p:blipFill>
        <p:spPr>
          <a:xfrm>
            <a:off x="24714" y="5524428"/>
            <a:ext cx="1548518" cy="1298561"/>
          </a:xfrm>
          <a:prstGeom prst="rect">
            <a:avLst/>
          </a:prstGeom>
        </p:spPr>
      </p:pic>
      <p:pic>
        <p:nvPicPr>
          <p:cNvPr id="6" name="Picture 5"/>
          <p:cNvPicPr>
            <a:picLocks noChangeAspect="1"/>
          </p:cNvPicPr>
          <p:nvPr/>
        </p:nvPicPr>
        <p:blipFill>
          <a:blip r:embed="rId4"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1758554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2600"/>
            <a:ext cx="7772400" cy="889000"/>
          </a:xfrm>
        </p:spPr>
        <p:txBody>
          <a:bodyPr/>
          <a:lstStyle/>
          <a:p>
            <a:pPr algn="ctr"/>
            <a:r>
              <a:rPr lang="en-US"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Community of Colleagues</a:t>
            </a:r>
            <a:endParaRPr lang="en-US" dirty="0"/>
          </a:p>
        </p:txBody>
      </p:sp>
      <p:sp>
        <p:nvSpPr>
          <p:cNvPr id="3" name="Content Placeholder 2"/>
          <p:cNvSpPr>
            <a:spLocks noGrp="1"/>
          </p:cNvSpPr>
          <p:nvPr>
            <p:ph idx="1"/>
          </p:nvPr>
        </p:nvSpPr>
        <p:spPr>
          <a:xfrm>
            <a:off x="685800" y="1524000"/>
            <a:ext cx="7772400" cy="4470400"/>
          </a:xfrm>
        </p:spPr>
        <p:txBody>
          <a:bodyPr>
            <a:normAutofit/>
          </a:bodyPr>
          <a:lstStyle/>
          <a:p>
            <a:pPr lvl="0">
              <a:buClr>
                <a:srgbClr val="BCB49E"/>
              </a:buClr>
            </a:pPr>
            <a:r>
              <a:rPr lang="en-US" dirty="0" smtClean="0">
                <a:solidFill>
                  <a:prstClr val="white"/>
                </a:solidFill>
              </a:rPr>
              <a:t>It’s </a:t>
            </a:r>
            <a:r>
              <a:rPr lang="en-US" dirty="0">
                <a:solidFill>
                  <a:prstClr val="white"/>
                </a:solidFill>
              </a:rPr>
              <a:t>about </a:t>
            </a:r>
            <a:r>
              <a:rPr lang="en-US" dirty="0" smtClean="0">
                <a:solidFill>
                  <a:prstClr val="white"/>
                </a:solidFill>
              </a:rPr>
              <a:t>an association of nurses being active </a:t>
            </a:r>
            <a:r>
              <a:rPr lang="en-US" dirty="0">
                <a:solidFill>
                  <a:prstClr val="white"/>
                </a:solidFill>
              </a:rPr>
              <a:t>and getting involved, not just paying dues. Its about participating together to provide a strong cohesive force</a:t>
            </a:r>
            <a:r>
              <a:rPr lang="en-US" dirty="0" smtClean="0">
                <a:solidFill>
                  <a:prstClr val="white"/>
                </a:solidFill>
              </a:rPr>
              <a:t>.</a:t>
            </a:r>
            <a:endParaRPr lang="en-US" dirty="0">
              <a:solidFill>
                <a:prstClr val="white"/>
              </a:solidFill>
            </a:endParaRPr>
          </a:p>
          <a:p>
            <a:pPr>
              <a:buClr>
                <a:srgbClr val="BCB49E"/>
              </a:buClr>
            </a:pPr>
            <a:r>
              <a:rPr lang="en-US" dirty="0">
                <a:solidFill>
                  <a:prstClr val="white"/>
                </a:solidFill>
              </a:rPr>
              <a:t>Join a community of colleagues vs buying insurance for protection. </a:t>
            </a:r>
            <a:endParaRPr lang="en-US" dirty="0" smtClean="0"/>
          </a:p>
          <a:p>
            <a:pPr>
              <a:buClr>
                <a:srgbClr val="BCB49E"/>
              </a:buClr>
            </a:pPr>
            <a:r>
              <a:rPr lang="en-US" dirty="0" smtClean="0"/>
              <a:t>Your success </a:t>
            </a:r>
            <a:r>
              <a:rPr lang="en-US" dirty="0"/>
              <a:t>on the job is a priority of your union and an important part of my job as a union activist.</a:t>
            </a:r>
          </a:p>
          <a:p>
            <a:pPr lvl="0">
              <a:buClr>
                <a:srgbClr val="BCB49E"/>
              </a:buClr>
            </a:pPr>
            <a:endParaRPr lang="en-US" dirty="0" smtClean="0">
              <a:solidFill>
                <a:prstClr val="white"/>
              </a:solidFill>
            </a:endParaRPr>
          </a:p>
          <a:p>
            <a:pPr lvl="0">
              <a:buClr>
                <a:srgbClr val="BCB49E"/>
              </a:buClr>
            </a:pPr>
            <a:endParaRPr lang="en-US" dirty="0">
              <a:solidFill>
                <a:prstClr val="white"/>
              </a:solidFill>
            </a:endParaRPr>
          </a:p>
        </p:txBody>
      </p:sp>
      <p:pic>
        <p:nvPicPr>
          <p:cNvPr id="4" name="Picture 3"/>
          <p:cNvPicPr>
            <a:picLocks noChangeAspect="1"/>
          </p:cNvPicPr>
          <p:nvPr/>
        </p:nvPicPr>
        <p:blipFill>
          <a:blip r:embed="rId2"/>
          <a:stretch>
            <a:fillRect/>
          </a:stretch>
        </p:blipFill>
        <p:spPr>
          <a:xfrm>
            <a:off x="152232" y="5559439"/>
            <a:ext cx="1548518" cy="1298561"/>
          </a:xfrm>
          <a:prstGeom prst="rect">
            <a:avLst/>
          </a:prstGeom>
        </p:spPr>
      </p:pic>
      <p:pic>
        <p:nvPicPr>
          <p:cNvPr id="5" name="Picture 4"/>
          <p:cNvPicPr>
            <a:picLocks noChangeAspect="1"/>
          </p:cNvPicPr>
          <p:nvPr/>
        </p:nvPicPr>
        <p:blipFill>
          <a:blip r:embed="rId3"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428547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Unionized Nurses Advocate </a:t>
            </a:r>
            <a:br>
              <a:rPr lang="en-US"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br>
            <a:r>
              <a:rPr lang="en-US" sz="2400"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for patients, for each other, and for the profession</a:t>
            </a:r>
            <a:endParaRPr lang="en-US" sz="2400" dirty="0"/>
          </a:p>
        </p:txBody>
      </p:sp>
      <p:pic>
        <p:nvPicPr>
          <p:cNvPr id="4" name="Content Placeholder 3"/>
          <p:cNvPicPr>
            <a:picLocks noGrp="1" noChangeAspect="1"/>
          </p:cNvPicPr>
          <p:nvPr>
            <p:ph idx="1"/>
          </p:nvPr>
        </p:nvPicPr>
        <p:blipFill>
          <a:blip r:embed="rId2"/>
          <a:stretch>
            <a:fillRect/>
          </a:stretch>
        </p:blipFill>
        <p:spPr>
          <a:xfrm>
            <a:off x="2838231" y="4490103"/>
            <a:ext cx="3467538" cy="2367897"/>
          </a:xfrm>
          <a:prstGeom prst="rect">
            <a:avLst/>
          </a:prstGeom>
        </p:spPr>
      </p:pic>
      <p:pic>
        <p:nvPicPr>
          <p:cNvPr id="5" name="Picture 4"/>
          <p:cNvPicPr>
            <a:picLocks noChangeAspect="1"/>
          </p:cNvPicPr>
          <p:nvPr/>
        </p:nvPicPr>
        <p:blipFill>
          <a:blip r:embed="rId3"/>
          <a:stretch>
            <a:fillRect/>
          </a:stretch>
        </p:blipFill>
        <p:spPr>
          <a:xfrm>
            <a:off x="109051" y="5589991"/>
            <a:ext cx="1548518" cy="1298561"/>
          </a:xfrm>
          <a:prstGeom prst="rect">
            <a:avLst/>
          </a:prstGeom>
        </p:spPr>
      </p:pic>
      <p:pic>
        <p:nvPicPr>
          <p:cNvPr id="6" name="Picture 5"/>
          <p:cNvPicPr>
            <a:picLocks noChangeAspect="1"/>
          </p:cNvPicPr>
          <p:nvPr/>
        </p:nvPicPr>
        <p:blipFill>
          <a:blip r:embed="rId4"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
        <p:nvSpPr>
          <p:cNvPr id="3" name="TextBox 2"/>
          <p:cNvSpPr txBox="1"/>
          <p:nvPr/>
        </p:nvSpPr>
        <p:spPr>
          <a:xfrm>
            <a:off x="630184" y="2096703"/>
            <a:ext cx="8361584" cy="1998496"/>
          </a:xfrm>
          <a:prstGeom prst="rect">
            <a:avLst/>
          </a:prstGeom>
          <a:noFill/>
        </p:spPr>
        <p:txBody>
          <a:bodyPr wrap="none" rtlCol="0">
            <a:spAutoFit/>
          </a:bodyPr>
          <a:lstStyle/>
          <a:p>
            <a:pPr marL="274320" lvl="0" indent="-274320" defTabSz="1218987" fontAlgn="auto">
              <a:lnSpc>
                <a:spcPct val="90000"/>
              </a:lnSpc>
              <a:spcBef>
                <a:spcPts val="1600"/>
              </a:spcBef>
              <a:spcAft>
                <a:spcPts val="0"/>
              </a:spcAft>
              <a:buClr>
                <a:srgbClr val="BCB49E"/>
              </a:buClr>
              <a:buSzPct val="90000"/>
            </a:pPr>
            <a:r>
              <a:rPr lang="en-US" sz="3600">
                <a:solidFill>
                  <a:prstClr val="white"/>
                </a:solidFill>
                <a:cs typeface="Arial" charset="0"/>
              </a:rPr>
              <a:t>Nurses advocating </a:t>
            </a:r>
            <a:r>
              <a:rPr lang="en-US" sz="2400" i="1">
                <a:solidFill>
                  <a:prstClr val="white"/>
                </a:solidFill>
                <a:cs typeface="Arial" charset="0"/>
              </a:rPr>
              <a:t>for quality care </a:t>
            </a:r>
          </a:p>
          <a:p>
            <a:pPr marL="274320" lvl="0" indent="-274320" defTabSz="1218987" fontAlgn="auto">
              <a:lnSpc>
                <a:spcPct val="90000"/>
              </a:lnSpc>
              <a:spcBef>
                <a:spcPts val="1600"/>
              </a:spcBef>
              <a:spcAft>
                <a:spcPts val="0"/>
              </a:spcAft>
              <a:buClr>
                <a:srgbClr val="BCB49E"/>
              </a:buClr>
              <a:buSzPct val="90000"/>
            </a:pPr>
            <a:r>
              <a:rPr lang="en-US" sz="3600">
                <a:solidFill>
                  <a:prstClr val="white"/>
                </a:solidFill>
                <a:cs typeface="Arial" charset="0"/>
              </a:rPr>
              <a:t>Nurses advocating </a:t>
            </a:r>
            <a:r>
              <a:rPr lang="en-US" sz="2400" i="1">
                <a:solidFill>
                  <a:prstClr val="white"/>
                </a:solidFill>
                <a:cs typeface="Arial" charset="0"/>
              </a:rPr>
              <a:t>for safe &amp; professional practice</a:t>
            </a:r>
          </a:p>
          <a:p>
            <a:pPr marL="274320" lvl="0" indent="-274320" defTabSz="1218987" fontAlgn="auto">
              <a:lnSpc>
                <a:spcPct val="90000"/>
              </a:lnSpc>
              <a:spcBef>
                <a:spcPts val="1600"/>
              </a:spcBef>
              <a:spcAft>
                <a:spcPts val="0"/>
              </a:spcAft>
              <a:buClr>
                <a:srgbClr val="BCB49E"/>
              </a:buClr>
              <a:buSzPct val="90000"/>
            </a:pPr>
            <a:r>
              <a:rPr lang="en-US" sz="3600">
                <a:solidFill>
                  <a:prstClr val="white"/>
                </a:solidFill>
                <a:cs typeface="Arial" charset="0"/>
              </a:rPr>
              <a:t>Nurses advocating </a:t>
            </a:r>
            <a:r>
              <a:rPr lang="en-US" sz="2400" i="1">
                <a:solidFill>
                  <a:prstClr val="white"/>
                </a:solidFill>
                <a:cs typeface="Arial" charset="0"/>
              </a:rPr>
              <a:t>for jobs great nurses seek </a:t>
            </a:r>
            <a:endParaRPr lang="en-US" sz="2400" i="1" dirty="0">
              <a:solidFill>
                <a:prstClr val="white"/>
              </a:solidFill>
              <a:cs typeface="Arial" charset="0"/>
            </a:endParaRPr>
          </a:p>
        </p:txBody>
      </p:sp>
    </p:spTree>
    <p:extLst>
      <p:ext uri="{BB962C8B-B14F-4D97-AF65-F5344CB8AC3E}">
        <p14:creationId xmlns:p14="http://schemas.microsoft.com/office/powerpoint/2010/main" val="2875414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Nurses with a unified voice have power to make things happen!</a:t>
            </a:r>
            <a:endParaRPr lang="en-US" dirty="0"/>
          </a:p>
        </p:txBody>
      </p:sp>
      <p:sp>
        <p:nvSpPr>
          <p:cNvPr id="4" name="Rectangle 1"/>
          <p:cNvSpPr>
            <a:spLocks noGrp="1" noChangeArrowheads="1"/>
          </p:cNvSpPr>
          <p:nvPr>
            <p:ph idx="1"/>
          </p:nvPr>
        </p:nvSpPr>
        <p:spPr bwMode="auto">
          <a:xfrm>
            <a:off x="1524000" y="1713180"/>
            <a:ext cx="6096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smtClean="0">
                <a:ln>
                  <a:noFill/>
                </a:ln>
                <a:effectLst/>
                <a:latin typeface="Arial" panose="020B0604020202020204" pitchFamily="34" charset="0"/>
                <a:cs typeface="Arial" panose="020B0604020202020204" pitchFamily="34" charset="0"/>
                <a:hlinkClick r:id="rId2"/>
              </a:rPr>
              <a:t>Youngstown Hospital Lockout</a:t>
            </a:r>
            <a:endParaRPr kumimoji="0" lang="en-US" altLang="en-US" sz="4000" b="0" i="0" u="none" strike="noStrike" cap="none" normalizeH="0" baseline="0" dirty="0" smtClean="0">
              <a:ln>
                <a:noFill/>
              </a:ln>
              <a:effectLst/>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a:stretch>
            <a:fillRect/>
          </a:stretch>
        </p:blipFill>
        <p:spPr>
          <a:xfrm>
            <a:off x="2489981" y="3036619"/>
            <a:ext cx="4164038" cy="3582836"/>
          </a:xfrm>
          <a:prstGeom prst="rect">
            <a:avLst/>
          </a:prstGeom>
        </p:spPr>
      </p:pic>
      <p:pic>
        <p:nvPicPr>
          <p:cNvPr id="6" name="Picture 5"/>
          <p:cNvPicPr>
            <a:picLocks noChangeAspect="1"/>
          </p:cNvPicPr>
          <p:nvPr/>
        </p:nvPicPr>
        <p:blipFill>
          <a:blip r:embed="rId4"/>
          <a:stretch>
            <a:fillRect/>
          </a:stretch>
        </p:blipFill>
        <p:spPr>
          <a:xfrm>
            <a:off x="228600" y="5559439"/>
            <a:ext cx="1548518" cy="1298561"/>
          </a:xfrm>
          <a:prstGeom prst="rect">
            <a:avLst/>
          </a:prstGeom>
        </p:spPr>
      </p:pic>
      <p:pic>
        <p:nvPicPr>
          <p:cNvPr id="7" name="Picture 6"/>
          <p:cNvPicPr>
            <a:picLocks noChangeAspect="1"/>
          </p:cNvPicPr>
          <p:nvPr/>
        </p:nvPicPr>
        <p:blipFill>
          <a:blip r:embed="rId5"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33762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cap="none" dirty="0" smtClean="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Prevalent Topics</a:t>
            </a:r>
            <a:endParaRPr lang="en-US" sz="5400" dirty="0"/>
          </a:p>
        </p:txBody>
      </p:sp>
      <p:sp>
        <p:nvSpPr>
          <p:cNvPr id="5" name="Content Placeholder 4"/>
          <p:cNvSpPr>
            <a:spLocks noGrp="1"/>
          </p:cNvSpPr>
          <p:nvPr>
            <p:ph idx="1"/>
          </p:nvPr>
        </p:nvSpPr>
        <p:spPr/>
        <p:txBody>
          <a:bodyPr/>
          <a:lstStyle/>
          <a:p>
            <a:pPr lvl="0" algn="ctr">
              <a:buClr>
                <a:srgbClr val="BCB49E"/>
              </a:buClr>
            </a:pPr>
            <a:r>
              <a:rPr lang="en-US" sz="3200" dirty="0">
                <a:solidFill>
                  <a:prstClr val="white"/>
                </a:solidFill>
                <a:latin typeface="Corbel" panose="020B0503020204020204" pitchFamily="34" charset="0"/>
              </a:rPr>
              <a:t>Staffing </a:t>
            </a:r>
          </a:p>
          <a:p>
            <a:pPr lvl="1" algn="ctr">
              <a:buClr>
                <a:srgbClr val="BCB49E"/>
              </a:buClr>
            </a:pPr>
            <a:r>
              <a:rPr lang="en-US" dirty="0">
                <a:solidFill>
                  <a:prstClr val="white"/>
                </a:solidFill>
                <a:latin typeface="Corbel" panose="020B0503020204020204" pitchFamily="34" charset="0"/>
              </a:rPr>
              <a:t>Nurse to patient ratios </a:t>
            </a:r>
          </a:p>
          <a:p>
            <a:pPr lvl="1" algn="ctr">
              <a:buClr>
                <a:srgbClr val="BCB49E"/>
              </a:buClr>
            </a:pPr>
            <a:r>
              <a:rPr lang="en-US" dirty="0">
                <a:solidFill>
                  <a:prstClr val="white"/>
                </a:solidFill>
                <a:latin typeface="Corbel" panose="020B0503020204020204" pitchFamily="34" charset="0"/>
              </a:rPr>
              <a:t>Skill Mix </a:t>
            </a:r>
            <a:r>
              <a:rPr lang="en-US" dirty="0" smtClean="0">
                <a:solidFill>
                  <a:prstClr val="white"/>
                </a:solidFill>
                <a:latin typeface="Corbel" panose="020B0503020204020204" pitchFamily="34" charset="0"/>
              </a:rPr>
              <a:t>/ Cross training</a:t>
            </a:r>
            <a:endParaRPr lang="en-US" dirty="0">
              <a:solidFill>
                <a:prstClr val="white"/>
              </a:solidFill>
              <a:latin typeface="Corbel" panose="020B0503020204020204" pitchFamily="34" charset="0"/>
            </a:endParaRPr>
          </a:p>
          <a:p>
            <a:pPr lvl="1" algn="ctr">
              <a:buClr>
                <a:srgbClr val="BCB49E"/>
              </a:buClr>
            </a:pPr>
            <a:r>
              <a:rPr lang="en-US" dirty="0">
                <a:solidFill>
                  <a:prstClr val="white"/>
                </a:solidFill>
                <a:latin typeface="Corbel" panose="020B0503020204020204" pitchFamily="34" charset="0"/>
              </a:rPr>
              <a:t>Assistive personnel </a:t>
            </a:r>
          </a:p>
          <a:p>
            <a:pPr lvl="0" algn="ctr">
              <a:buClr>
                <a:srgbClr val="BCB49E"/>
              </a:buClr>
            </a:pPr>
            <a:endParaRPr lang="en-US" dirty="0">
              <a:solidFill>
                <a:prstClr val="white"/>
              </a:solidFill>
              <a:latin typeface="Corbel" panose="020B0503020204020204" pitchFamily="34" charset="0"/>
            </a:endParaRPr>
          </a:p>
          <a:p>
            <a:pPr lvl="0" algn="ctr">
              <a:buClr>
                <a:srgbClr val="BCB49E"/>
              </a:buClr>
            </a:pPr>
            <a:r>
              <a:rPr lang="en-US" sz="3200" dirty="0">
                <a:solidFill>
                  <a:prstClr val="white"/>
                </a:solidFill>
                <a:latin typeface="Corbel" panose="020B0503020204020204" pitchFamily="34" charset="0"/>
              </a:rPr>
              <a:t>Hours of work </a:t>
            </a:r>
          </a:p>
          <a:p>
            <a:pPr lvl="1" algn="ctr">
              <a:buClr>
                <a:srgbClr val="BCB49E"/>
              </a:buClr>
            </a:pPr>
            <a:r>
              <a:rPr lang="en-US" dirty="0">
                <a:solidFill>
                  <a:prstClr val="white"/>
                </a:solidFill>
                <a:latin typeface="Corbel" panose="020B0503020204020204" pitchFamily="34" charset="0"/>
              </a:rPr>
              <a:t>Shift length </a:t>
            </a:r>
          </a:p>
          <a:p>
            <a:pPr lvl="1" algn="ctr">
              <a:buClr>
                <a:srgbClr val="BCB49E"/>
              </a:buClr>
            </a:pPr>
            <a:r>
              <a:rPr lang="en-US" dirty="0">
                <a:solidFill>
                  <a:prstClr val="white"/>
                </a:solidFill>
                <a:latin typeface="Corbel" panose="020B0503020204020204" pitchFamily="34" charset="0"/>
              </a:rPr>
              <a:t>Mandatory overtime </a:t>
            </a:r>
          </a:p>
          <a:p>
            <a:pPr lvl="1" algn="ctr">
              <a:buClr>
                <a:srgbClr val="BCB49E"/>
              </a:buClr>
            </a:pPr>
            <a:r>
              <a:rPr lang="en-US" dirty="0">
                <a:solidFill>
                  <a:prstClr val="white"/>
                </a:solidFill>
                <a:latin typeface="Corbel" panose="020B0503020204020204" pitchFamily="34" charset="0"/>
              </a:rPr>
              <a:t>Rest and meal breaks </a:t>
            </a:r>
          </a:p>
        </p:txBody>
      </p:sp>
      <p:pic>
        <p:nvPicPr>
          <p:cNvPr id="6" name="Picture 5"/>
          <p:cNvPicPr>
            <a:picLocks noChangeAspect="1"/>
          </p:cNvPicPr>
          <p:nvPr/>
        </p:nvPicPr>
        <p:blipFill>
          <a:blip r:embed="rId2"/>
          <a:stretch>
            <a:fillRect/>
          </a:stretch>
        </p:blipFill>
        <p:spPr>
          <a:xfrm>
            <a:off x="76200" y="5559439"/>
            <a:ext cx="1548518" cy="1298561"/>
          </a:xfrm>
          <a:prstGeom prst="rect">
            <a:avLst/>
          </a:prstGeom>
        </p:spPr>
      </p:pic>
      <p:pic>
        <p:nvPicPr>
          <p:cNvPr id="7" name="Picture 6"/>
          <p:cNvPicPr>
            <a:picLocks noChangeAspect="1"/>
          </p:cNvPicPr>
          <p:nvPr/>
        </p:nvPicPr>
        <p:blipFill>
          <a:blip r:embed="rId3"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53498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cap="none" dirty="0">
                <a:ln w="12700">
                  <a:solidFill>
                    <a:srgbClr val="BCB49E">
                      <a:satMod val="155000"/>
                    </a:srgbClr>
                  </a:solidFill>
                  <a:prstDash val="solid"/>
                </a:ln>
                <a:solidFill>
                  <a:prstClr val="black"/>
                </a:solidFill>
                <a:effectLst>
                  <a:glow rad="63500">
                    <a:srgbClr val="DDA859">
                      <a:satMod val="175000"/>
                      <a:alpha val="40000"/>
                    </a:srgbClr>
                  </a:glow>
                  <a:outerShdw blurRad="50800" dist="38100" dir="2700000" algn="tl" rotWithShape="0">
                    <a:prstClr val="black">
                      <a:alpha val="40000"/>
                    </a:prstClr>
                  </a:outerShdw>
                </a:effectLst>
                <a:latin typeface="Arial" pitchFamily="34" charset="0"/>
                <a:cs typeface="Arial" pitchFamily="34" charset="0"/>
              </a:rPr>
              <a:t>Prevalent Topics</a:t>
            </a:r>
            <a:endParaRPr lang="en-US" dirty="0"/>
          </a:p>
        </p:txBody>
      </p:sp>
      <p:sp>
        <p:nvSpPr>
          <p:cNvPr id="3" name="Content Placeholder 2"/>
          <p:cNvSpPr>
            <a:spLocks noGrp="1"/>
          </p:cNvSpPr>
          <p:nvPr>
            <p:ph idx="1"/>
          </p:nvPr>
        </p:nvSpPr>
        <p:spPr/>
        <p:txBody>
          <a:bodyPr>
            <a:normAutofit/>
          </a:bodyPr>
          <a:lstStyle/>
          <a:p>
            <a:endParaRPr lang="en-US" sz="1200" dirty="0">
              <a:solidFill>
                <a:srgbClr val="000000"/>
              </a:solidFill>
              <a:latin typeface="Corbel" panose="020B0503020204020204" pitchFamily="34" charset="0"/>
            </a:endParaRPr>
          </a:p>
          <a:p>
            <a:pPr algn="ctr"/>
            <a:r>
              <a:rPr lang="en-US" sz="3200" dirty="0" smtClean="0">
                <a:latin typeface="Corbel" panose="020B0503020204020204" pitchFamily="34" charset="0"/>
              </a:rPr>
              <a:t>Health </a:t>
            </a:r>
            <a:r>
              <a:rPr lang="en-US" sz="3200" dirty="0">
                <a:latin typeface="Corbel" panose="020B0503020204020204" pitchFamily="34" charset="0"/>
              </a:rPr>
              <a:t>and Safety </a:t>
            </a:r>
          </a:p>
          <a:p>
            <a:pPr lvl="1" algn="ctr"/>
            <a:r>
              <a:rPr lang="en-US" dirty="0" smtClean="0">
                <a:latin typeface="Corbel" panose="020B0503020204020204" pitchFamily="34" charset="0"/>
              </a:rPr>
              <a:t>Occupational </a:t>
            </a:r>
            <a:r>
              <a:rPr lang="en-US" dirty="0">
                <a:latin typeface="Corbel" panose="020B0503020204020204" pitchFamily="34" charset="0"/>
              </a:rPr>
              <a:t>accident and disease </a:t>
            </a:r>
          </a:p>
          <a:p>
            <a:pPr lvl="1" algn="ctr"/>
            <a:r>
              <a:rPr lang="en-US" dirty="0" smtClean="0">
                <a:latin typeface="Corbel" panose="020B0503020204020204" pitchFamily="34" charset="0"/>
              </a:rPr>
              <a:t>Protective </a:t>
            </a:r>
            <a:r>
              <a:rPr lang="en-US" dirty="0">
                <a:latin typeface="Corbel" panose="020B0503020204020204" pitchFamily="34" charset="0"/>
              </a:rPr>
              <a:t>equipment </a:t>
            </a:r>
          </a:p>
          <a:p>
            <a:pPr algn="ctr"/>
            <a:endParaRPr lang="en-US" dirty="0">
              <a:latin typeface="Corbel" panose="020B0503020204020204" pitchFamily="34" charset="0"/>
            </a:endParaRPr>
          </a:p>
          <a:p>
            <a:pPr algn="ctr"/>
            <a:r>
              <a:rPr lang="en-US" sz="3200" dirty="0" smtClean="0">
                <a:latin typeface="Corbel" panose="020B0503020204020204" pitchFamily="34" charset="0"/>
              </a:rPr>
              <a:t>RN </a:t>
            </a:r>
            <a:r>
              <a:rPr lang="en-US" sz="3200" dirty="0">
                <a:latin typeface="Corbel" panose="020B0503020204020204" pitchFamily="34" charset="0"/>
              </a:rPr>
              <a:t>Role in Care Delivery </a:t>
            </a:r>
          </a:p>
          <a:p>
            <a:pPr lvl="1" algn="ctr"/>
            <a:r>
              <a:rPr lang="en-US" dirty="0" smtClean="0">
                <a:latin typeface="Corbel" panose="020B0503020204020204" pitchFamily="34" charset="0"/>
              </a:rPr>
              <a:t>Delegation </a:t>
            </a:r>
            <a:r>
              <a:rPr lang="en-US" dirty="0">
                <a:latin typeface="Corbel" panose="020B0503020204020204" pitchFamily="34" charset="0"/>
              </a:rPr>
              <a:t>and flow of responsibility </a:t>
            </a:r>
          </a:p>
          <a:p>
            <a:pPr lvl="1" algn="ctr"/>
            <a:r>
              <a:rPr lang="en-US" dirty="0" smtClean="0">
                <a:latin typeface="Corbel" panose="020B0503020204020204" pitchFamily="34" charset="0"/>
              </a:rPr>
              <a:t>Documentation </a:t>
            </a:r>
            <a:r>
              <a:rPr lang="en-US" dirty="0">
                <a:latin typeface="Corbel" panose="020B0503020204020204" pitchFamily="34" charset="0"/>
              </a:rPr>
              <a:t>and other practice issues </a:t>
            </a:r>
          </a:p>
          <a:p>
            <a:pPr lvl="1" algn="ctr"/>
            <a:r>
              <a:rPr lang="en-US" dirty="0" smtClean="0">
                <a:latin typeface="Corbel" panose="020B0503020204020204" pitchFamily="34" charset="0"/>
              </a:rPr>
              <a:t>Clinical </a:t>
            </a:r>
            <a:r>
              <a:rPr lang="en-US" dirty="0">
                <a:latin typeface="Corbel" panose="020B0503020204020204" pitchFamily="34" charset="0"/>
              </a:rPr>
              <a:t>Ladders and other growth incentives </a:t>
            </a:r>
          </a:p>
          <a:p>
            <a:endParaRPr lang="en-US" dirty="0"/>
          </a:p>
        </p:txBody>
      </p:sp>
      <p:pic>
        <p:nvPicPr>
          <p:cNvPr id="4" name="Picture 3"/>
          <p:cNvPicPr>
            <a:picLocks noChangeAspect="1"/>
          </p:cNvPicPr>
          <p:nvPr/>
        </p:nvPicPr>
        <p:blipFill>
          <a:blip r:embed="rId2"/>
          <a:stretch>
            <a:fillRect/>
          </a:stretch>
        </p:blipFill>
        <p:spPr>
          <a:xfrm>
            <a:off x="228600" y="5514808"/>
            <a:ext cx="1548518" cy="1298561"/>
          </a:xfrm>
          <a:prstGeom prst="rect">
            <a:avLst/>
          </a:prstGeom>
        </p:spPr>
      </p:pic>
      <p:pic>
        <p:nvPicPr>
          <p:cNvPr id="5" name="Picture 4"/>
          <p:cNvPicPr>
            <a:picLocks noChangeAspect="1"/>
          </p:cNvPicPr>
          <p:nvPr/>
        </p:nvPicPr>
        <p:blipFill>
          <a:blip r:embed="rId3"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extLst>
      <p:ext uri="{BB962C8B-B14F-4D97-AF65-F5344CB8AC3E}">
        <p14:creationId xmlns:p14="http://schemas.microsoft.com/office/powerpoint/2010/main" val="793402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0" y="1600200"/>
            <a:ext cx="9144000" cy="4525963"/>
          </a:xfrm>
        </p:spPr>
        <p:txBody>
          <a:bodyPr/>
          <a:lstStyle/>
          <a:p>
            <a:pPr algn="ctr" eaLnBrk="1" hangingPunct="1">
              <a:buFont typeface="Arial" charset="0"/>
              <a:buNone/>
            </a:pPr>
            <a:endParaRPr lang="en-US" dirty="0" smtClean="0">
              <a:latin typeface="Arial" charset="0"/>
              <a:cs typeface="Arial" charset="0"/>
            </a:endParaRPr>
          </a:p>
          <a:p>
            <a:pPr algn="ctr" eaLnBrk="1" hangingPunct="1">
              <a:buFont typeface="Arial" charset="0"/>
              <a:buNone/>
            </a:pPr>
            <a:endParaRPr lang="en-US" sz="4400" dirty="0" smtClean="0">
              <a:latin typeface="Arial" charset="0"/>
              <a:cs typeface="Arial" charset="0"/>
            </a:endParaRPr>
          </a:p>
          <a:p>
            <a:pPr algn="ctr" eaLnBrk="1" hangingPunct="1">
              <a:buFont typeface="Arial" charset="0"/>
              <a:buNone/>
            </a:pPr>
            <a:r>
              <a:rPr lang="en-US" sz="4400" dirty="0" smtClean="0">
                <a:latin typeface="Arial" charset="0"/>
                <a:cs typeface="Arial" charset="0"/>
              </a:rPr>
              <a:t> One of 28 ONA local units</a:t>
            </a:r>
          </a:p>
          <a:p>
            <a:pPr algn="ctr">
              <a:buNone/>
            </a:pPr>
            <a:endParaRPr lang="en-US" dirty="0" smtClean="0"/>
          </a:p>
          <a:p>
            <a:pPr algn="ctr">
              <a:buNone/>
            </a:pPr>
            <a:r>
              <a:rPr lang="en-US" dirty="0" smtClean="0"/>
              <a:t>The decision to organize was made on April 23, 1973.   RNA continues the purpose of those nurses in 1973 who took the chance and made the working conditions better at General Hospital.</a:t>
            </a:r>
            <a:endParaRPr lang="en-US" dirty="0" smtClean="0">
              <a:latin typeface="Arial" charset="0"/>
              <a:cs typeface="Arial" charset="0"/>
            </a:endParaRPr>
          </a:p>
          <a:p>
            <a:pPr eaLnBrk="1" hangingPunct="1"/>
            <a:endParaRPr lang="en-US" dirty="0" smtClean="0">
              <a:latin typeface="Arial" charset="0"/>
              <a:cs typeface="Arial" charset="0"/>
            </a:endParaRPr>
          </a:p>
        </p:txBody>
      </p:sp>
      <p:pic>
        <p:nvPicPr>
          <p:cNvPr id="7" name="Picture 6" descr="WHITETransparent-ONA-Logo.gif"/>
          <p:cNvPicPr>
            <a:picLocks noChangeAspect="1"/>
          </p:cNvPicPr>
          <p:nvPr/>
        </p:nvPicPr>
        <p:blipFill>
          <a:blip r:embed="rId3" cstate="print"/>
          <a:stretch>
            <a:fillRect/>
          </a:stretch>
        </p:blipFill>
        <p:spPr>
          <a:xfrm>
            <a:off x="153040" y="5529263"/>
            <a:ext cx="1447800" cy="1193800"/>
          </a:xfrm>
          <a:prstGeom prst="rect">
            <a:avLst/>
          </a:prstGeom>
          <a:effectLst>
            <a:outerShdw blurRad="50800" dist="38100" dir="2700000" algn="tl" rotWithShape="0">
              <a:prstClr val="black">
                <a:alpha val="40000"/>
              </a:prstClr>
            </a:outerShdw>
          </a:effectLst>
        </p:spPr>
      </p:pic>
      <p:sp>
        <p:nvSpPr>
          <p:cNvPr id="8" name="Rectangle 7"/>
          <p:cNvSpPr/>
          <p:nvPr/>
        </p:nvSpPr>
        <p:spPr>
          <a:xfrm>
            <a:off x="1633791" y="381000"/>
            <a:ext cx="5904180" cy="830997"/>
          </a:xfrm>
          <a:prstGeom prst="rect">
            <a:avLst/>
          </a:prstGeom>
          <a:noFill/>
        </p:spPr>
        <p:txBody>
          <a:bodyPr wrap="none">
            <a:spAutoFit/>
          </a:bodyPr>
          <a:lstStyle/>
          <a:p>
            <a:pPr algn="ctr" fontAlgn="auto">
              <a:spcBef>
                <a:spcPts val="0"/>
              </a:spcBef>
              <a:spcAft>
                <a:spcPts val="0"/>
              </a:spcAft>
              <a:defRPr/>
            </a:pPr>
            <a:r>
              <a:rPr lang="en-US" sz="4800" b="1" dirty="0" smtClean="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Our Local Unit is </a:t>
            </a:r>
            <a:r>
              <a:rPr lang="en-US" sz="4800" b="1" dirty="0">
                <a:ln w="12700">
                  <a:solidFill>
                    <a:schemeClr val="tx2">
                      <a:satMod val="155000"/>
                    </a:schemeClr>
                  </a:solidFill>
                  <a:prstDash val="solid"/>
                </a:ln>
                <a:solidFill>
                  <a:schemeClr val="bg1"/>
                </a:solidFill>
                <a:effectLst>
                  <a:glow rad="63500">
                    <a:schemeClr val="accent1">
                      <a:satMod val="175000"/>
                      <a:alpha val="40000"/>
                    </a:schemeClr>
                  </a:glow>
                  <a:outerShdw blurRad="50800" dist="38100" dir="2700000" algn="tl" rotWithShape="0">
                    <a:prstClr val="black">
                      <a:alpha val="40000"/>
                    </a:prstClr>
                  </a:outerShdw>
                </a:effectLst>
                <a:latin typeface="Arial" pitchFamily="34" charset="0"/>
                <a:cs typeface="Arial" pitchFamily="34" charset="0"/>
              </a:rPr>
              <a:t>…</a:t>
            </a:r>
          </a:p>
        </p:txBody>
      </p:sp>
      <p:pic>
        <p:nvPicPr>
          <p:cNvPr id="9" name="Picture 7" descr="RNA_logo_rgb_UCMC"/>
          <p:cNvPicPr>
            <a:picLocks noChangeAspect="1" noChangeArrowheads="1"/>
          </p:cNvPicPr>
          <p:nvPr/>
        </p:nvPicPr>
        <p:blipFill>
          <a:blip r:embed="rId4" cstate="print"/>
          <a:srcRect/>
          <a:stretch>
            <a:fillRect/>
          </a:stretch>
        </p:blipFill>
        <p:spPr bwMode="auto">
          <a:xfrm>
            <a:off x="3886200" y="1524000"/>
            <a:ext cx="1419166" cy="1258888"/>
          </a:xfrm>
          <a:prstGeom prst="rect">
            <a:avLst/>
          </a:prstGeom>
          <a:solidFill>
            <a:schemeClr val="accent1"/>
          </a:solidFill>
        </p:spPr>
      </p:pic>
      <p:pic>
        <p:nvPicPr>
          <p:cNvPr id="6" name="Picture 5"/>
          <p:cNvPicPr>
            <a:picLocks noChangeAspect="1"/>
          </p:cNvPicPr>
          <p:nvPr/>
        </p:nvPicPr>
        <p:blipFill>
          <a:blip r:embed="rId5" cstate="print">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tretch>
            <a:fillRect/>
          </a:stretch>
        </p:blipFill>
        <p:spPr>
          <a:xfrm>
            <a:off x="7696200" y="5589991"/>
            <a:ext cx="1295568" cy="1148197"/>
          </a:xfrm>
          <a:prstGeom prst="rect">
            <a:avLst/>
          </a:prstGeom>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Red and Black Orientation Power Point Background</Template>
  <TotalTime>4178</TotalTime>
  <Words>572</Words>
  <Application>Microsoft Office PowerPoint</Application>
  <PresentationFormat>On-screen Show (4:3)</PresentationFormat>
  <Paragraphs>118</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Red Radial 16x9</vt:lpstr>
      <vt:lpstr>New Member Orientation</vt:lpstr>
      <vt:lpstr>Why did we choose Nursing</vt:lpstr>
      <vt:lpstr>What does this have to do with unions?</vt:lpstr>
      <vt:lpstr>Community of Colleagues</vt:lpstr>
      <vt:lpstr>Unionized Nurses Advocate  for patients, for each other, and for the profession</vt:lpstr>
      <vt:lpstr>Nurses with a unified voice have power to make things happen!</vt:lpstr>
      <vt:lpstr>Prevalent Topics</vt:lpstr>
      <vt:lpstr>Prevalent Topics</vt:lpstr>
      <vt:lpstr>PowerPoint Presentation</vt:lpstr>
      <vt:lpstr>PowerPoint Presentation</vt:lpstr>
      <vt:lpstr>PowerPoint Presentation</vt:lpstr>
      <vt:lpstr>PowerPoint Presentation</vt:lpstr>
      <vt:lpstr>New Members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New Member Orientation</dc:title>
  <dc:creator>Kel.t</dc:creator>
  <cp:lastModifiedBy>Richard Ford, Organization &amp; Field Services</cp:lastModifiedBy>
  <cp:revision>199</cp:revision>
  <dcterms:created xsi:type="dcterms:W3CDTF">2011-07-29T18:08:50Z</dcterms:created>
  <dcterms:modified xsi:type="dcterms:W3CDTF">2014-12-04T15:30:48Z</dcterms:modified>
</cp:coreProperties>
</file>